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5"/>
  </p:sldMasterIdLst>
  <p:notesMasterIdLst>
    <p:notesMasterId r:id="rId9"/>
  </p:notesMasterIdLst>
  <p:handoutMasterIdLst>
    <p:handoutMasterId r:id="rId10"/>
  </p:handoutMasterIdLst>
  <p:sldIdLst>
    <p:sldId id="309" r:id="rId6"/>
    <p:sldId id="310" r:id="rId7"/>
    <p:sldId id="31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96" autoAdjust="0"/>
    <p:restoredTop sz="85963" autoAdjust="0"/>
  </p:normalViewPr>
  <p:slideViewPr>
    <p:cSldViewPr>
      <p:cViewPr varScale="1">
        <p:scale>
          <a:sx n="50" d="100"/>
          <a:sy n="50" d="100"/>
        </p:scale>
        <p:origin x="1070" y="29"/>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2432FE-A118-4D93-9694-32970C29478F}" type="datetimeFigureOut">
              <a:rPr lang="en-GB" smtClean="0"/>
              <a:pPr/>
              <a:t>16/06/2021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28C304-762E-4847-AEAD-BC106FB500FB}" type="slidenum">
              <a:rPr lang="en-GB" smtClean="0"/>
              <a:pPr/>
              <a:t>‹#›</a:t>
            </a:fld>
            <a:endParaRPr lang="en-GB"/>
          </a:p>
        </p:txBody>
      </p:sp>
    </p:spTree>
    <p:extLst>
      <p:ext uri="{BB962C8B-B14F-4D97-AF65-F5344CB8AC3E}">
        <p14:creationId xmlns:p14="http://schemas.microsoft.com/office/powerpoint/2010/main" val="1732685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7000E6-A213-4925-9C20-6C83BDFB62B2}" type="datetimeFigureOut">
              <a:rPr lang="en-GB" smtClean="0"/>
              <a:pPr/>
              <a:t>16/06/2021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9620F3-194E-44DF-8DE6-7FEA7F5649C0}" type="slidenum">
              <a:rPr lang="en-GB" smtClean="0"/>
              <a:pPr/>
              <a:t>‹#›</a:t>
            </a:fld>
            <a:endParaRPr lang="en-GB"/>
          </a:p>
        </p:txBody>
      </p:sp>
    </p:spTree>
    <p:extLst>
      <p:ext uri="{BB962C8B-B14F-4D97-AF65-F5344CB8AC3E}">
        <p14:creationId xmlns:p14="http://schemas.microsoft.com/office/powerpoint/2010/main" val="2823068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dirty="0" smtClean="0"/>
              <a:t>Early - Creative, less risk averse, vision</a:t>
            </a:r>
          </a:p>
          <a:p>
            <a:r>
              <a:rPr lang="en-GB" dirty="0" smtClean="0"/>
              <a:t>E</a:t>
            </a:r>
            <a:r>
              <a:rPr lang="en-GB" baseline="0" dirty="0" smtClean="0"/>
              <a:t> Maj – pragmatic</a:t>
            </a:r>
          </a:p>
          <a:p>
            <a:r>
              <a:rPr lang="en-GB" baseline="0" dirty="0" smtClean="0"/>
              <a:t>L Maj - conservative</a:t>
            </a:r>
          </a:p>
          <a:p>
            <a:r>
              <a:rPr lang="en-GB" baseline="0" dirty="0" smtClean="0"/>
              <a:t>Lag – Sceptic</a:t>
            </a:r>
          </a:p>
          <a:p>
            <a:endParaRPr lang="en-GB" baseline="0" dirty="0" smtClean="0"/>
          </a:p>
          <a:p>
            <a:r>
              <a:rPr lang="en-GB" baseline="0" dirty="0" smtClean="0"/>
              <a:t>Key thing</a:t>
            </a:r>
          </a:p>
          <a:p>
            <a:pPr marL="228600" indent="-228600">
              <a:buAutoNum type="arabicPeriod"/>
            </a:pPr>
            <a:r>
              <a:rPr lang="en-GB" baseline="0" dirty="0" smtClean="0"/>
              <a:t>start small, think big, act fast – share learning</a:t>
            </a:r>
          </a:p>
          <a:p>
            <a:pPr marL="228600" indent="-228600">
              <a:buAutoNum type="arabicPeriod"/>
            </a:pPr>
            <a:r>
              <a:rPr lang="en-GB" baseline="0" dirty="0" smtClean="0"/>
              <a:t>About 16% there is a tipping point. A move from scarcity to normalising (social proof)</a:t>
            </a:r>
          </a:p>
          <a:p>
            <a:pPr marL="228600" indent="-228600">
              <a:buAutoNum type="arabicPeriod"/>
            </a:pPr>
            <a:r>
              <a:rPr lang="en-GB" baseline="0" dirty="0" smtClean="0"/>
              <a:t>Need a push in communication and drive to get to the critical mass – (past the chasm)</a:t>
            </a:r>
          </a:p>
          <a:p>
            <a:pPr marL="228600" indent="-228600">
              <a:buAutoNum type="arabicPeriod"/>
            </a:pPr>
            <a:endParaRPr lang="en-GB" baseline="0" dirty="0" smtClean="0"/>
          </a:p>
          <a:p>
            <a:pPr marL="0" indent="0">
              <a:buNone/>
            </a:pPr>
            <a:r>
              <a:rPr lang="en-GB" baseline="0" dirty="0" smtClean="0"/>
              <a:t>So what we doing</a:t>
            </a:r>
          </a:p>
          <a:p>
            <a:pPr marL="228600" indent="-228600">
              <a:buAutoNum type="arabicPeriod"/>
            </a:pPr>
            <a:r>
              <a:rPr lang="en-GB" sz="1200" kern="1200" dirty="0" smtClean="0">
                <a:solidFill>
                  <a:schemeClr val="tx1"/>
                </a:solidFill>
                <a:effectLst/>
                <a:latin typeface="+mn-lt"/>
                <a:ea typeface="+mn-ea"/>
                <a:cs typeface="+mn-cs"/>
              </a:rPr>
              <a:t>NOW - Work with local teams across Scotland to support small and large scale QI work that is directly linked to the achievement of one or more of the MAT standards. </a:t>
            </a:r>
            <a:r>
              <a:rPr lang="en-GB" sz="1200" kern="1200" baseline="0" dirty="0" smtClean="0">
                <a:solidFill>
                  <a:schemeClr val="tx1"/>
                </a:solidFill>
                <a:effectLst/>
                <a:latin typeface="+mn-lt"/>
                <a:ea typeface="+mn-ea"/>
                <a:cs typeface="+mn-cs"/>
              </a:rPr>
              <a:t>S</a:t>
            </a:r>
            <a:r>
              <a:rPr lang="en-GB" baseline="0" dirty="0" smtClean="0"/>
              <a:t>upported by DDTF</a:t>
            </a:r>
          </a:p>
          <a:p>
            <a:pPr marL="228600" indent="-228600">
              <a:buAutoNum type="arabicPeriod"/>
            </a:pPr>
            <a:r>
              <a:rPr lang="en-GB" baseline="0" dirty="0" smtClean="0"/>
              <a:t>SOON- Rapid scale up of much larger packages of care of 5 or more standards in areas of high need. Supported by SG – </a:t>
            </a:r>
          </a:p>
          <a:p>
            <a:pPr marL="228600" indent="-228600">
              <a:buAutoNum type="arabicPeriod"/>
            </a:pPr>
            <a:endParaRPr lang="en-GB" baseline="0" dirty="0" smtClean="0"/>
          </a:p>
          <a:p>
            <a:pPr marL="0" indent="0">
              <a:buNone/>
            </a:pPr>
            <a:r>
              <a:rPr lang="en-GB" baseline="0" dirty="0" smtClean="0"/>
              <a:t>the expectation is that this SCALE UP will take us to and past the tipping point (and chasm) where delivering or working towards the delivery of the MAT standard becomes more normal than unusual – there is ‘social proof’ that it works. </a:t>
            </a:r>
            <a:r>
              <a:rPr lang="en-GB" b="1" baseline="0" dirty="0" smtClean="0"/>
              <a:t>And a good portion of the ‘proof’ has to include the views of people with experience of problematic drug use</a:t>
            </a:r>
          </a:p>
          <a:p>
            <a:pPr marL="0" indent="0">
              <a:buNone/>
            </a:pPr>
            <a:endParaRPr lang="en-GB" b="1" baseline="0" dirty="0" smtClean="0"/>
          </a:p>
          <a:p>
            <a:pPr marL="0" indent="0">
              <a:buNone/>
            </a:pPr>
            <a:r>
              <a:rPr lang="en-GB" b="1" baseline="0" dirty="0" smtClean="0"/>
              <a:t>Once past the tipping point this is where the change starts to become sustainable. Where there is a change of culture. But it needs resources</a:t>
            </a:r>
          </a:p>
          <a:p>
            <a:pPr marL="228600" indent="-228600">
              <a:buAutoNum type="arabicPeriod"/>
            </a:pPr>
            <a:endParaRPr lang="en-GB" baseline="0" dirty="0" smtClean="0"/>
          </a:p>
          <a:p>
            <a:pPr marL="228600" indent="-228600">
              <a:buAutoNum type="arabicPeriod"/>
            </a:pPr>
            <a:endParaRPr lang="en-GB" baseline="0" dirty="0" smtClean="0"/>
          </a:p>
          <a:p>
            <a:pPr marL="228600" indent="-228600">
              <a:buAutoNum type="arabicPeriod"/>
            </a:pPr>
            <a:endParaRPr lang="en-GB" baseline="0" dirty="0" smtClean="0"/>
          </a:p>
          <a:p>
            <a:pPr marL="228600" indent="-228600">
              <a:buAutoNum type="arabicPeriod"/>
            </a:pPr>
            <a:endParaRPr lang="en-GB" dirty="0"/>
          </a:p>
        </p:txBody>
      </p:sp>
      <p:sp>
        <p:nvSpPr>
          <p:cNvPr id="4" name="Slide Number Placeholder 3"/>
          <p:cNvSpPr>
            <a:spLocks noGrp="1"/>
          </p:cNvSpPr>
          <p:nvPr>
            <p:ph type="sldNum" sz="quarter" idx="10"/>
          </p:nvPr>
        </p:nvSpPr>
        <p:spPr/>
        <p:txBody>
          <a:bodyPr/>
          <a:lstStyle/>
          <a:p>
            <a:fld id="{8C9620F3-194E-44DF-8DE6-7FEA7F5649C0}" type="slidenum">
              <a:rPr lang="en-GB" smtClean="0"/>
              <a:pPr/>
              <a:t>1</a:t>
            </a:fld>
            <a:endParaRPr lang="en-GB"/>
          </a:p>
        </p:txBody>
      </p:sp>
    </p:spTree>
    <p:extLst>
      <p:ext uri="{BB962C8B-B14F-4D97-AF65-F5344CB8AC3E}">
        <p14:creationId xmlns:p14="http://schemas.microsoft.com/office/powerpoint/2010/main" val="1952403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9FB9CC-99CB-4A3B-A61E-5EDB8F6DC1AD}" type="datetimeFigureOut">
              <a:rPr lang="en-GB" smtClean="0"/>
              <a:pPr/>
              <a:t>16/06/2021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D5E864-8C13-4E44-9F42-96EE8FBC877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FB9CC-99CB-4A3B-A61E-5EDB8F6DC1AD}" type="datetimeFigureOut">
              <a:rPr lang="en-GB" smtClean="0"/>
              <a:pPr/>
              <a:t>16/06/2021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5E864-8C13-4E44-9F42-96EE8FBC877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36712"/>
          </a:xfrm>
        </p:spPr>
        <p:txBody>
          <a:bodyPr/>
          <a:lstStyle/>
          <a:p>
            <a:r>
              <a:rPr lang="en-GB" b="1" dirty="0" smtClean="0"/>
              <a:t>Diffusion of Innovation</a:t>
            </a:r>
            <a:endParaRPr lang="en-GB" b="1"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7504" y="1196752"/>
            <a:ext cx="8712968" cy="5040560"/>
          </a:xfrm>
        </p:spPr>
      </p:pic>
      <p:sp>
        <p:nvSpPr>
          <p:cNvPr id="5" name="Down Arrow 4"/>
          <p:cNvSpPr/>
          <p:nvPr/>
        </p:nvSpPr>
        <p:spPr>
          <a:xfrm rot="18732788">
            <a:off x="1537239" y="1155488"/>
            <a:ext cx="648072" cy="25922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97889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5696" y="1052736"/>
            <a:ext cx="8850930" cy="5371005"/>
          </a:xfrm>
          <a:prstGeom prst="rect">
            <a:avLst/>
          </a:prstGeom>
        </p:spPr>
      </p:pic>
    </p:spTree>
    <p:extLst>
      <p:ext uri="{BB962C8B-B14F-4D97-AF65-F5344CB8AC3E}">
        <p14:creationId xmlns:p14="http://schemas.microsoft.com/office/powerpoint/2010/main" val="310069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on proposal</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4 levels of work and identification of areas</a:t>
            </a:r>
          </a:p>
          <a:p>
            <a:pPr marL="514350" indent="-514350">
              <a:buFont typeface="+mj-lt"/>
              <a:buAutoNum type="arabicPeriod"/>
            </a:pPr>
            <a:endParaRPr lang="en-GB" dirty="0" smtClean="0"/>
          </a:p>
          <a:p>
            <a:pPr marL="514350" indent="-514350">
              <a:buFont typeface="+mj-lt"/>
              <a:buAutoNum type="arabicPeriod"/>
            </a:pPr>
            <a:r>
              <a:rPr lang="en-GB" dirty="0" smtClean="0"/>
              <a:t>Development of project specifications</a:t>
            </a:r>
          </a:p>
          <a:p>
            <a:pPr marL="514350" indent="-514350">
              <a:buFont typeface="+mj-lt"/>
              <a:buAutoNum type="arabicPeriod"/>
            </a:pPr>
            <a:endParaRPr lang="en-GB" dirty="0" smtClean="0"/>
          </a:p>
          <a:p>
            <a:pPr marL="514350" indent="-514350">
              <a:buFont typeface="+mj-lt"/>
              <a:buAutoNum type="arabicPeriod"/>
            </a:pPr>
            <a:r>
              <a:rPr lang="en-GB" dirty="0" smtClean="0"/>
              <a:t>Learning sharing</a:t>
            </a:r>
          </a:p>
          <a:p>
            <a:pPr marL="514350" indent="-514350">
              <a:buFont typeface="+mj-lt"/>
              <a:buAutoNum type="arabicPeriod"/>
            </a:pPr>
            <a:endParaRPr lang="en-GB" dirty="0" smtClean="0"/>
          </a:p>
          <a:p>
            <a:pPr marL="514350" indent="-514350">
              <a:buFont typeface="+mj-lt"/>
              <a:buAutoNum type="arabicPeriod"/>
            </a:pPr>
            <a:r>
              <a:rPr lang="en-GB" dirty="0" smtClean="0"/>
              <a:t>Progress tracking</a:t>
            </a:r>
          </a:p>
          <a:p>
            <a:pPr marL="514350" indent="-514350">
              <a:buFont typeface="+mj-lt"/>
              <a:buAutoNum type="arabicPeriod"/>
            </a:pPr>
            <a:endParaRPr lang="en-GB" dirty="0"/>
          </a:p>
        </p:txBody>
      </p:sp>
    </p:spTree>
    <p:extLst>
      <p:ext uri="{BB962C8B-B14F-4D97-AF65-F5344CB8AC3E}">
        <p14:creationId xmlns:p14="http://schemas.microsoft.com/office/powerpoint/2010/main" val="1575597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c0f6cbc1-8b72-4b83-9c85-1dd2ec6ede9a" ContentTypeId="0x010100AB71BC9B4D1D724495B6D89DE9CAF183" PreviousValue="false"/>
</file>

<file path=customXml/item2.xml><?xml version="1.0" encoding="utf-8"?>
<ct:contentTypeSchema xmlns:ct="http://schemas.microsoft.com/office/2006/metadata/contentType" xmlns:ma="http://schemas.microsoft.com/office/2006/metadata/properties/metaAttributes" ct:_="" ma:_="" ma:contentTypeName="HS ScotPHN SI Group Document" ma:contentTypeID="0x010100AB71BC9B4D1D724495B6D89DE9CAF18300092E00F1A0CBBB4885B0BFC9B3EAB8920E00AED002C8CB659F4381F540E1898479C9" ma:contentTypeVersion="3" ma:contentTypeDescription="Standard Health Scotland document" ma:contentTypeScope="" ma:versionID="c2b8e42a0e6b26104624488e4f59479c">
  <xsd:schema xmlns:xsd="http://www.w3.org/2001/XMLSchema" xmlns:xs="http://www.w3.org/2001/XMLSchema" xmlns:p="http://schemas.microsoft.com/office/2006/metadata/properties" xmlns:ns2="79392c51-0192-4e0e-b858-3a8b41b0fb8c" xmlns:ns3="1f9c2a4e-c33c-4586-94ce-504a756e9502" targetNamespace="http://schemas.microsoft.com/office/2006/metadata/properties" ma:root="true" ma:fieldsID="f97b28b848e5bc58359830107edc3370" ns2:_="" ns3:_="">
    <xsd:import namespace="79392c51-0192-4e0e-b858-3a8b41b0fb8c"/>
    <xsd:import namespace="1f9c2a4e-c33c-4586-94ce-504a756e9502"/>
    <xsd:element name="properties">
      <xsd:complexType>
        <xsd:sequence>
          <xsd:element name="documentManagement">
            <xsd:complexType>
              <xsd:all>
                <xsd:element ref="ns2:TaxCatchAll" minOccurs="0"/>
                <xsd:element ref="ns2:TaxCatchAllLabel" minOccurs="0"/>
                <xsd:element ref="ns3:daa1262b318242d28987a366a1d743c9" minOccurs="0"/>
                <xsd:element ref="ns3:f15ab22896834ccda9dd19a0d9fb96a7" minOccurs="0"/>
                <xsd:element ref="ns3:pec585762dee4a4ea7f3d0f1b611b462" minOccurs="0"/>
                <xsd:element ref="ns3:a7e9da1d1f8f41819c14b2fd9a80e611" minOccurs="0"/>
                <xsd:element ref="ns3:lbacd44af47e4aafa94c9b7a837aad41" minOccurs="0"/>
                <xsd:element ref="ns3:d116ac885057412fa0127347cf550f8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92c51-0192-4e0e-b858-3a8b41b0fb8c" elementFormDefault="qualified">
    <xsd:import namespace="http://schemas.microsoft.com/office/2006/documentManagement/types"/>
    <xsd:import namespace="http://schemas.microsoft.com/office/infopath/2007/PartnerControls"/>
    <xsd:element name="TaxCatchAll" ma:index="8" nillable="true" ma:displayName="Taxonomy Catch All Column" ma:description="" ma:hidden="true" ma:list="{c6bb179b-2e3d-4740-bae1-cd660314586c}" ma:internalName="TaxCatchAll" ma:showField="CatchAllData" ma:web="1f9c2a4e-c33c-4586-94ce-504a756e9502">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description="" ma:hidden="true" ma:list="{c6bb179b-2e3d-4740-bae1-cd660314586c}" ma:internalName="TaxCatchAllLabel" ma:readOnly="true" ma:showField="CatchAllDataLabel" ma:web="1f9c2a4e-c33c-4586-94ce-504a756e950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f9c2a4e-c33c-4586-94ce-504a756e9502" elementFormDefault="qualified">
    <xsd:import namespace="http://schemas.microsoft.com/office/2006/documentManagement/types"/>
    <xsd:import namespace="http://schemas.microsoft.com/office/infopath/2007/PartnerControls"/>
    <xsd:element name="daa1262b318242d28987a366a1d743c9" ma:index="10" ma:taxonomy="true" ma:internalName="daa1262b318242d28987a366a1d743c9" ma:taxonomyFieldName="HSDocumentTag" ma:displayName="HS Document Tag" ma:readOnly="false" ma:default="" ma:fieldId="{daa1262b-3182-42d2-8987-a366a1d743c9}" ma:taxonomyMulti="true" ma:sspId="c0f6cbc1-8b72-4b83-9c85-1dd2ec6ede9a" ma:termSetId="de4b84b4-8f63-4e23-8c8c-3fef434f4083" ma:anchorId="00000000-0000-0000-0000-000000000000" ma:open="false" ma:isKeyword="false">
      <xsd:complexType>
        <xsd:sequence>
          <xsd:element ref="pc:Terms" minOccurs="0" maxOccurs="1"/>
        </xsd:sequence>
      </xsd:complexType>
    </xsd:element>
    <xsd:element name="f15ab22896834ccda9dd19a0d9fb96a7" ma:index="12" nillable="true" ma:taxonomy="true" ma:internalName="f15ab22896834ccda9dd19a0d9fb96a7" ma:taxonomyFieldName="HSYear" ma:displayName="HS Year" ma:indexed="true" ma:readOnly="false" ma:fieldId="{f15ab228-9683-4ccd-a9dd-19a0d9fb96a7}" ma:sspId="c0f6cbc1-8b72-4b83-9c85-1dd2ec6ede9a" ma:termSetId="9144fb4a-73f0-4b6e-aed3-3dd2466e0982" ma:anchorId="00000000-0000-0000-0000-000000000000" ma:open="false" ma:isKeyword="false">
      <xsd:complexType>
        <xsd:sequence>
          <xsd:element ref="pc:Terms" minOccurs="0" maxOccurs="1"/>
        </xsd:sequence>
      </xsd:complexType>
    </xsd:element>
    <xsd:element name="pec585762dee4a4ea7f3d0f1b611b462" ma:index="14" nillable="true" ma:taxonomy="true" ma:internalName="pec585762dee4a4ea7f3d0f1b611b462" ma:taxonomyFieldName="HSMonth" ma:displayName="HS Month" ma:indexed="true" ma:readOnly="false" ma:fieldId="{9ec58576-2dee-4a4e-a7f3-d0f1b611b462}" ma:sspId="c0f6cbc1-8b72-4b83-9c85-1dd2ec6ede9a" ma:termSetId="ac3c59ba-1895-4a12-af7b-2d04ef4651d3" ma:anchorId="00000000-0000-0000-0000-000000000000" ma:open="false" ma:isKeyword="false">
      <xsd:complexType>
        <xsd:sequence>
          <xsd:element ref="pc:Terms" minOccurs="0" maxOccurs="1"/>
        </xsd:sequence>
      </xsd:complexType>
    </xsd:element>
    <xsd:element name="a7e9da1d1f8f41819c14b2fd9a80e611" ma:index="16" nillable="true" ma:taxonomy="true" ma:internalName="a7e9da1d1f8f41819c14b2fd9a80e611" ma:taxonomyFieldName="HSFinancialYear" ma:displayName="HS Financial Year" ma:indexed="true" ma:readOnly="false" ma:fieldId="{a7e9da1d-1f8f-4181-9c14-b2fd9a80e611}" ma:sspId="c0f6cbc1-8b72-4b83-9c85-1dd2ec6ede9a" ma:termSetId="d8e77957-094f-4301-8b05-b81d1ba51751" ma:anchorId="00000000-0000-0000-0000-000000000000" ma:open="false" ma:isKeyword="false">
      <xsd:complexType>
        <xsd:sequence>
          <xsd:element ref="pc:Terms" minOccurs="0" maxOccurs="1"/>
        </xsd:sequence>
      </xsd:complexType>
    </xsd:element>
    <xsd:element name="lbacd44af47e4aafa94c9b7a837aad41" ma:index="18" ma:taxonomy="true" ma:internalName="lbacd44af47e4aafa94c9b7a837aad41" ma:taxonomyFieldName="HSScotPHNSIGroupName" ma:displayName="HS ScotPHN SI Group Name" ma:indexed="true" ma:readOnly="false" ma:fieldId="{5bacd44a-f47e-4aaf-a94c-9b7a837aad41}" ma:sspId="c0f6cbc1-8b72-4b83-9c85-1dd2ec6ede9a" ma:termSetId="cc22d306-914b-4f07-8a02-9320f6b6bd2e" ma:anchorId="00000000-0000-0000-0000-000000000000" ma:open="false" ma:isKeyword="false">
      <xsd:complexType>
        <xsd:sequence>
          <xsd:element ref="pc:Terms" minOccurs="0" maxOccurs="1"/>
        </xsd:sequence>
      </xsd:complexType>
    </xsd:element>
    <xsd:element name="d116ac885057412fa0127347cf550f84" ma:index="20" ma:taxonomy="true" ma:internalName="d116ac885057412fa0127347cf550f84" ma:taxonomyFieldName="HSScotPHNSIGroupFileType" ma:displayName="HS ScotPHN SI Group File Type" ma:indexed="true" ma:readOnly="false" ma:fieldId="{d116ac88-5057-412f-a012-7347cf550f84}" ma:sspId="c0f6cbc1-8b72-4b83-9c85-1dd2ec6ede9a" ma:termSetId="ba9fd895-8fb5-498c-b530-8c3bab00faeb"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9392c51-0192-4e0e-b858-3a8b41b0fb8c">
      <Value>6255</Value>
      <Value>6549</Value>
      <Value>6201</Value>
      <Value>1542</Value>
      <Value>7148</Value>
      <Value>7144</Value>
      <Value>6547</Value>
      <Value>1508</Value>
    </TaxCatchAll>
    <a7e9da1d1f8f41819c14b2fd9a80e611 xmlns="1f9c2a4e-c33c-4586-94ce-504a756e9502">
      <Terms xmlns="http://schemas.microsoft.com/office/infopath/2007/PartnerControls">
        <TermInfo xmlns="http://schemas.microsoft.com/office/infopath/2007/PartnerControls">
          <TermName xmlns="http://schemas.microsoft.com/office/infopath/2007/PartnerControls">2021/2022</TermName>
          <TermId xmlns="http://schemas.microsoft.com/office/infopath/2007/PartnerControls">fd3366a8-0887-4b41-9e6b-28df9754aa42</TermId>
        </TermInfo>
      </Terms>
    </a7e9da1d1f8f41819c14b2fd9a80e611>
    <daa1262b318242d28987a366a1d743c9 xmlns="1f9c2a4e-c33c-4586-94ce-504a756e9502">
      <Terms xmlns="http://schemas.microsoft.com/office/infopath/2007/PartnerControls">
        <TermInfo xmlns="http://schemas.microsoft.com/office/infopath/2007/PartnerControls">
          <TermName xmlns="http://schemas.microsoft.com/office/infopath/2007/PartnerControls">Public Health Science</TermName>
          <TermId xmlns="http://schemas.microsoft.com/office/infopath/2007/PartnerControls">b2b77e3c-2681-456c-b814-5de530825b32</TermId>
        </TermInfo>
        <TermInfo xmlns="http://schemas.microsoft.com/office/infopath/2007/PartnerControls">
          <TermName xmlns="http://schemas.microsoft.com/office/infopath/2007/PartnerControls">ScotPHN</TermName>
          <TermId xmlns="http://schemas.microsoft.com/office/infopath/2007/PartnerControls">438f79fa-7d9a-47db-b78a-96bfc08f002f</TermId>
        </TermInfo>
        <TermInfo xmlns="http://schemas.microsoft.com/office/infopath/2007/PartnerControls">
          <TermName xmlns="http://schemas.microsoft.com/office/infopath/2007/PartnerControls">SI Groups</TermName>
          <TermId xmlns="http://schemas.microsoft.com/office/infopath/2007/PartnerControls">a3dfd01f-c819-4ac8-89d1-b3ba4247d568</TermId>
        </TermInfo>
      </Terms>
    </daa1262b318242d28987a366a1d743c9>
    <d116ac885057412fa0127347cf550f84 xmlns="1f9c2a4e-c33c-4586-94ce-504a756e9502">
      <Terms xmlns="http://schemas.microsoft.com/office/infopath/2007/PartnerControls">
        <TermInfo xmlns="http://schemas.microsoft.com/office/infopath/2007/PartnerControls">
          <TermName xmlns="http://schemas.microsoft.com/office/infopath/2007/PartnerControls">Meetings</TermName>
          <TermId xmlns="http://schemas.microsoft.com/office/infopath/2007/PartnerControls">4b2471e8-e679-40c8-8328-45d8adf0b508</TermId>
        </TermInfo>
      </Terms>
    </d116ac885057412fa0127347cf550f84>
    <lbacd44af47e4aafa94c9b7a837aad41 xmlns="1f9c2a4e-c33c-4586-94ce-504a756e9502">
      <Terms xmlns="http://schemas.microsoft.com/office/infopath/2007/PartnerControls">
        <TermInfo xmlns="http://schemas.microsoft.com/office/infopath/2007/PartnerControls">
          <TermName xmlns="http://schemas.microsoft.com/office/infopath/2007/PartnerControls">Drugs</TermName>
          <TermId xmlns="http://schemas.microsoft.com/office/infopath/2007/PartnerControls">e3af3183-1e1f-4a52-9cc6-2247ce179285</TermId>
        </TermInfo>
      </Terms>
    </lbacd44af47e4aafa94c9b7a837aad41>
    <f15ab22896834ccda9dd19a0d9fb96a7 xmlns="1f9c2a4e-c33c-4586-94ce-504a756e9502">
      <Terms xmlns="http://schemas.microsoft.com/office/infopath/2007/PartnerControls">
        <TermInfo xmlns="http://schemas.microsoft.com/office/infopath/2007/PartnerControls">
          <TermName xmlns="http://schemas.microsoft.com/office/infopath/2007/PartnerControls">2021</TermName>
          <TermId xmlns="http://schemas.microsoft.com/office/infopath/2007/PartnerControls">516d7967-1270-4ab4-92ce-409b2821f0d7</TermId>
        </TermInfo>
      </Terms>
    </f15ab22896834ccda9dd19a0d9fb96a7>
    <pec585762dee4a4ea7f3d0f1b611b462 xmlns="1f9c2a4e-c33c-4586-94ce-504a756e9502">
      <Terms xmlns="http://schemas.microsoft.com/office/infopath/2007/PartnerControls">
        <TermInfo xmlns="http://schemas.microsoft.com/office/infopath/2007/PartnerControls">
          <TermName xmlns="http://schemas.microsoft.com/office/infopath/2007/PartnerControls">April</TermName>
          <TermId xmlns="http://schemas.microsoft.com/office/infopath/2007/PartnerControls">f83b96e7-051c-48dc-b27e-b2facb522f38</TermId>
        </TermInfo>
      </Terms>
    </pec585762dee4a4ea7f3d0f1b611b462>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5B3F95-8F18-4A37-9E50-90B8BE297D84}">
  <ds:schemaRefs>
    <ds:schemaRef ds:uri="Microsoft.SharePoint.Taxonomy.ContentTypeSync"/>
  </ds:schemaRefs>
</ds:datastoreItem>
</file>

<file path=customXml/itemProps2.xml><?xml version="1.0" encoding="utf-8"?>
<ds:datastoreItem xmlns:ds="http://schemas.openxmlformats.org/officeDocument/2006/customXml" ds:itemID="{6E947B37-B5BE-4D6C-A83B-7D20C84EA4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392c51-0192-4e0e-b858-3a8b41b0fb8c"/>
    <ds:schemaRef ds:uri="1f9c2a4e-c33c-4586-94ce-504a756e95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D64C56-7552-4C30-B44F-92BABD0FC0AF}">
  <ds:schemaRefs>
    <ds:schemaRef ds:uri="79392c51-0192-4e0e-b858-3a8b41b0fb8c"/>
    <ds:schemaRef ds:uri="http://purl.org/dc/dcmitype/"/>
    <ds:schemaRef ds:uri="http://purl.org/dc/elements/1.1/"/>
    <ds:schemaRef ds:uri="http://schemas.microsoft.com/office/2006/documentManagement/types"/>
    <ds:schemaRef ds:uri="http://www.w3.org/XML/1998/namespace"/>
    <ds:schemaRef ds:uri="1f9c2a4e-c33c-4586-94ce-504a756e9502"/>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4.xml><?xml version="1.0" encoding="utf-8"?>
<ds:datastoreItem xmlns:ds="http://schemas.openxmlformats.org/officeDocument/2006/customXml" ds:itemID="{54DCF2D9-AB60-460C-B65F-BB724485B3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10932</TotalTime>
  <Words>254</Words>
  <Application>Microsoft Office PowerPoint</Application>
  <PresentationFormat>On-screen Show (4:3)</PresentationFormat>
  <Paragraphs>29</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Diffusion of Innovation</vt:lpstr>
      <vt:lpstr>PowerPoint Presentation</vt:lpstr>
      <vt:lpstr>Questions on proposal</vt:lpstr>
    </vt:vector>
  </TitlesOfParts>
  <Company>NHS Lothian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 Development Group</dc:title>
  <dc:creator>Duncan McCormick</dc:creator>
  <cp:lastModifiedBy>MCHUGH, Denise (NHS HEALTH SCOTLAND)</cp:lastModifiedBy>
  <cp:revision>167</cp:revision>
  <dcterms:created xsi:type="dcterms:W3CDTF">2020-02-20T08:49:32Z</dcterms:created>
  <dcterms:modified xsi:type="dcterms:W3CDTF">2021-06-16T08:44:36Z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0x010100AB71BC9B4D1D724495B6D89DE9CAF18300092E00F1A0CBBB4885B0BFC9B3EAB8920E00AED002C8CB659F4381F540E1898479C9</vt:lpwstr>
  </property>
  <property fmtid="{D5CDD505-2E9C-101B-9397-08002B2CF9AE}" pid="3" name="HSDocumentTag">
    <vt:lpwstr>1508;#Public Health Science|b2b77e3c-2681-456c-b814-5de530825b32;#6201;#ScotPHN|438f79fa-7d9a-47db-b78a-96bfc08f002f;#6255;#SI Groups|a3dfd01f-c819-4ac8-89d1-b3ba4247d568</vt:lpwstr>
  </property>
  <property fmtid="{D5CDD505-2E9C-101B-9397-08002B2CF9AE}" pid="4" name="HSScotPHNSIGroupName">
    <vt:lpwstr>6549;#Drugs|e3af3183-1e1f-4a52-9cc6-2247ce179285</vt:lpwstr>
  </property>
  <property fmtid="{D5CDD505-2E9C-101B-9397-08002B2CF9AE}" pid="5" name="HSScotPHNSIGroupFileType">
    <vt:lpwstr>6547;#Meetings|4b2471e8-e679-40c8-8328-45d8adf0b508</vt:lpwstr>
  </property>
  <property fmtid="{D5CDD505-2E9C-101B-9397-08002B2CF9AE}" pid="6" name="HSFinancialYear">
    <vt:lpwstr>7148;#2021/2022|fd3366a8-0887-4b41-9e6b-28df9754aa42</vt:lpwstr>
  </property>
  <property fmtid="{D5CDD505-2E9C-101B-9397-08002B2CF9AE}" pid="7" name="HSYear">
    <vt:lpwstr>7144;#2021|516d7967-1270-4ab4-92ce-409b2821f0d7</vt:lpwstr>
  </property>
  <property fmtid="{D5CDD505-2E9C-101B-9397-08002B2CF9AE}" pid="8" name="HSMonth">
    <vt:lpwstr>1542;#April|f83b96e7-051c-48dc-b27e-b2facb522f38</vt:lpwstr>
  </property>
</Properties>
</file>