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86" r:id="rId3"/>
    <p:sldId id="287" r:id="rId4"/>
    <p:sldId id="290" r:id="rId5"/>
    <p:sldId id="292" r:id="rId6"/>
    <p:sldId id="293" r:id="rId7"/>
    <p:sldId id="294" r:id="rId8"/>
    <p:sldId id="295" r:id="rId9"/>
  </p:sldIdLst>
  <p:sldSz cx="9144000" cy="6858000" type="screen4x3"/>
  <p:notesSz cx="6797675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StoneSans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StoneSans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StoneSans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StoneSans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StoneSans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StoneSans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StoneSans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StoneSans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StoneSans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1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374" autoAdjust="0"/>
    <p:restoredTop sz="94627" autoAdjust="0"/>
  </p:normalViewPr>
  <p:slideViewPr>
    <p:cSldViewPr>
      <p:cViewPr varScale="1">
        <p:scale>
          <a:sx n="93" d="100"/>
          <a:sy n="93" d="100"/>
        </p:scale>
        <p:origin x="96" y="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4096350-44A0-4644-AA18-64C6CCF6BAB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674539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5779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8956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3076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9800" y="766763"/>
            <a:ext cx="4902200" cy="36766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5781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749800"/>
            <a:ext cx="4953000" cy="444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noProof="0" smtClean="0"/>
              <a:t>Click to edit Master text styles</a:t>
            </a:r>
          </a:p>
          <a:p>
            <a:pPr lvl="1"/>
            <a:r>
              <a:rPr lang="en-GB" altLang="en-US" noProof="0" smtClean="0"/>
              <a:t>Second level</a:t>
            </a:r>
          </a:p>
          <a:p>
            <a:pPr lvl="2"/>
            <a:r>
              <a:rPr lang="en-GB" altLang="en-US" noProof="0" smtClean="0"/>
              <a:t>Third level</a:t>
            </a:r>
          </a:p>
          <a:p>
            <a:pPr lvl="3"/>
            <a:r>
              <a:rPr lang="en-GB" altLang="en-US" noProof="0" smtClean="0"/>
              <a:t>Fourth level</a:t>
            </a:r>
          </a:p>
          <a:p>
            <a:pPr lvl="4"/>
            <a:r>
              <a:rPr lang="en-GB" altLang="en-US" noProof="0" smtClean="0"/>
              <a:t>Fifth level</a:t>
            </a:r>
          </a:p>
        </p:txBody>
      </p:sp>
      <p:sp>
        <p:nvSpPr>
          <p:cNvPr id="75782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1813"/>
            <a:ext cx="29718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75783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9421813"/>
            <a:ext cx="289560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8CA46CF-0014-4B87-819A-AF6849EFC62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497687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CA46CF-0014-4B87-819A-AF6849EFC622}" type="slidenum">
              <a:rPr lang="en-GB" altLang="en-US" smtClean="0"/>
              <a:pPr>
                <a:defRPr/>
              </a:pPr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13349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CA46CF-0014-4B87-819A-AF6849EFC622}" type="slidenum">
              <a:rPr lang="en-GB" altLang="en-US" smtClean="0"/>
              <a:pPr>
                <a:defRPr/>
              </a:pPr>
              <a:t>5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66540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286000"/>
            <a:ext cx="7924800" cy="11430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StoneSansSemibold" pitchFamily="34" charset="0"/>
              </a:defRPr>
            </a:lvl1pPr>
          </a:lstStyle>
          <a:p>
            <a:pPr lvl="0"/>
            <a:r>
              <a:rPr lang="en-GB" alt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altLang="en-US" noProof="0" smtClean="0"/>
              <a:t>Click to edit Master subtitle style</a:t>
            </a:r>
          </a:p>
        </p:txBody>
      </p:sp>
      <p:sp>
        <p:nvSpPr>
          <p:cNvPr id="5" name="Text Box 7"/>
          <p:cNvSpPr txBox="1">
            <a:spLocks noChangeArrowheads="1"/>
          </p:cNvSpPr>
          <p:nvPr userDrawn="1"/>
        </p:nvSpPr>
        <p:spPr bwMode="auto">
          <a:xfrm>
            <a:off x="6125119" y="5871467"/>
            <a:ext cx="175759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217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rgbClr val="002170"/>
                </a:solidFill>
                <a:latin typeface="StoneSans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002170"/>
                </a:solidFill>
                <a:latin typeface="StoneSans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2170"/>
                </a:solidFill>
                <a:latin typeface="StoneSans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rgbClr val="002170"/>
                </a:solidFill>
                <a:latin typeface="StoneSans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rgbClr val="002170"/>
                </a:solidFill>
                <a:latin typeface="StoneSan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2170"/>
                </a:solidFill>
                <a:latin typeface="StoneSan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2170"/>
                </a:solidFill>
                <a:latin typeface="StoneSan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2170"/>
                </a:solidFill>
                <a:latin typeface="StoneSan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2170"/>
                </a:solidFill>
                <a:latin typeface="StoneSan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 b="1" dirty="0">
                <a:solidFill>
                  <a:schemeClr val="accent3">
                    <a:lumMod val="95000"/>
                  </a:schemeClr>
                </a:solidFill>
                <a:latin typeface="Calibri" panose="020F0502020204030204" pitchFamily="34" charset="0"/>
              </a:rPr>
              <a:t>ScotPHN is hosted by</a:t>
            </a:r>
          </a:p>
        </p:txBody>
      </p:sp>
      <p:graphicFrame>
        <p:nvGraphicFramePr>
          <p:cNvPr id="6" name="Object 7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1145970354"/>
              </p:ext>
            </p:extLst>
          </p:nvPr>
        </p:nvGraphicFramePr>
        <p:xfrm>
          <a:off x="7082616" y="316289"/>
          <a:ext cx="1600200" cy="748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3" name="Photo Editor Photo" r:id="rId4" imgW="9561905" imgH="4180952" progId="MSPhotoEd.3">
                  <p:embed/>
                </p:oleObj>
              </mc:Choice>
              <mc:Fallback>
                <p:oleObj name="Photo Editor Photo" r:id="rId4" imgW="9561905" imgH="418095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2616" y="316289"/>
                        <a:ext cx="1600200" cy="748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4"/>
          <p:cNvSpPr>
            <a:spLocks noChangeArrowheads="1"/>
          </p:cNvSpPr>
          <p:nvPr userDrawn="1"/>
        </p:nvSpPr>
        <p:spPr bwMode="auto">
          <a:xfrm>
            <a:off x="251520" y="6179244"/>
            <a:ext cx="1584325" cy="431800"/>
          </a:xfrm>
          <a:prstGeom prst="rect">
            <a:avLst/>
          </a:prstGeom>
          <a:solidFill>
            <a:srgbClr val="00217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rgbClr val="002170"/>
                </a:solidFill>
                <a:latin typeface="StoneSans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002170"/>
                </a:solidFill>
                <a:latin typeface="StoneSans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2170"/>
                </a:solidFill>
                <a:latin typeface="StoneSans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rgbClr val="002170"/>
                </a:solidFill>
                <a:latin typeface="StoneSans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rgbClr val="002170"/>
                </a:solidFill>
                <a:latin typeface="StoneSan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2170"/>
                </a:solidFill>
                <a:latin typeface="StoneSan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2170"/>
                </a:solidFill>
                <a:latin typeface="StoneSan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2170"/>
                </a:solidFill>
                <a:latin typeface="StoneSan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2170"/>
                </a:solidFill>
                <a:latin typeface="StoneSan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3717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310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04788"/>
            <a:ext cx="1943100" cy="51292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04788"/>
            <a:ext cx="5676900" cy="51292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0321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ChangeArrowheads="1"/>
          </p:cNvSpPr>
          <p:nvPr userDrawn="1"/>
        </p:nvSpPr>
        <p:spPr bwMode="auto">
          <a:xfrm>
            <a:off x="251520" y="6179244"/>
            <a:ext cx="1584325" cy="431800"/>
          </a:xfrm>
          <a:prstGeom prst="rect">
            <a:avLst/>
          </a:prstGeom>
          <a:solidFill>
            <a:srgbClr val="00217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rgbClr val="002170"/>
                </a:solidFill>
                <a:latin typeface="StoneSans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002170"/>
                </a:solidFill>
                <a:latin typeface="StoneSans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2170"/>
                </a:solidFill>
                <a:latin typeface="StoneSans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rgbClr val="002170"/>
                </a:solidFill>
                <a:latin typeface="StoneSans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rgbClr val="002170"/>
                </a:solidFill>
                <a:latin typeface="StoneSan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2170"/>
                </a:solidFill>
                <a:latin typeface="StoneSan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2170"/>
                </a:solidFill>
                <a:latin typeface="StoneSan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2170"/>
                </a:solidFill>
                <a:latin typeface="StoneSan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2170"/>
                </a:solidFill>
                <a:latin typeface="StoneSan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6945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9123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47800"/>
            <a:ext cx="3810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3810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2375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0339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1854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5413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90847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03419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04788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47800"/>
            <a:ext cx="77724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graphicFrame>
        <p:nvGraphicFramePr>
          <p:cNvPr id="1028" name="Object 7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878519112"/>
              </p:ext>
            </p:extLst>
          </p:nvPr>
        </p:nvGraphicFramePr>
        <p:xfrm>
          <a:off x="3491880" y="5805264"/>
          <a:ext cx="1600200" cy="7484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8" name="Photo Editor Photo" r:id="rId15" imgW="9561905" imgH="4180952" progId="MSPhotoEd.3">
                  <p:embed/>
                </p:oleObj>
              </mc:Choice>
              <mc:Fallback>
                <p:oleObj name="Photo Editor Photo" r:id="rId15" imgW="9561905" imgH="4180952" progId="MSPhotoEd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5805264"/>
                        <a:ext cx="1600200" cy="7484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7"/>
          <p:cNvSpPr txBox="1">
            <a:spLocks noChangeArrowheads="1"/>
          </p:cNvSpPr>
          <p:nvPr userDrawn="1"/>
        </p:nvSpPr>
        <p:spPr bwMode="auto">
          <a:xfrm>
            <a:off x="6125119" y="5871467"/>
            <a:ext cx="175759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217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rgbClr val="002170"/>
                </a:solidFill>
                <a:latin typeface="StoneSans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002170"/>
                </a:solidFill>
                <a:latin typeface="StoneSans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2170"/>
                </a:solidFill>
                <a:latin typeface="StoneSans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rgbClr val="002170"/>
                </a:solidFill>
                <a:latin typeface="StoneSans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rgbClr val="002170"/>
                </a:solidFill>
                <a:latin typeface="StoneSan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2170"/>
                </a:solidFill>
                <a:latin typeface="StoneSan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2170"/>
                </a:solidFill>
                <a:latin typeface="StoneSan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2170"/>
                </a:solidFill>
                <a:latin typeface="StoneSan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2170"/>
                </a:solidFill>
                <a:latin typeface="StoneSan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 b="1" dirty="0">
                <a:solidFill>
                  <a:schemeClr val="accent3">
                    <a:lumMod val="95000"/>
                  </a:schemeClr>
                </a:solidFill>
                <a:latin typeface="Calibri" panose="020F0502020204030204" pitchFamily="34" charset="0"/>
              </a:rPr>
              <a:t>ScotPHN is hosted by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217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2170"/>
          </a:solidFill>
          <a:latin typeface="Stone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2170"/>
          </a:solidFill>
          <a:latin typeface="Stone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2170"/>
          </a:solidFill>
          <a:latin typeface="Stone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2170"/>
          </a:solidFill>
          <a:latin typeface="Stone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002170"/>
          </a:solidFill>
          <a:latin typeface="Stone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002170"/>
          </a:solidFill>
          <a:latin typeface="Stone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002170"/>
          </a:solidFill>
          <a:latin typeface="Stone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002170"/>
          </a:solidFill>
          <a:latin typeface="StoneSan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217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00217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217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00217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rgbClr val="00217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rgbClr val="00217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rgbClr val="00217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rgbClr val="00217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rgbClr val="00217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cotphn.net/projects/violence-prevention-2/violence-prevention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surveys.healthscotland.com/index.php/184454/lang-en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457200" y="457200"/>
            <a:ext cx="3124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rgbClr val="002170"/>
                </a:solidFill>
                <a:latin typeface="StoneSans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002170"/>
                </a:solidFill>
                <a:latin typeface="StoneSans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2170"/>
                </a:solidFill>
                <a:latin typeface="StoneSans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rgbClr val="002170"/>
                </a:solidFill>
                <a:latin typeface="StoneSans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rgbClr val="002170"/>
                </a:solidFill>
                <a:latin typeface="StoneSan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2170"/>
                </a:solidFill>
                <a:latin typeface="StoneSan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2170"/>
                </a:solidFill>
                <a:latin typeface="StoneSan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2170"/>
                </a:solidFill>
                <a:latin typeface="StoneSan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2170"/>
                </a:solidFill>
                <a:latin typeface="StoneSans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10836" y="5400918"/>
            <a:ext cx="1584325" cy="431800"/>
          </a:xfrm>
          <a:prstGeom prst="rect">
            <a:avLst/>
          </a:prstGeom>
          <a:solidFill>
            <a:srgbClr val="00217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rgbClr val="002170"/>
                </a:solidFill>
                <a:latin typeface="StoneSans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002170"/>
                </a:solidFill>
                <a:latin typeface="StoneSans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2170"/>
                </a:solidFill>
                <a:latin typeface="StoneSans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rgbClr val="002170"/>
                </a:solidFill>
                <a:latin typeface="StoneSans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rgbClr val="002170"/>
                </a:solidFill>
                <a:latin typeface="StoneSan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2170"/>
                </a:solidFill>
                <a:latin typeface="StoneSan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2170"/>
                </a:solidFill>
                <a:latin typeface="StoneSan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2170"/>
                </a:solidFill>
                <a:latin typeface="StoneSan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2170"/>
                </a:solidFill>
                <a:latin typeface="StoneSan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51520" y="6179244"/>
            <a:ext cx="1584325" cy="431800"/>
          </a:xfrm>
          <a:prstGeom prst="rect">
            <a:avLst/>
          </a:prstGeom>
          <a:solidFill>
            <a:srgbClr val="00217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>
                <a:solidFill>
                  <a:srgbClr val="002170"/>
                </a:solidFill>
                <a:latin typeface="StoneSans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002170"/>
                </a:solidFill>
                <a:latin typeface="StoneSans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rgbClr val="002170"/>
                </a:solidFill>
                <a:latin typeface="StoneSans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400">
                <a:solidFill>
                  <a:srgbClr val="002170"/>
                </a:solidFill>
                <a:latin typeface="StoneSans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400">
                <a:solidFill>
                  <a:srgbClr val="002170"/>
                </a:solidFill>
                <a:latin typeface="StoneSan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2170"/>
                </a:solidFill>
                <a:latin typeface="StoneSan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2170"/>
                </a:solidFill>
                <a:latin typeface="StoneSan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2170"/>
                </a:solidFill>
                <a:latin typeface="StoneSan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rgbClr val="002170"/>
                </a:solidFill>
                <a:latin typeface="StoneSan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/>
              <a:t/>
            </a:r>
            <a:br>
              <a:rPr lang="en-GB" b="1" dirty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sz="3800" b="1" dirty="0" smtClean="0"/>
              <a:t>Intervention </a:t>
            </a:r>
            <a:r>
              <a:rPr lang="en-GB" sz="3800" b="1" dirty="0"/>
              <a:t>evidence </a:t>
            </a:r>
            <a:r>
              <a:rPr lang="en-GB" sz="3800" b="1" dirty="0" smtClean="0"/>
              <a:t>gathering</a:t>
            </a:r>
            <a:r>
              <a:rPr lang="en-GB" sz="3800" dirty="0"/>
              <a:t/>
            </a:r>
            <a:br>
              <a:rPr lang="en-GB" sz="3800" dirty="0"/>
            </a:br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sz="3000" b="1" dirty="0" smtClean="0"/>
              <a:t>Julie Arnot</a:t>
            </a:r>
            <a:br>
              <a:rPr lang="en-GB" sz="3000" b="1" dirty="0" smtClean="0"/>
            </a:br>
            <a:r>
              <a:rPr lang="en-GB" sz="3000" b="1" dirty="0" err="1" smtClean="0"/>
              <a:t>ScotPHN</a:t>
            </a:r>
            <a:r>
              <a:rPr lang="en-GB" sz="3000" b="1" dirty="0" smtClean="0"/>
              <a:t> </a:t>
            </a:r>
            <a:r>
              <a:rPr lang="en-GB" sz="3000" b="1" dirty="0"/>
              <a:t>Researcher</a:t>
            </a:r>
            <a:r>
              <a:rPr lang="en-GB" sz="3200" dirty="0"/>
              <a:t/>
            </a:r>
            <a:br>
              <a:rPr lang="en-GB" sz="3200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sz="3600" dirty="0" smtClean="0"/>
              <a:t>‘</a:t>
            </a:r>
            <a:r>
              <a:rPr lang="en-GB" sz="3600" dirty="0"/>
              <a:t>Evidence’</a:t>
            </a:r>
            <a:br>
              <a:rPr lang="en-GB" sz="3600" dirty="0"/>
            </a:b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3421360"/>
          </a:xfrm>
        </p:spPr>
        <p:txBody>
          <a:bodyPr/>
          <a:lstStyle/>
          <a:p>
            <a:pPr marL="228600" lvl="0" indent="-228600" ea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200" kern="1200" dirty="0">
                <a:solidFill>
                  <a:prstClr val="black"/>
                </a:solidFill>
                <a:latin typeface="Calibri"/>
              </a:rPr>
              <a:t>Extensive international evidence base (journal articles, reviews) - for some forms of violence prevention, less so for others   </a:t>
            </a:r>
          </a:p>
          <a:p>
            <a:pPr marL="228600" lvl="0" indent="-228600" ea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200" kern="1200" dirty="0">
                <a:solidFill>
                  <a:prstClr val="black"/>
                </a:solidFill>
                <a:latin typeface="Calibri"/>
              </a:rPr>
              <a:t>Heavy focus on U.S. based interventions: </a:t>
            </a:r>
          </a:p>
          <a:p>
            <a:pPr marL="228600" lvl="0" indent="-228600" ea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600" kern="1200" dirty="0">
              <a:solidFill>
                <a:prstClr val="black"/>
              </a:solidFill>
              <a:latin typeface="Calibri"/>
            </a:endParaRPr>
          </a:p>
          <a:p>
            <a:pPr marL="685800" lvl="1" indent="-22860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22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Findings transferable to </a:t>
            </a:r>
            <a:r>
              <a:rPr lang="en-GB" sz="2200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Scottish / </a:t>
            </a:r>
            <a:r>
              <a:rPr lang="en-GB" sz="22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U.K. context?</a:t>
            </a:r>
          </a:p>
          <a:p>
            <a:pPr marL="0" lvl="0" indent="0" ea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en-GB" sz="700" kern="1200" dirty="0">
              <a:solidFill>
                <a:prstClr val="black"/>
              </a:solidFill>
              <a:latin typeface="Calibri"/>
            </a:endParaRPr>
          </a:p>
          <a:p>
            <a:pPr marL="228600" lvl="0" indent="-228600" ea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200" kern="1200" dirty="0">
                <a:solidFill>
                  <a:prstClr val="black"/>
                </a:solidFill>
                <a:latin typeface="Calibri"/>
              </a:rPr>
              <a:t>Interventions might report positive changes in self-reported behaviour in the short-term:</a:t>
            </a:r>
          </a:p>
          <a:p>
            <a:pPr marL="685800" lvl="1" indent="-22860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endParaRPr lang="en-GB" sz="10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marL="685800" lvl="1" indent="-22860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22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Do they </a:t>
            </a:r>
            <a:r>
              <a:rPr lang="en-GB" sz="2200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always translate </a:t>
            </a:r>
            <a:r>
              <a:rPr lang="en-GB" sz="22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into longer-term violence prevention?  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947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sz="3600" dirty="0" smtClean="0"/>
              <a:t>Scottish </a:t>
            </a:r>
            <a:r>
              <a:rPr lang="en-GB" sz="3600" dirty="0"/>
              <a:t>evidence</a:t>
            </a:r>
            <a:br>
              <a:rPr lang="en-GB" sz="3600" dirty="0"/>
            </a:b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3853408"/>
          </a:xfrm>
        </p:spPr>
        <p:txBody>
          <a:bodyPr/>
          <a:lstStyle/>
          <a:p>
            <a:pPr marL="0" lvl="0" indent="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kern="1200" dirty="0">
                <a:solidFill>
                  <a:prstClr val="black"/>
                </a:solidFill>
                <a:latin typeface="Calibri"/>
              </a:rPr>
              <a:t>Who is delivering interventions, </a:t>
            </a:r>
            <a:r>
              <a:rPr lang="en-GB" kern="1200" dirty="0" smtClean="0">
                <a:solidFill>
                  <a:prstClr val="black"/>
                </a:solidFill>
                <a:latin typeface="Calibri"/>
              </a:rPr>
              <a:t>where, to whom?</a:t>
            </a:r>
          </a:p>
          <a:p>
            <a:pPr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GB" kern="1200" dirty="0" smtClean="0">
                <a:solidFill>
                  <a:prstClr val="black"/>
                </a:solidFill>
                <a:latin typeface="Calibri"/>
              </a:rPr>
              <a:t>Disparate </a:t>
            </a:r>
            <a:r>
              <a:rPr lang="en-GB" kern="1200" dirty="0">
                <a:solidFill>
                  <a:prstClr val="black"/>
                </a:solidFill>
                <a:latin typeface="Calibri"/>
              </a:rPr>
              <a:t>range of orgs</a:t>
            </a:r>
          </a:p>
          <a:p>
            <a:pPr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GB" kern="1200" dirty="0">
                <a:solidFill>
                  <a:prstClr val="black"/>
                </a:solidFill>
                <a:latin typeface="Calibri"/>
              </a:rPr>
              <a:t>Local &amp; national level, various sectors </a:t>
            </a:r>
          </a:p>
          <a:p>
            <a:pPr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GB" kern="1200" dirty="0">
                <a:solidFill>
                  <a:prstClr val="black"/>
                </a:solidFill>
                <a:latin typeface="Calibri"/>
              </a:rPr>
              <a:t>Breadth of </a:t>
            </a:r>
            <a:r>
              <a:rPr lang="en-GB" kern="1200" dirty="0" smtClean="0">
                <a:solidFill>
                  <a:prstClr val="black"/>
                </a:solidFill>
                <a:latin typeface="Calibri"/>
              </a:rPr>
              <a:t>violence types</a:t>
            </a:r>
            <a:endParaRPr lang="en-GB" kern="1200" dirty="0">
              <a:solidFill>
                <a:prstClr val="black"/>
              </a:solidFill>
              <a:latin typeface="Calibri"/>
            </a:endParaRPr>
          </a:p>
          <a:p>
            <a:pPr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GB" kern="1200" dirty="0">
                <a:solidFill>
                  <a:prstClr val="black"/>
                </a:solidFill>
                <a:latin typeface="Calibri"/>
              </a:rPr>
              <a:t>Limited </a:t>
            </a:r>
            <a:r>
              <a:rPr lang="en-GB" kern="1200" dirty="0" smtClean="0">
                <a:solidFill>
                  <a:prstClr val="black"/>
                </a:solidFill>
                <a:latin typeface="Calibri"/>
              </a:rPr>
              <a:t>articles / </a:t>
            </a:r>
            <a:r>
              <a:rPr lang="en-GB" kern="1200" dirty="0">
                <a:solidFill>
                  <a:prstClr val="black"/>
                </a:solidFill>
                <a:latin typeface="Calibri"/>
              </a:rPr>
              <a:t>reports  </a:t>
            </a:r>
          </a:p>
          <a:p>
            <a:pPr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en-GB" kern="1200" dirty="0">
                <a:solidFill>
                  <a:prstClr val="black"/>
                </a:solidFill>
                <a:latin typeface="Calibri"/>
              </a:rPr>
              <a:t>Pockets of published evidence:</a:t>
            </a:r>
          </a:p>
          <a:p>
            <a:pPr marL="685800" lvl="1" indent="-228600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GBV on H.E. campuses, </a:t>
            </a:r>
            <a:r>
              <a:rPr lang="en-GB" i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Medics Against Violence</a:t>
            </a:r>
            <a:r>
              <a:rPr lang="en-GB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, </a:t>
            </a:r>
            <a:r>
              <a:rPr lang="en-GB" i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Community Initiative to Reduce Violence</a:t>
            </a:r>
            <a:r>
              <a:rPr lang="en-GB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, </a:t>
            </a:r>
            <a:r>
              <a:rPr lang="en-GB" i="1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Mentors in Violence, </a:t>
            </a:r>
            <a:r>
              <a:rPr lang="en-GB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sex work, gang violence……..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453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err="1"/>
              <a:t>ScotPHN</a:t>
            </a:r>
            <a:r>
              <a:rPr lang="en-GB" sz="2800" dirty="0"/>
              <a:t> evidence gathering</a:t>
            </a:r>
            <a:r>
              <a:rPr lang="en-GB" dirty="0"/>
              <a:t> 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08720"/>
            <a:ext cx="7772400" cy="4536504"/>
          </a:xfrm>
        </p:spPr>
        <p:txBody>
          <a:bodyPr/>
          <a:lstStyle/>
          <a:p>
            <a:pPr marL="228600" lvl="0" indent="-228600" ea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i="1" kern="1200" dirty="0">
                <a:solidFill>
                  <a:prstClr val="black"/>
                </a:solidFill>
                <a:latin typeface="Calibri"/>
              </a:rPr>
              <a:t>in lieu </a:t>
            </a:r>
            <a:r>
              <a:rPr lang="en-GB" kern="1200" dirty="0">
                <a:solidFill>
                  <a:prstClr val="black"/>
                </a:solidFill>
                <a:latin typeface="Calibri"/>
              </a:rPr>
              <a:t>of ‘evidence’ </a:t>
            </a:r>
            <a:r>
              <a:rPr lang="en-GB" kern="1200" dirty="0" err="1">
                <a:solidFill>
                  <a:prstClr val="black"/>
                </a:solidFill>
                <a:latin typeface="Calibri"/>
              </a:rPr>
              <a:t>ScotPHN</a:t>
            </a:r>
            <a:r>
              <a:rPr lang="en-GB" kern="1200" dirty="0">
                <a:solidFill>
                  <a:prstClr val="black"/>
                </a:solidFill>
                <a:latin typeface="Calibri"/>
              </a:rPr>
              <a:t> identified c.60 Scottish interventions </a:t>
            </a:r>
            <a:r>
              <a:rPr lang="en-GB" sz="2200" kern="1200" dirty="0">
                <a:solidFill>
                  <a:prstClr val="black"/>
                </a:solidFill>
                <a:latin typeface="Calibri"/>
              </a:rPr>
              <a:t>2014</a:t>
            </a:r>
            <a:r>
              <a:rPr lang="en-GB" kern="1200" dirty="0">
                <a:solidFill>
                  <a:prstClr val="black"/>
                </a:solidFill>
                <a:latin typeface="Calibri"/>
              </a:rPr>
              <a:t>* </a:t>
            </a:r>
          </a:p>
          <a:p>
            <a:pPr marL="228600" lvl="0" indent="-228600" ea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kern="1200" dirty="0">
                <a:solidFill>
                  <a:prstClr val="black"/>
                </a:solidFill>
                <a:latin typeface="Calibri"/>
              </a:rPr>
              <a:t>Update: developed short online q</a:t>
            </a:r>
            <a:r>
              <a:rPr lang="en-GB" sz="2000" kern="1200" dirty="0">
                <a:solidFill>
                  <a:prstClr val="black"/>
                </a:solidFill>
                <a:latin typeface="Calibri"/>
              </a:rPr>
              <a:t>/</a:t>
            </a:r>
            <a:r>
              <a:rPr lang="en-GB" kern="1200" dirty="0" err="1">
                <a:solidFill>
                  <a:prstClr val="black"/>
                </a:solidFill>
                <a:latin typeface="Calibri"/>
              </a:rPr>
              <a:t>naire</a:t>
            </a:r>
            <a:r>
              <a:rPr lang="en-GB" kern="12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GB" sz="2200" kern="1200" dirty="0">
                <a:solidFill>
                  <a:prstClr val="black"/>
                </a:solidFill>
                <a:latin typeface="Calibri"/>
              </a:rPr>
              <a:t>Nov 2017</a:t>
            </a:r>
          </a:p>
          <a:p>
            <a:pPr marL="228600" lvl="0" indent="-228600" ea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kern="1200" dirty="0">
                <a:solidFill>
                  <a:prstClr val="black"/>
                </a:solidFill>
                <a:latin typeface="Calibri"/>
              </a:rPr>
              <a:t>For completion / </a:t>
            </a:r>
            <a:r>
              <a:rPr lang="en-GB" kern="1200" dirty="0" smtClean="0">
                <a:solidFill>
                  <a:prstClr val="black"/>
                </a:solidFill>
                <a:latin typeface="Calibri"/>
              </a:rPr>
              <a:t>dissemination by: </a:t>
            </a:r>
            <a:endParaRPr lang="en-GB" kern="1200" dirty="0">
              <a:solidFill>
                <a:prstClr val="black"/>
              </a:solidFill>
              <a:latin typeface="Calibri"/>
            </a:endParaRPr>
          </a:p>
          <a:p>
            <a:pPr marL="228600" lvl="0" indent="-228600" ea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00" kern="1200" dirty="0">
              <a:solidFill>
                <a:prstClr val="black"/>
              </a:solidFill>
              <a:latin typeface="Calibri"/>
            </a:endParaRPr>
          </a:p>
          <a:p>
            <a:pPr marL="685800" lvl="1" indent="-22860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kern="1200" dirty="0" smtClean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Strategy </a:t>
            </a:r>
            <a:r>
              <a:rPr lang="en-GB" sz="20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group of public sector partners </a:t>
            </a:r>
          </a:p>
          <a:p>
            <a:pPr marL="685800" lvl="1" indent="-22860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3</a:t>
            </a:r>
            <a:r>
              <a:rPr lang="en-GB" sz="2000" kern="1200" baseline="30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rd</a:t>
            </a:r>
            <a:r>
              <a:rPr lang="en-GB" sz="20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sector (GBV/DV) / 3</a:t>
            </a:r>
            <a:r>
              <a:rPr lang="en-GB" sz="2000" kern="1200" baseline="300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rd</a:t>
            </a:r>
            <a:r>
              <a:rPr lang="en-GB" sz="20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 sector membership orgs</a:t>
            </a:r>
          </a:p>
          <a:p>
            <a:pPr marL="685800" lvl="1" indent="-22860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Scottish Directors of Public Health  </a:t>
            </a:r>
          </a:p>
          <a:p>
            <a:pPr marL="685800" lvl="1" indent="-22860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Scottish Health Promotion Managers  </a:t>
            </a:r>
          </a:p>
          <a:p>
            <a:pPr marL="685800" lvl="1" indent="-228600" eaLnBrk="1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Community Planning Partnerships </a:t>
            </a:r>
          </a:p>
          <a:p>
            <a:pPr marL="685800" lvl="1" indent="-228600" eaLnBrk="1" fontAlgn="auto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000" kern="1200" dirty="0">
                <a:solidFill>
                  <a:prstClr val="black"/>
                </a:solidFill>
                <a:latin typeface="Calibri"/>
                <a:ea typeface="+mn-ea"/>
                <a:cs typeface="+mn-cs"/>
              </a:rPr>
              <a:t>Several safety / violence related networks / partnerships.</a:t>
            </a:r>
            <a:endParaRPr lang="en-GB" sz="100" kern="12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  <a:p>
            <a:pPr marL="0" lvl="0" indent="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600" kern="1200" dirty="0">
                <a:solidFill>
                  <a:schemeClr val="tx1"/>
                </a:solidFill>
                <a:latin typeface="Calibri"/>
              </a:rPr>
              <a:t>*See: Philip </a:t>
            </a:r>
            <a:r>
              <a:rPr lang="en-GB" sz="1600" kern="1200" dirty="0" err="1">
                <a:solidFill>
                  <a:schemeClr val="tx1"/>
                </a:solidFill>
                <a:latin typeface="Calibri"/>
              </a:rPr>
              <a:t>Conaglen</a:t>
            </a:r>
            <a:r>
              <a:rPr lang="en-GB" sz="1600" kern="1200" dirty="0">
                <a:solidFill>
                  <a:schemeClr val="tx1"/>
                </a:solidFill>
                <a:latin typeface="Calibri"/>
              </a:rPr>
              <a:t> &amp; Annette </a:t>
            </a:r>
            <a:r>
              <a:rPr lang="en-GB" sz="1600" kern="1200" dirty="0" err="1">
                <a:solidFill>
                  <a:schemeClr val="tx1"/>
                </a:solidFill>
                <a:latin typeface="Calibri"/>
              </a:rPr>
              <a:t>Gallimore</a:t>
            </a:r>
            <a:r>
              <a:rPr lang="en-GB" sz="1600" kern="1200" dirty="0">
                <a:solidFill>
                  <a:schemeClr val="tx1"/>
                </a:solidFill>
                <a:latin typeface="Calibri"/>
              </a:rPr>
              <a:t> (2014) </a:t>
            </a:r>
            <a:r>
              <a:rPr lang="en-GB" sz="1600" i="1" kern="1200" dirty="0">
                <a:solidFill>
                  <a:schemeClr val="tx1"/>
                </a:solidFill>
                <a:latin typeface="Calibri"/>
              </a:rPr>
              <a:t>Violence prevention: a public health priority</a:t>
            </a:r>
            <a:r>
              <a:rPr lang="en-GB" sz="1600" kern="1200" dirty="0">
                <a:solidFill>
                  <a:schemeClr val="tx1"/>
                </a:solidFill>
                <a:latin typeface="Calibri"/>
              </a:rPr>
              <a:t>. </a:t>
            </a:r>
            <a:r>
              <a:rPr lang="en-GB" sz="1600" dirty="0" smtClean="0">
                <a:solidFill>
                  <a:schemeClr val="tx1"/>
                </a:solidFill>
                <a:hlinkClick r:id="rId2"/>
              </a:rPr>
              <a:t>https</a:t>
            </a:r>
            <a:r>
              <a:rPr lang="en-GB" sz="1600" dirty="0">
                <a:solidFill>
                  <a:schemeClr val="tx1"/>
                </a:solidFill>
                <a:hlinkClick r:id="rId2"/>
              </a:rPr>
              <a:t>://www.scotphn.net/projects/violence-prevention-2/violence-prevention</a:t>
            </a:r>
            <a:r>
              <a:rPr lang="en-GB" sz="1600" dirty="0" smtClean="0">
                <a:solidFill>
                  <a:schemeClr val="tx1"/>
                </a:solidFill>
                <a:hlinkClick r:id="rId2"/>
              </a:rPr>
              <a:t>/</a:t>
            </a:r>
            <a:endParaRPr lang="en-GB" sz="1600" dirty="0" smtClean="0">
              <a:solidFill>
                <a:schemeClr val="tx1"/>
              </a:solidFill>
            </a:endParaRPr>
          </a:p>
          <a:p>
            <a:pPr marL="0" lvl="0" indent="0" eaLnBrk="1" fontAlgn="auto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258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/>
              <a:t>Q’s &amp; Response </a:t>
            </a:r>
            <a:r>
              <a:rPr lang="en-GB" sz="3800" dirty="0"/>
              <a:t/>
            </a:r>
            <a:br>
              <a:rPr lang="en-GB" sz="3800" dirty="0"/>
            </a:br>
            <a:endParaRPr lang="en-GB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08720"/>
            <a:ext cx="7772400" cy="4464496"/>
          </a:xfrm>
        </p:spPr>
        <p:txBody>
          <a:bodyPr/>
          <a:lstStyle/>
          <a:p>
            <a:pPr marL="0" indent="0">
              <a:buNone/>
            </a:pPr>
            <a:r>
              <a:rPr lang="en-GB" sz="1800" dirty="0">
                <a:solidFill>
                  <a:schemeClr val="tx1"/>
                </a:solidFill>
              </a:rPr>
              <a:t>Questionnaire asked:  </a:t>
            </a:r>
          </a:p>
          <a:p>
            <a:r>
              <a:rPr lang="en-GB" sz="1800" dirty="0">
                <a:solidFill>
                  <a:schemeClr val="tx1"/>
                </a:solidFill>
              </a:rPr>
              <a:t>Primary, secondary, tertiary prevention?</a:t>
            </a:r>
          </a:p>
          <a:p>
            <a:r>
              <a:rPr lang="en-GB" sz="1800" dirty="0" smtClean="0">
                <a:solidFill>
                  <a:schemeClr val="tx1"/>
                </a:solidFill>
              </a:rPr>
              <a:t>Targeting what &amp; who? </a:t>
            </a:r>
            <a:r>
              <a:rPr lang="en-GB" sz="1800" dirty="0">
                <a:solidFill>
                  <a:schemeClr val="tx1"/>
                </a:solidFill>
              </a:rPr>
              <a:t>Setting? Evaluated? </a:t>
            </a:r>
          </a:p>
          <a:p>
            <a:pPr marL="0" indent="0">
              <a:buNone/>
            </a:pPr>
            <a:endParaRPr lang="en-GB" sz="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sz="1800" dirty="0">
                <a:solidFill>
                  <a:schemeClr val="tx1"/>
                </a:solidFill>
              </a:rPr>
              <a:t>Response rate? Unknown no. received </a:t>
            </a:r>
            <a:r>
              <a:rPr lang="en-GB" sz="1800" dirty="0" smtClean="0">
                <a:solidFill>
                  <a:schemeClr val="tx1"/>
                </a:solidFill>
              </a:rPr>
              <a:t>questionnaire </a:t>
            </a:r>
          </a:p>
          <a:p>
            <a:pPr marL="0" indent="0">
              <a:buNone/>
            </a:pPr>
            <a:endParaRPr lang="en-GB" sz="11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100" dirty="0">
              <a:solidFill>
                <a:schemeClr val="tx1"/>
              </a:solidFill>
            </a:endParaRPr>
          </a:p>
          <a:p>
            <a:r>
              <a:rPr lang="en-GB" sz="1800" dirty="0">
                <a:solidFill>
                  <a:schemeClr val="tx1"/>
                </a:solidFill>
              </a:rPr>
              <a:t>73 responses, overlap 2014, local offshoots of national programmes  </a:t>
            </a:r>
          </a:p>
          <a:p>
            <a:r>
              <a:rPr lang="en-GB" sz="1800" dirty="0">
                <a:solidFill>
                  <a:schemeClr val="tx1"/>
                </a:solidFill>
              </a:rPr>
              <a:t>Good spread of interventions:  </a:t>
            </a:r>
          </a:p>
          <a:p>
            <a:pPr lvl="1"/>
            <a:r>
              <a:rPr lang="en-GB" sz="1700" dirty="0">
                <a:solidFill>
                  <a:schemeClr val="tx1"/>
                </a:solidFill>
              </a:rPr>
              <a:t>Domestic abuse, sexual violence, non-sexual violence   </a:t>
            </a:r>
          </a:p>
          <a:p>
            <a:pPr lvl="1"/>
            <a:r>
              <a:rPr lang="en-GB" sz="1700" dirty="0">
                <a:solidFill>
                  <a:schemeClr val="tx1"/>
                </a:solidFill>
              </a:rPr>
              <a:t>Scotland, Glasgow, Inverclyde, Renfrewshire, Edinburgh, S Lanarkshire, Highland </a:t>
            </a:r>
          </a:p>
          <a:p>
            <a:pPr lvl="1"/>
            <a:r>
              <a:rPr lang="en-GB" sz="1700" dirty="0" smtClean="0">
                <a:solidFill>
                  <a:schemeClr val="tx1"/>
                </a:solidFill>
              </a:rPr>
              <a:t>Home / doorstep</a:t>
            </a:r>
            <a:r>
              <a:rPr lang="en-GB" sz="1700" dirty="0">
                <a:solidFill>
                  <a:schemeClr val="tx1"/>
                </a:solidFill>
              </a:rPr>
              <a:t>, schools, street, city centre </a:t>
            </a:r>
          </a:p>
          <a:p>
            <a:endParaRPr lang="en-GB" sz="100" dirty="0">
              <a:solidFill>
                <a:schemeClr val="tx1"/>
              </a:solidFill>
            </a:endParaRPr>
          </a:p>
          <a:p>
            <a:endParaRPr lang="en-GB" sz="600" dirty="0" smtClean="0">
              <a:solidFill>
                <a:schemeClr val="tx1"/>
              </a:solidFill>
            </a:endParaRPr>
          </a:p>
          <a:p>
            <a:r>
              <a:rPr lang="en-GB" sz="1800" dirty="0" smtClean="0">
                <a:solidFill>
                  <a:schemeClr val="tx1"/>
                </a:solidFill>
              </a:rPr>
              <a:t>Representative </a:t>
            </a:r>
            <a:r>
              <a:rPr lang="en-GB" sz="1800" dirty="0">
                <a:solidFill>
                  <a:schemeClr val="tx1"/>
                </a:solidFill>
              </a:rPr>
              <a:t>spread of organisations? Who’s missing? </a:t>
            </a:r>
          </a:p>
          <a:p>
            <a:r>
              <a:rPr lang="en-GB" sz="1800" dirty="0">
                <a:solidFill>
                  <a:schemeClr val="tx1"/>
                </a:solidFill>
              </a:rPr>
              <a:t>Growing bank of ‘evidence’ about interventions with brief info / contacts 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12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4788"/>
            <a:ext cx="7772400" cy="631924"/>
          </a:xfrm>
        </p:spPr>
        <p:txBody>
          <a:bodyPr/>
          <a:lstStyle/>
          <a:p>
            <a:r>
              <a:rPr lang="en-GB" sz="2600" dirty="0" smtClean="0"/>
              <a:t>Combine 2014 &amp; 2017:</a:t>
            </a:r>
            <a:endParaRPr lang="en-GB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36712"/>
            <a:ext cx="7772400" cy="4497288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c.100+ interventions (defunct?), 67+ evaluated:  </a:t>
            </a:r>
          </a:p>
          <a:p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7848022"/>
              </p:ext>
            </p:extLst>
          </p:nvPr>
        </p:nvGraphicFramePr>
        <p:xfrm>
          <a:off x="251521" y="1397000"/>
          <a:ext cx="8712966" cy="527236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664295"/>
                <a:gridCol w="2880320"/>
                <a:gridCol w="3168351"/>
              </a:tblGrid>
              <a:tr h="6780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effectLst/>
                          <a:latin typeface="Calibri" panose="020F0502020204030204" pitchFamily="34" charset="0"/>
                        </a:rPr>
                        <a:t>Gender</a:t>
                      </a:r>
                      <a:r>
                        <a:rPr lang="en-GB" sz="1600" b="0" baseline="0" dirty="0" smtClean="0">
                          <a:effectLst/>
                          <a:latin typeface="Calibri" panose="020F0502020204030204" pitchFamily="34" charset="0"/>
                        </a:rPr>
                        <a:t> based violence:</a:t>
                      </a:r>
                      <a:r>
                        <a:rPr lang="en-GB" sz="1600" b="0" dirty="0" smtClean="0">
                          <a:effectLst/>
                          <a:latin typeface="Calibri" panose="020F0502020204030204" pitchFamily="34" charset="0"/>
                        </a:rPr>
                        <a:t>  24 </a:t>
                      </a:r>
                      <a:endParaRPr lang="en-GB" sz="1600" b="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effectLst/>
                          <a:latin typeface="Calibri" panose="020F0502020204030204" pitchFamily="34" charset="0"/>
                        </a:rPr>
                        <a:t>Domestic abuse:  23 </a:t>
                      </a:r>
                    </a:p>
                    <a:p>
                      <a:endParaRPr lang="en-GB" sz="1600" b="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effectLst/>
                          <a:latin typeface="Calibri" panose="020F0502020204030204" pitchFamily="34" charset="0"/>
                        </a:rPr>
                        <a:t>Youths: 18, Gangs: 3  </a:t>
                      </a:r>
                    </a:p>
                    <a:p>
                      <a:endParaRPr lang="en-GB" sz="1600" b="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7041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School based: 17 </a:t>
                      </a:r>
                    </a:p>
                    <a:p>
                      <a:endParaRPr lang="en-GB" sz="1600" b="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NTE / alcohol licensing /  town centre / festive:  12</a:t>
                      </a:r>
                      <a:endParaRPr lang="en-GB" sz="1600" b="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Ex-offenders / offenders: 13</a:t>
                      </a:r>
                    </a:p>
                    <a:p>
                      <a:endParaRPr lang="en-GB" sz="1600" b="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7041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Child abuse / corporal punishment: 6</a:t>
                      </a:r>
                      <a:endParaRPr lang="en-GB" sz="1600" b="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Hate crime: 5 </a:t>
                      </a:r>
                    </a:p>
                    <a:p>
                      <a:endParaRPr lang="en-GB" sz="1600" b="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Anti-social behaviour:  4</a:t>
                      </a:r>
                    </a:p>
                    <a:p>
                      <a:endParaRPr lang="en-GB" sz="1600" b="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4928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Robberies / serious crime: 4</a:t>
                      </a:r>
                      <a:endParaRPr lang="en-GB" sz="1600" b="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Alcohol / drugs: 4 </a:t>
                      </a:r>
                      <a:endParaRPr lang="en-GB" sz="1600" b="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Sex work: 3</a:t>
                      </a:r>
                      <a:endParaRPr lang="en-GB" sz="1600" b="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4928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Suicide / self-harm: 3 </a:t>
                      </a:r>
                      <a:endParaRPr lang="en-GB" sz="1600" b="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Knife violence: 2 </a:t>
                      </a:r>
                      <a:endParaRPr lang="en-GB" sz="1600" b="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Trafficking: 1 </a:t>
                      </a:r>
                      <a:endParaRPr lang="en-GB" sz="1600" b="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7041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At risk adults: 2 </a:t>
                      </a:r>
                      <a:endParaRPr lang="en-GB" sz="1600" b="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MAPPA Unit: 1 </a:t>
                      </a:r>
                      <a:endParaRPr lang="en-GB" sz="1600" b="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FGM / </a:t>
                      </a:r>
                      <a:r>
                        <a:rPr lang="en-GB" sz="1600" b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Honor</a:t>
                      </a:r>
                      <a:r>
                        <a:rPr lang="en-GB" sz="16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based violence: 1</a:t>
                      </a:r>
                      <a:endParaRPr lang="en-GB" sz="1600" b="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6780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Doorstep crime: 1 </a:t>
                      </a:r>
                      <a:endParaRPr lang="en-GB" sz="1600" b="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0" dirty="0" smtClean="0">
                          <a:latin typeface="Calibri" panose="020F0502020204030204" pitchFamily="34" charset="0"/>
                        </a:rPr>
                        <a:t>Oral / Maxillofacial: 1 </a:t>
                      </a:r>
                    </a:p>
                    <a:p>
                      <a:endParaRPr lang="en-GB" sz="1600" b="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Assault injury surveillance: 1 </a:t>
                      </a:r>
                    </a:p>
                    <a:p>
                      <a:endParaRPr lang="en-GB" sz="1600" b="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  <a:tr h="8181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latin typeface="Calibri" panose="020F0502020204030204" pitchFamily="34" charset="0"/>
                        </a:rPr>
                        <a:t>Social Norms: 1 </a:t>
                      </a:r>
                    </a:p>
                    <a:p>
                      <a:endParaRPr lang="en-GB" sz="1600" b="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b="0" dirty="0" smtClean="0">
                          <a:latin typeface="Calibri" panose="020F0502020204030204" pitchFamily="34" charset="0"/>
                        </a:rPr>
                        <a:t>H.E. medical/ dental student training: 1</a:t>
                      </a:r>
                      <a:endParaRPr lang="en-GB" sz="1600" b="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600" b="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563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sz="3600" dirty="0" smtClean="0"/>
              <a:t>How </a:t>
            </a:r>
            <a:r>
              <a:rPr lang="en-GB" sz="3600" dirty="0"/>
              <a:t>many interventions aimed at primary prevention?</a:t>
            </a:r>
            <a:br>
              <a:rPr lang="en-GB" sz="3600" dirty="0"/>
            </a:b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endParaRPr lang="en-GB" dirty="0" smtClean="0"/>
          </a:p>
          <a:p>
            <a:pPr marL="0" indent="0" algn="ctr">
              <a:buNone/>
            </a:pPr>
            <a:r>
              <a:rPr lang="en-GB" sz="3200" dirty="0" smtClean="0">
                <a:solidFill>
                  <a:schemeClr val="tx1"/>
                </a:solidFill>
              </a:rPr>
              <a:t>Crude </a:t>
            </a:r>
            <a:r>
              <a:rPr lang="en-GB" sz="3200" dirty="0">
                <a:solidFill>
                  <a:schemeClr val="tx1"/>
                </a:solidFill>
              </a:rPr>
              <a:t>estimate: 85</a:t>
            </a:r>
          </a:p>
          <a:p>
            <a:pPr marL="0" indent="0" algn="ctr"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Q: quick, brief info on intervention, contact details:  </a:t>
            </a:r>
          </a:p>
          <a:p>
            <a:pPr marL="0" indent="0" algn="ctr">
              <a:buNone/>
            </a:pPr>
            <a:r>
              <a:rPr lang="en-GB" b="1" dirty="0">
                <a:solidFill>
                  <a:schemeClr val="tx1">
                    <a:lumMod val="95000"/>
                    <a:lumOff val="5000"/>
                  </a:schemeClr>
                </a:solidFill>
                <a:hlinkClick r:id="rId2"/>
              </a:rPr>
              <a:t>http://surveys.healthscotland.com/index.php/184454/lang-en</a:t>
            </a:r>
            <a:r>
              <a:rPr lang="en-GB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GB" dirty="0" smtClean="0">
                <a:solidFill>
                  <a:schemeClr val="tx1"/>
                </a:solidFill>
              </a:rPr>
              <a:t>Thank </a:t>
            </a:r>
            <a:r>
              <a:rPr lang="en-GB" dirty="0">
                <a:solidFill>
                  <a:schemeClr val="tx1"/>
                </a:solidFill>
              </a:rPr>
              <a:t>you (</a:t>
            </a:r>
            <a:r>
              <a:rPr lang="en-GB" sz="2000" dirty="0">
                <a:solidFill>
                  <a:schemeClr val="tx1"/>
                </a:solidFill>
              </a:rPr>
              <a:t>your time is appreciated</a:t>
            </a:r>
            <a:r>
              <a:rPr lang="en-GB" dirty="0">
                <a:solidFill>
                  <a:schemeClr val="tx1"/>
                </a:solidFill>
              </a:rPr>
              <a:t>).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754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sz="4000" dirty="0" smtClean="0"/>
              <a:t>Workshop </a:t>
            </a:r>
            <a:r>
              <a:rPr lang="en-GB" sz="4000" dirty="0"/>
              <a:t>1</a:t>
            </a:r>
            <a:r>
              <a:rPr lang="en-GB" dirty="0"/>
              <a:t> </a:t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47788"/>
            <a:ext cx="7772400" cy="3986212"/>
          </a:xfrm>
        </p:spPr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chemeClr val="tx1"/>
                </a:solidFill>
              </a:rPr>
              <a:t>Discussion topic:  </a:t>
            </a:r>
          </a:p>
          <a:p>
            <a:pPr marL="0" indent="0" algn="ctr">
              <a:buNone/>
            </a:pPr>
            <a:r>
              <a:rPr lang="en-GB" b="1" i="1" dirty="0">
                <a:solidFill>
                  <a:schemeClr val="tx1"/>
                </a:solidFill>
              </a:rPr>
              <a:t>What actions in your area of work are currently, successfully preventing or reducing violence</a:t>
            </a:r>
            <a:r>
              <a:rPr lang="en-GB" i="1" dirty="0">
                <a:solidFill>
                  <a:schemeClr val="tx1"/>
                </a:solidFill>
              </a:rPr>
              <a:t>?</a:t>
            </a:r>
          </a:p>
          <a:p>
            <a:pPr lvl="1"/>
            <a:endParaRPr lang="en-GB" sz="700" i="1" dirty="0">
              <a:solidFill>
                <a:schemeClr val="tx1"/>
              </a:solidFill>
            </a:endParaRPr>
          </a:p>
          <a:p>
            <a:pPr lvl="1"/>
            <a:r>
              <a:rPr lang="en-GB" sz="2200" i="1" dirty="0" smtClean="0">
                <a:solidFill>
                  <a:schemeClr val="tx1"/>
                </a:solidFill>
              </a:rPr>
              <a:t>Setting? Targeting what &amp; who? Impact</a:t>
            </a:r>
            <a:r>
              <a:rPr lang="en-GB" sz="2200" i="1" dirty="0">
                <a:solidFill>
                  <a:schemeClr val="tx1"/>
                </a:solidFill>
              </a:rPr>
              <a:t>?</a:t>
            </a:r>
          </a:p>
          <a:p>
            <a:pPr lvl="1"/>
            <a:r>
              <a:rPr lang="en-GB" sz="2200" i="1" dirty="0" smtClean="0">
                <a:solidFill>
                  <a:schemeClr val="tx1"/>
                </a:solidFill>
              </a:rPr>
              <a:t>Can </a:t>
            </a:r>
            <a:r>
              <a:rPr lang="en-GB" sz="2200" i="1" dirty="0">
                <a:solidFill>
                  <a:schemeClr val="tx1"/>
                </a:solidFill>
              </a:rPr>
              <a:t>it be extended to other locales / domains? </a:t>
            </a:r>
          </a:p>
          <a:p>
            <a:pPr marL="457200" lvl="1" indent="0">
              <a:buNone/>
            </a:pPr>
            <a:endParaRPr lang="en-GB" sz="2000" i="1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GB" sz="2200" dirty="0">
                <a:solidFill>
                  <a:schemeClr val="tx1"/>
                </a:solidFill>
              </a:rPr>
              <a:t>40 mins. table discussion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GB" sz="2200" dirty="0">
                <a:solidFill>
                  <a:schemeClr val="tx1"/>
                </a:solidFill>
              </a:rPr>
              <a:t>20 mins. in plenary for each table to briefly summarise discussions. 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1151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hshs">
  <a:themeElements>
    <a:clrScheme name="Nhshs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Nhshs">
      <a:majorFont>
        <a:latin typeface="StoneSans"/>
        <a:ea typeface=""/>
        <a:cs typeface=""/>
      </a:majorFont>
      <a:minorFont>
        <a:latin typeface="Stone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217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toneSans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217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toneSans" pitchFamily="34" charset="0"/>
          </a:defRPr>
        </a:defPPr>
      </a:lstStyle>
    </a:lnDef>
  </a:objectDefaults>
  <a:extraClrSchemeLst>
    <a:extraClrScheme>
      <a:clrScheme name="Nhshs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hshs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shs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shs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sh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sh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hsh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1917</TotalTime>
  <Words>531</Words>
  <Application>Microsoft Office PowerPoint</Application>
  <PresentationFormat>On-screen Show (4:3)</PresentationFormat>
  <Paragraphs>92</Paragraphs>
  <Slides>8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StoneSans</vt:lpstr>
      <vt:lpstr>StoneSansSemibold</vt:lpstr>
      <vt:lpstr>Times New Roman</vt:lpstr>
      <vt:lpstr>Wingdings</vt:lpstr>
      <vt:lpstr>Nhshs</vt:lpstr>
      <vt:lpstr>Photo Editor Photo</vt:lpstr>
      <vt:lpstr>    Intervention evidence gathering  Julie Arnot ScotPHN Researcher  </vt:lpstr>
      <vt:lpstr> ‘Evidence’ </vt:lpstr>
      <vt:lpstr> Scottish evidence </vt:lpstr>
      <vt:lpstr>ScotPHN evidence gathering  </vt:lpstr>
      <vt:lpstr>Q’s &amp; Response  </vt:lpstr>
      <vt:lpstr>Combine 2014 &amp; 2017:</vt:lpstr>
      <vt:lpstr>  How many interventions aimed at primary prevention? </vt:lpstr>
      <vt:lpstr> Workshop 1  </vt:lpstr>
    </vt:vector>
  </TitlesOfParts>
  <Company>NHS Health Scotland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Scottish Public Health Network</dc:title>
  <dc:creator>annc</dc:creator>
  <cp:lastModifiedBy>Kate McCartney</cp:lastModifiedBy>
  <cp:revision>106</cp:revision>
  <dcterms:created xsi:type="dcterms:W3CDTF">2007-03-13T12:31:54Z</dcterms:created>
  <dcterms:modified xsi:type="dcterms:W3CDTF">2018-02-22T16:27:53Z</dcterms:modified>
</cp:coreProperties>
</file>