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6"/>
  </p:notesMasterIdLst>
  <p:sldIdLst>
    <p:sldId id="257" r:id="rId2"/>
    <p:sldId id="258" r:id="rId3"/>
    <p:sldId id="262" r:id="rId4"/>
    <p:sldId id="263" r:id="rId5"/>
    <p:sldId id="260" r:id="rId6"/>
    <p:sldId id="264" r:id="rId7"/>
    <p:sldId id="267" r:id="rId8"/>
    <p:sldId id="265" r:id="rId9"/>
    <p:sldId id="270" r:id="rId10"/>
    <p:sldId id="259" r:id="rId11"/>
    <p:sldId id="261" r:id="rId12"/>
    <p:sldId id="266"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7985"/>
  </p:normalViewPr>
  <p:slideViewPr>
    <p:cSldViewPr snapToGrid="0">
      <p:cViewPr varScale="1">
        <p:scale>
          <a:sx n="70" d="100"/>
          <a:sy n="70" d="100"/>
        </p:scale>
        <p:origin x="1166" y="62"/>
      </p:cViewPr>
      <p:guideLst/>
    </p:cSldViewPr>
  </p:slideViewPr>
  <p:notesTextViewPr>
    <p:cViewPr>
      <p:scale>
        <a:sx n="1" d="1"/>
        <a:sy n="1" d="1"/>
      </p:scale>
      <p:origin x="0" y="0"/>
    </p:cViewPr>
  </p:notesTextViewPr>
  <p:notesViewPr>
    <p:cSldViewPr snapToGrid="0">
      <p:cViewPr varScale="1">
        <p:scale>
          <a:sx n="88" d="100"/>
          <a:sy n="88" d="100"/>
        </p:scale>
        <p:origin x="387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EDF26-46A2-464B-9FD5-84E9D6991C5C}" type="datetimeFigureOut">
              <a:rPr lang="en-US" smtClean="0"/>
              <a:t>8/29/2019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629F86-83AD-3546-AD1A-255638E13B70}" type="slidenum">
              <a:rPr lang="en-US" smtClean="0"/>
              <a:t>‹#›</a:t>
            </a:fld>
            <a:endParaRPr lang="en-US"/>
          </a:p>
        </p:txBody>
      </p:sp>
    </p:spTree>
    <p:extLst>
      <p:ext uri="{BB962C8B-B14F-4D97-AF65-F5344CB8AC3E}">
        <p14:creationId xmlns:p14="http://schemas.microsoft.com/office/powerpoint/2010/main" val="2185424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negative health and social outcomes, depending on an individual's relationship to the deceased. </a:t>
            </a:r>
          </a:p>
          <a:p>
            <a:r>
              <a:rPr lang="en-GB" dirty="0"/>
              <a:t> </a:t>
            </a:r>
          </a:p>
          <a:p>
            <a:pPr marL="171450" lvl="0" indent="-171450">
              <a:buFont typeface="Arial" panose="020B0604020202020204" pitchFamily="34" charset="0"/>
              <a:buChar char="•"/>
            </a:pPr>
            <a:r>
              <a:rPr lang="en-GB" dirty="0"/>
              <a:t>an increased risk of suicide in partners bereaved by suicide </a:t>
            </a:r>
          </a:p>
          <a:p>
            <a:pPr marL="171450" lvl="0" indent="-171450">
              <a:buFont typeface="Arial" panose="020B0604020202020204" pitchFamily="34" charset="0"/>
              <a:buChar char="•"/>
            </a:pPr>
            <a:r>
              <a:rPr lang="en-GB" dirty="0"/>
              <a:t>increased risk of required admission to psychiatric care for parents bereaved by the suicide of an offspring</a:t>
            </a:r>
          </a:p>
          <a:p>
            <a:pPr marL="171450" lvl="0" indent="-171450">
              <a:buFont typeface="Arial" panose="020B0604020202020204" pitchFamily="34" charset="0"/>
              <a:buChar char="•"/>
            </a:pPr>
            <a:r>
              <a:rPr lang="en-GB" dirty="0"/>
              <a:t>increased risk of suicide in mothers bereaved by an adult child's suicide</a:t>
            </a:r>
          </a:p>
          <a:p>
            <a:pPr marL="171450" lvl="0" indent="-171450">
              <a:buFont typeface="Arial" panose="020B0604020202020204" pitchFamily="34" charset="0"/>
              <a:buChar char="•"/>
            </a:pPr>
            <a:r>
              <a:rPr lang="en-GB" dirty="0"/>
              <a:t>increased risk of depression in offspring bereaved by the suicide of a parent</a:t>
            </a:r>
          </a:p>
          <a:p>
            <a:pPr marL="171450" lvl="0" indent="-171450">
              <a:buFont typeface="Arial" panose="020B0604020202020204" pitchFamily="34" charset="0"/>
              <a:buChar char="•"/>
            </a:pPr>
            <a:r>
              <a:rPr lang="en-GB" dirty="0"/>
              <a:t>increased likelihood of relationship breakdown </a:t>
            </a:r>
          </a:p>
          <a:p>
            <a:pPr marL="171450" indent="-171450">
              <a:buFont typeface="Arial" panose="020B0604020202020204" pitchFamily="34" charset="0"/>
              <a:buChar char="•"/>
            </a:pPr>
            <a:r>
              <a:rPr lang="en-GB" dirty="0"/>
              <a:t>(Pitman et al. 2018, </a:t>
            </a:r>
            <a:r>
              <a:rPr lang="en-GB" dirty="0" err="1"/>
              <a:t>Foggin</a:t>
            </a:r>
            <a:r>
              <a:rPr lang="en-GB" dirty="0"/>
              <a:t> et al. 2018)</a:t>
            </a:r>
          </a:p>
          <a:p>
            <a:endParaRPr lang="en-US" dirty="0"/>
          </a:p>
        </p:txBody>
      </p:sp>
      <p:sp>
        <p:nvSpPr>
          <p:cNvPr id="4" name="Slide Number Placeholder 3"/>
          <p:cNvSpPr>
            <a:spLocks noGrp="1"/>
          </p:cNvSpPr>
          <p:nvPr>
            <p:ph type="sldNum" sz="quarter" idx="5"/>
          </p:nvPr>
        </p:nvSpPr>
        <p:spPr/>
        <p:txBody>
          <a:bodyPr/>
          <a:lstStyle/>
          <a:p>
            <a:fld id="{77629F86-83AD-3546-AD1A-255638E13B70}" type="slidenum">
              <a:rPr lang="en-US" smtClean="0"/>
              <a:t>2</a:t>
            </a:fld>
            <a:endParaRPr lang="en-US"/>
          </a:p>
        </p:txBody>
      </p:sp>
    </p:spTree>
    <p:extLst>
      <p:ext uri="{BB962C8B-B14F-4D97-AF65-F5344CB8AC3E}">
        <p14:creationId xmlns:p14="http://schemas.microsoft.com/office/powerpoint/2010/main" val="3406625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Voluntary sector – variable evidence base, variable governance structures</a:t>
            </a:r>
          </a:p>
        </p:txBody>
      </p:sp>
      <p:sp>
        <p:nvSpPr>
          <p:cNvPr id="4" name="Slide Number Placeholder 3"/>
          <p:cNvSpPr>
            <a:spLocks noGrp="1"/>
          </p:cNvSpPr>
          <p:nvPr>
            <p:ph type="sldNum" sz="quarter" idx="5"/>
          </p:nvPr>
        </p:nvSpPr>
        <p:spPr/>
        <p:txBody>
          <a:bodyPr/>
          <a:lstStyle/>
          <a:p>
            <a:fld id="{77629F86-83AD-3546-AD1A-255638E13B70}" type="slidenum">
              <a:rPr lang="en-US" smtClean="0"/>
              <a:t>3</a:t>
            </a:fld>
            <a:endParaRPr lang="en-US"/>
          </a:p>
        </p:txBody>
      </p:sp>
    </p:spTree>
    <p:extLst>
      <p:ext uri="{BB962C8B-B14F-4D97-AF65-F5344CB8AC3E}">
        <p14:creationId xmlns:p14="http://schemas.microsoft.com/office/powerpoint/2010/main" val="2398032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Referral Process</a:t>
            </a:r>
            <a:endParaRPr lang="en-GB" sz="1200" kern="1200" dirty="0">
              <a:solidFill>
                <a:schemeClr val="tx1"/>
              </a:solidFill>
              <a:effectLst/>
              <a:latin typeface="+mn-lt"/>
              <a:ea typeface="+mn-ea"/>
              <a:cs typeface="+mn-cs"/>
            </a:endParaRPr>
          </a:p>
          <a:p>
            <a:r>
              <a:rPr lang="en-GB" sz="1200"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When police attend a sudden or suspicious death, they can either consent and refer the family directly into the service or include details in their report to the COPFS. COPFS can also refer into the service.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Initial contact process starts within 24 hours of referral</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Face to face meeting is offered within 7 days of 1</a:t>
            </a:r>
            <a:r>
              <a:rPr lang="en-GB" sz="1200" kern="1200" baseline="30000" dirty="0">
                <a:solidFill>
                  <a:schemeClr val="tx1"/>
                </a:solidFill>
                <a:effectLst/>
                <a:latin typeface="+mn-lt"/>
                <a:ea typeface="+mn-ea"/>
                <a:cs typeface="+mn-cs"/>
              </a:rPr>
              <a:t>st</a:t>
            </a:r>
            <a:r>
              <a:rPr lang="en-GB" sz="1200" kern="1200" dirty="0">
                <a:solidFill>
                  <a:schemeClr val="tx1"/>
                </a:solidFill>
                <a:effectLst/>
                <a:latin typeface="+mn-lt"/>
                <a:ea typeface="+mn-ea"/>
                <a:cs typeface="+mn-cs"/>
              </a:rPr>
              <a:t> contact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At this meeting a full risk assessment, needs assessment and support plan is put in place. A safety plan is also developed.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Families can have support during the review process (attendance of the worker if needed) and the link worker can signpost to 3</a:t>
            </a:r>
            <a:r>
              <a:rPr lang="en-GB" sz="1200" kern="1200" baseline="30000" dirty="0">
                <a:solidFill>
                  <a:schemeClr val="tx1"/>
                </a:solidFill>
                <a:effectLst/>
                <a:latin typeface="+mn-lt"/>
                <a:ea typeface="+mn-ea"/>
                <a:cs typeface="+mn-cs"/>
              </a:rPr>
              <a:t>rd</a:t>
            </a:r>
            <a:r>
              <a:rPr lang="en-GB" sz="1200" kern="1200" dirty="0">
                <a:solidFill>
                  <a:schemeClr val="tx1"/>
                </a:solidFill>
                <a:effectLst/>
                <a:latin typeface="+mn-lt"/>
                <a:ea typeface="+mn-ea"/>
                <a:cs typeface="+mn-cs"/>
              </a:rPr>
              <a:t> sector support organisations.</a:t>
            </a:r>
          </a:p>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Key Features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Workers are counselling and ASIST trained and bereavement specialists</a:t>
            </a:r>
          </a:p>
          <a:p>
            <a:pPr lvl="0"/>
            <a:r>
              <a:rPr lang="en-GB" sz="1200" kern="1200" dirty="0">
                <a:solidFill>
                  <a:schemeClr val="tx1"/>
                </a:solidFill>
                <a:effectLst/>
                <a:latin typeface="+mn-lt"/>
                <a:ea typeface="+mn-ea"/>
                <a:cs typeface="+mn-cs"/>
              </a:rPr>
              <a:t>Regular management supervision</a:t>
            </a:r>
          </a:p>
          <a:p>
            <a:pPr lvl="0"/>
            <a:r>
              <a:rPr lang="en-GB" sz="1200" kern="1200" dirty="0">
                <a:solidFill>
                  <a:schemeClr val="tx1"/>
                </a:solidFill>
                <a:effectLst/>
                <a:latin typeface="+mn-lt"/>
                <a:ea typeface="+mn-ea"/>
                <a:cs typeface="+mn-cs"/>
              </a:rPr>
              <a:t>Clinical Supervision if required</a:t>
            </a:r>
          </a:p>
          <a:p>
            <a:pPr lvl="0"/>
            <a:r>
              <a:rPr lang="en-GB" sz="1200" kern="1200" dirty="0">
                <a:solidFill>
                  <a:schemeClr val="tx1"/>
                </a:solidFill>
                <a:effectLst/>
                <a:latin typeface="+mn-lt"/>
                <a:ea typeface="+mn-ea"/>
                <a:cs typeface="+mn-cs"/>
              </a:rPr>
              <a:t>Regular liaison meetings with public bodies and 3</a:t>
            </a:r>
            <a:r>
              <a:rPr lang="en-GB" sz="1200" kern="1200" baseline="30000" dirty="0">
                <a:solidFill>
                  <a:schemeClr val="tx1"/>
                </a:solidFill>
                <a:effectLst/>
                <a:latin typeface="+mn-lt"/>
                <a:ea typeface="+mn-ea"/>
                <a:cs typeface="+mn-cs"/>
              </a:rPr>
              <a:t>rd</a:t>
            </a:r>
            <a:r>
              <a:rPr lang="en-GB" sz="1200" kern="1200" dirty="0">
                <a:solidFill>
                  <a:schemeClr val="tx1"/>
                </a:solidFill>
                <a:effectLst/>
                <a:latin typeface="+mn-lt"/>
                <a:ea typeface="+mn-ea"/>
                <a:cs typeface="+mn-cs"/>
              </a:rPr>
              <a:t> sector.</a:t>
            </a:r>
          </a:p>
          <a:p>
            <a:pPr lvl="0"/>
            <a:r>
              <a:rPr lang="en-GB" sz="1200" kern="1200" dirty="0">
                <a:solidFill>
                  <a:schemeClr val="tx1"/>
                </a:solidFill>
                <a:effectLst/>
                <a:latin typeface="+mn-lt"/>
                <a:ea typeface="+mn-ea"/>
                <a:cs typeface="+mn-cs"/>
              </a:rPr>
              <a:t>Robust evaluation in conjunction with an established university</a:t>
            </a:r>
          </a:p>
          <a:p>
            <a:pPr lvl="0"/>
            <a:r>
              <a:rPr lang="en-GB" sz="1200" kern="1200" dirty="0">
                <a:solidFill>
                  <a:schemeClr val="tx1"/>
                </a:solidFill>
                <a:effectLst/>
                <a:latin typeface="+mn-lt"/>
                <a:ea typeface="+mn-ea"/>
                <a:cs typeface="+mn-cs"/>
              </a:rPr>
              <a:t>Supports the community response to suicides</a:t>
            </a:r>
          </a:p>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77629F86-83AD-3546-AD1A-255638E13B70}" type="slidenum">
              <a:rPr lang="en-US" smtClean="0"/>
              <a:t>5</a:t>
            </a:fld>
            <a:endParaRPr lang="en-US"/>
          </a:p>
        </p:txBody>
      </p:sp>
    </p:spTree>
    <p:extLst>
      <p:ext uri="{BB962C8B-B14F-4D97-AF65-F5344CB8AC3E}">
        <p14:creationId xmlns:p14="http://schemas.microsoft.com/office/powerpoint/2010/main" val="2636610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Between April 2015 and March 2019 AMPARO has engaged with over 3,500 individuals as either direct referrals, indirect referrals, people provided with initial brief advice and people that engaged with a community response plan.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No beneficiaries of the service have taken their own life</a:t>
            </a:r>
          </a:p>
          <a:p>
            <a:endParaRPr lang="en-US" dirty="0"/>
          </a:p>
        </p:txBody>
      </p:sp>
      <p:sp>
        <p:nvSpPr>
          <p:cNvPr id="4" name="Slide Number Placeholder 3"/>
          <p:cNvSpPr>
            <a:spLocks noGrp="1"/>
          </p:cNvSpPr>
          <p:nvPr>
            <p:ph type="sldNum" sz="quarter" idx="5"/>
          </p:nvPr>
        </p:nvSpPr>
        <p:spPr/>
        <p:txBody>
          <a:bodyPr/>
          <a:lstStyle/>
          <a:p>
            <a:fld id="{77629F86-83AD-3546-AD1A-255638E13B70}" type="slidenum">
              <a:rPr lang="en-US" smtClean="0"/>
              <a:t>6</a:t>
            </a:fld>
            <a:endParaRPr lang="en-US"/>
          </a:p>
        </p:txBody>
      </p:sp>
    </p:spTree>
    <p:extLst>
      <p:ext uri="{BB962C8B-B14F-4D97-AF65-F5344CB8AC3E}">
        <p14:creationId xmlns:p14="http://schemas.microsoft.com/office/powerpoint/2010/main" val="1880295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1 action 71 lives is a big saving and contributes greatly to the target we are looking at.</a:t>
            </a:r>
          </a:p>
          <a:p>
            <a:endParaRPr lang="en-US" dirty="0"/>
          </a:p>
          <a:p>
            <a:r>
              <a:rPr lang="en-US" dirty="0"/>
              <a:t>Looking quite harshly in monetary terms, the cost savings would be significant. Even if we assumed that only 30% of the estimated £1.67m was a realistic saving, by saving 71 lives, there would be a monetary saving of £10.6m per year.</a:t>
            </a:r>
          </a:p>
          <a:p>
            <a:endParaRPr lang="en-US" dirty="0"/>
          </a:p>
          <a:p>
            <a:r>
              <a:rPr lang="en-US" dirty="0"/>
              <a:t>To implement this service costs around £700,000 over the whole of Scotland per year</a:t>
            </a:r>
          </a:p>
        </p:txBody>
      </p:sp>
      <p:sp>
        <p:nvSpPr>
          <p:cNvPr id="4" name="Slide Number Placeholder 3"/>
          <p:cNvSpPr>
            <a:spLocks noGrp="1"/>
          </p:cNvSpPr>
          <p:nvPr>
            <p:ph type="sldNum" sz="quarter" idx="5"/>
          </p:nvPr>
        </p:nvSpPr>
        <p:spPr/>
        <p:txBody>
          <a:bodyPr/>
          <a:lstStyle/>
          <a:p>
            <a:fld id="{77629F86-83AD-3546-AD1A-255638E13B70}" type="slidenum">
              <a:rPr lang="en-US" smtClean="0"/>
              <a:t>8</a:t>
            </a:fld>
            <a:endParaRPr lang="en-US"/>
          </a:p>
        </p:txBody>
      </p:sp>
    </p:spTree>
    <p:extLst>
      <p:ext uri="{BB962C8B-B14F-4D97-AF65-F5344CB8AC3E}">
        <p14:creationId xmlns:p14="http://schemas.microsoft.com/office/powerpoint/2010/main" val="2749047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on the issue of finance, we are working on this. However,  we asked Amparo for projected costs to pilot this service and as examples used the regions of Ayrshire and Arran and </a:t>
            </a:r>
            <a:r>
              <a:rPr lang="en-US" dirty="0" err="1"/>
              <a:t>Tayside</a:t>
            </a:r>
            <a:r>
              <a:rPr lang="en-US" dirty="0"/>
              <a:t>. After discussions with Rose and Police Scotland</a:t>
            </a:r>
          </a:p>
          <a:p>
            <a:endParaRPr lang="en-US" dirty="0"/>
          </a:p>
        </p:txBody>
      </p:sp>
      <p:sp>
        <p:nvSpPr>
          <p:cNvPr id="4" name="Slide Number Placeholder 3"/>
          <p:cNvSpPr>
            <a:spLocks noGrp="1"/>
          </p:cNvSpPr>
          <p:nvPr>
            <p:ph type="sldNum" sz="quarter" idx="5"/>
          </p:nvPr>
        </p:nvSpPr>
        <p:spPr/>
        <p:txBody>
          <a:bodyPr/>
          <a:lstStyle/>
          <a:p>
            <a:fld id="{77629F86-83AD-3546-AD1A-255638E13B70}" type="slidenum">
              <a:rPr lang="en-US" smtClean="0"/>
              <a:t>9</a:t>
            </a:fld>
            <a:endParaRPr lang="en-US"/>
          </a:p>
        </p:txBody>
      </p:sp>
    </p:spTree>
    <p:extLst>
      <p:ext uri="{BB962C8B-B14F-4D97-AF65-F5344CB8AC3E}">
        <p14:creationId xmlns:p14="http://schemas.microsoft.com/office/powerpoint/2010/main" val="2210700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cs typeface="Calibri" panose="020F0502020204030204" pitchFamily="34" charset="0"/>
              </a:rPr>
              <a:t>Currently being undertaken by MHF to examine the specific needs of people in Scotland, who are bereaved by suicide. This will also map services for those bereaved by suicide.</a:t>
            </a:r>
            <a:endParaRPr lang="en-US" dirty="0"/>
          </a:p>
          <a:p>
            <a:endParaRPr lang="en-US" dirty="0"/>
          </a:p>
          <a:p>
            <a:r>
              <a:rPr lang="en-US" dirty="0"/>
              <a:t>Really important to find out what is available and the views of people in Scotland. We can have as many Suicide Bereavement Support Workers as we like but without the underlying services, there will be nowhere for support workers to direct people to. The 2 pieces of work are completely compatible and link in with each other.</a:t>
            </a:r>
          </a:p>
          <a:p>
            <a:endParaRPr lang="en-US" dirty="0"/>
          </a:p>
          <a:p>
            <a:r>
              <a:rPr lang="en-GB" sz="1200" dirty="0">
                <a:cs typeface="Calibri" panose="020F0502020204030204" pitchFamily="34" charset="0"/>
              </a:rPr>
              <a:t>Individual research into effective models of care for those bereaved by suicide in other areas of the world, including Australia, Northern Ireland and USA. </a:t>
            </a:r>
          </a:p>
          <a:p>
            <a:endParaRPr lang="en-GB" sz="1200" dirty="0">
              <a:cs typeface="Calibri" panose="020F0502020204030204" pitchFamily="34" charset="0"/>
            </a:endParaRPr>
          </a:p>
          <a:p>
            <a:r>
              <a:rPr lang="en-GB" sz="1200" dirty="0">
                <a:cs typeface="Calibri" panose="020F0502020204030204" pitchFamily="34" charset="0"/>
              </a:rPr>
              <a:t>Research into evaluation methods. Discussion with academics from Stirling University and NHS Lothian Rivers Centre</a:t>
            </a:r>
            <a:endParaRPr lang="en-US" dirty="0"/>
          </a:p>
        </p:txBody>
      </p:sp>
      <p:sp>
        <p:nvSpPr>
          <p:cNvPr id="4" name="Slide Number Placeholder 3"/>
          <p:cNvSpPr>
            <a:spLocks noGrp="1"/>
          </p:cNvSpPr>
          <p:nvPr>
            <p:ph type="sldNum" sz="quarter" idx="5"/>
          </p:nvPr>
        </p:nvSpPr>
        <p:spPr/>
        <p:txBody>
          <a:bodyPr/>
          <a:lstStyle/>
          <a:p>
            <a:fld id="{77629F86-83AD-3546-AD1A-255638E13B70}" type="slidenum">
              <a:rPr lang="en-US" smtClean="0"/>
              <a:t>10</a:t>
            </a:fld>
            <a:endParaRPr lang="en-US"/>
          </a:p>
        </p:txBody>
      </p:sp>
    </p:spTree>
    <p:extLst>
      <p:ext uri="{BB962C8B-B14F-4D97-AF65-F5344CB8AC3E}">
        <p14:creationId xmlns:p14="http://schemas.microsoft.com/office/powerpoint/2010/main" val="3540039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b="1" dirty="0"/>
          </a:p>
        </p:txBody>
      </p:sp>
      <p:sp>
        <p:nvSpPr>
          <p:cNvPr id="4" name="Slide Number Placeholder 3"/>
          <p:cNvSpPr>
            <a:spLocks noGrp="1"/>
          </p:cNvSpPr>
          <p:nvPr>
            <p:ph type="sldNum" sz="quarter" idx="5"/>
          </p:nvPr>
        </p:nvSpPr>
        <p:spPr/>
        <p:txBody>
          <a:bodyPr/>
          <a:lstStyle/>
          <a:p>
            <a:fld id="{77629F86-83AD-3546-AD1A-255638E13B70}" type="slidenum">
              <a:rPr lang="en-US" smtClean="0"/>
              <a:t>11</a:t>
            </a:fld>
            <a:endParaRPr lang="en-US"/>
          </a:p>
        </p:txBody>
      </p:sp>
    </p:spTree>
    <p:extLst>
      <p:ext uri="{BB962C8B-B14F-4D97-AF65-F5344CB8AC3E}">
        <p14:creationId xmlns:p14="http://schemas.microsoft.com/office/powerpoint/2010/main" val="1800776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B3F326-2B2D-F841-A4EC-FBCA4F646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B5BD8A2-6E10-7D45-BC4C-D1DF155939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E932FAD-637E-ED40-9006-0236B950867F}"/>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5" name="Footer Placeholder 4">
            <a:extLst>
              <a:ext uri="{FF2B5EF4-FFF2-40B4-BE49-F238E27FC236}">
                <a16:creationId xmlns:a16="http://schemas.microsoft.com/office/drawing/2014/main" xmlns="" id="{A5FC5AC1-069C-EB4C-9CED-FF24B38B8D7B}"/>
              </a:ext>
            </a:extLst>
          </p:cNvPr>
          <p:cNvSpPr>
            <a:spLocks noGrp="1"/>
          </p:cNvSpPr>
          <p:nvPr>
            <p:ph type="ftr" sz="quarter" idx="11"/>
          </p:nvPr>
        </p:nvSpPr>
        <p:spPr/>
        <p:txBody>
          <a:bodyPr/>
          <a:lstStyle>
            <a:lvl1pPr>
              <a:defRPr/>
            </a:lvl1pPr>
          </a:lstStyle>
          <a:p>
            <a:endParaRPr lang="en-GB"/>
          </a:p>
        </p:txBody>
      </p:sp>
      <p:sp>
        <p:nvSpPr>
          <p:cNvPr id="6" name="Slide Number Placeholder 5">
            <a:extLst>
              <a:ext uri="{FF2B5EF4-FFF2-40B4-BE49-F238E27FC236}">
                <a16:creationId xmlns:a16="http://schemas.microsoft.com/office/drawing/2014/main" xmlns="" id="{E68EC13B-7AEE-4C47-B6D2-5C6C30C31B88}"/>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3496766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96CA92-EA85-BF49-889A-5D1B165863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CFD85E7-19AC-BC4E-A14D-CE1A4953F6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D657560-99E1-4E4A-872A-E221865E48A8}"/>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5" name="Footer Placeholder 4">
            <a:extLst>
              <a:ext uri="{FF2B5EF4-FFF2-40B4-BE49-F238E27FC236}">
                <a16:creationId xmlns:a16="http://schemas.microsoft.com/office/drawing/2014/main" xmlns="" id="{FDC71FBB-2838-FD44-A6B7-5E3562074D5F}"/>
              </a:ext>
            </a:extLst>
          </p:cNvPr>
          <p:cNvSpPr>
            <a:spLocks noGrp="1"/>
          </p:cNvSpPr>
          <p:nvPr>
            <p:ph type="ftr" sz="quarter" idx="11"/>
          </p:nvPr>
        </p:nvSpPr>
        <p:spPr/>
        <p:txBody>
          <a:bodyPr/>
          <a:lstStyle>
            <a:lvl1pPr>
              <a:defRPr/>
            </a:lvl1pPr>
          </a:lstStyle>
          <a:p>
            <a:endParaRPr lang="en-GB"/>
          </a:p>
        </p:txBody>
      </p:sp>
      <p:sp>
        <p:nvSpPr>
          <p:cNvPr id="6" name="Slide Number Placeholder 5">
            <a:extLst>
              <a:ext uri="{FF2B5EF4-FFF2-40B4-BE49-F238E27FC236}">
                <a16:creationId xmlns:a16="http://schemas.microsoft.com/office/drawing/2014/main" xmlns="" id="{8AD4A270-3C1D-194D-8FD5-E348D7093EBE}"/>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54482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D867273-9237-7C4B-BCF2-EB1D362352FF}"/>
              </a:ext>
            </a:extLst>
          </p:cNvPr>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7363A07-4FB2-4648-9ACB-271BEE8D4889}"/>
              </a:ext>
            </a:extLst>
          </p:cNvPr>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3F185FD-B58F-B244-B3CF-1A0A531BC38F}"/>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5" name="Footer Placeholder 4">
            <a:extLst>
              <a:ext uri="{FF2B5EF4-FFF2-40B4-BE49-F238E27FC236}">
                <a16:creationId xmlns:a16="http://schemas.microsoft.com/office/drawing/2014/main" xmlns="" id="{525C5EB6-7B3A-6C48-9CA1-404A0BE57500}"/>
              </a:ext>
            </a:extLst>
          </p:cNvPr>
          <p:cNvSpPr>
            <a:spLocks noGrp="1"/>
          </p:cNvSpPr>
          <p:nvPr>
            <p:ph type="ftr" sz="quarter" idx="11"/>
          </p:nvPr>
        </p:nvSpPr>
        <p:spPr/>
        <p:txBody>
          <a:bodyPr/>
          <a:lstStyle>
            <a:lvl1pPr>
              <a:defRPr/>
            </a:lvl1pPr>
          </a:lstStyle>
          <a:p>
            <a:endParaRPr lang="en-GB"/>
          </a:p>
        </p:txBody>
      </p:sp>
      <p:sp>
        <p:nvSpPr>
          <p:cNvPr id="6" name="Slide Number Placeholder 5">
            <a:extLst>
              <a:ext uri="{FF2B5EF4-FFF2-40B4-BE49-F238E27FC236}">
                <a16:creationId xmlns:a16="http://schemas.microsoft.com/office/drawing/2014/main" xmlns="" id="{AA15A07D-9895-3845-ADCF-F291E0EF526C}"/>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410644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0D7169-FA27-834D-9663-9C715C7F0B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FCA3FE4-E1BE-2B48-8C51-0E07FBA560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960CD71-7957-AB4D-9DC3-B60A1A4062F9}"/>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5" name="Footer Placeholder 4">
            <a:extLst>
              <a:ext uri="{FF2B5EF4-FFF2-40B4-BE49-F238E27FC236}">
                <a16:creationId xmlns:a16="http://schemas.microsoft.com/office/drawing/2014/main" xmlns="" id="{D359D502-DEF6-8A4B-8BB1-E1FD87FDF2B7}"/>
              </a:ext>
            </a:extLst>
          </p:cNvPr>
          <p:cNvSpPr>
            <a:spLocks noGrp="1"/>
          </p:cNvSpPr>
          <p:nvPr>
            <p:ph type="ftr" sz="quarter" idx="11"/>
          </p:nvPr>
        </p:nvSpPr>
        <p:spPr/>
        <p:txBody>
          <a:bodyPr/>
          <a:lstStyle>
            <a:lvl1pPr>
              <a:defRPr/>
            </a:lvl1pPr>
          </a:lstStyle>
          <a:p>
            <a:endParaRPr lang="en-GB"/>
          </a:p>
        </p:txBody>
      </p:sp>
      <p:sp>
        <p:nvSpPr>
          <p:cNvPr id="6" name="Slide Number Placeholder 5">
            <a:extLst>
              <a:ext uri="{FF2B5EF4-FFF2-40B4-BE49-F238E27FC236}">
                <a16:creationId xmlns:a16="http://schemas.microsoft.com/office/drawing/2014/main" xmlns="" id="{429AFFA8-8A54-5949-9976-BC7A55A4FF78}"/>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328712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2A0AC2-49C8-434E-B4AD-6D074B847690}"/>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3717C16-CA9E-0D45-B2CA-4D727794C1DC}"/>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xmlns="" id="{6D19E2D0-EAB2-8249-86E5-A22E21E9B303}"/>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5" name="Footer Placeholder 4">
            <a:extLst>
              <a:ext uri="{FF2B5EF4-FFF2-40B4-BE49-F238E27FC236}">
                <a16:creationId xmlns:a16="http://schemas.microsoft.com/office/drawing/2014/main" xmlns="" id="{BE863677-AA06-904E-9E4B-3AC6BB58079B}"/>
              </a:ext>
            </a:extLst>
          </p:cNvPr>
          <p:cNvSpPr>
            <a:spLocks noGrp="1"/>
          </p:cNvSpPr>
          <p:nvPr>
            <p:ph type="ftr" sz="quarter" idx="11"/>
          </p:nvPr>
        </p:nvSpPr>
        <p:spPr/>
        <p:txBody>
          <a:bodyPr/>
          <a:lstStyle>
            <a:lvl1pPr>
              <a:defRPr/>
            </a:lvl1pPr>
          </a:lstStyle>
          <a:p>
            <a:endParaRPr lang="en-GB"/>
          </a:p>
        </p:txBody>
      </p:sp>
      <p:sp>
        <p:nvSpPr>
          <p:cNvPr id="6" name="Slide Number Placeholder 5">
            <a:extLst>
              <a:ext uri="{FF2B5EF4-FFF2-40B4-BE49-F238E27FC236}">
                <a16:creationId xmlns:a16="http://schemas.microsoft.com/office/drawing/2014/main" xmlns="" id="{0122958C-CDC2-FD48-9F8C-E3ADF21ACC7E}"/>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429266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4205B1-913E-7B4E-B04C-570FF3B699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C32B6C7-F39C-1244-A06C-5037F0E0C3FC}"/>
              </a:ext>
            </a:extLst>
          </p:cNvPr>
          <p:cNvSpPr>
            <a:spLocks noGrp="1"/>
          </p:cNvSpPr>
          <p:nvPr>
            <p:ph sz="half" idx="1"/>
          </p:nvPr>
        </p:nvSpPr>
        <p:spPr>
          <a:xfrm>
            <a:off x="609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120D864-7E50-F143-B1CC-6CCDABDCBA3D}"/>
              </a:ext>
            </a:extLst>
          </p:cNvPr>
          <p:cNvSpPr>
            <a:spLocks noGrp="1"/>
          </p:cNvSpPr>
          <p:nvPr>
            <p:ph sz="half" idx="2"/>
          </p:nvPr>
        </p:nvSpPr>
        <p:spPr>
          <a:xfrm>
            <a:off x="6197600" y="1600201"/>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6EBC901-D90C-1447-83F5-66386B1FE47C}"/>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6" name="Footer Placeholder 5">
            <a:extLst>
              <a:ext uri="{FF2B5EF4-FFF2-40B4-BE49-F238E27FC236}">
                <a16:creationId xmlns:a16="http://schemas.microsoft.com/office/drawing/2014/main" xmlns="" id="{18383A38-A8C9-C446-A60B-D3DA037666C0}"/>
              </a:ext>
            </a:extLst>
          </p:cNvPr>
          <p:cNvSpPr>
            <a:spLocks noGrp="1"/>
          </p:cNvSpPr>
          <p:nvPr>
            <p:ph type="ftr" sz="quarter" idx="11"/>
          </p:nvPr>
        </p:nvSpPr>
        <p:spPr/>
        <p:txBody>
          <a:bodyPr/>
          <a:lstStyle>
            <a:lvl1pPr>
              <a:defRPr/>
            </a:lvl1pPr>
          </a:lstStyle>
          <a:p>
            <a:endParaRPr lang="en-GB"/>
          </a:p>
        </p:txBody>
      </p:sp>
      <p:sp>
        <p:nvSpPr>
          <p:cNvPr id="7" name="Slide Number Placeholder 6">
            <a:extLst>
              <a:ext uri="{FF2B5EF4-FFF2-40B4-BE49-F238E27FC236}">
                <a16:creationId xmlns:a16="http://schemas.microsoft.com/office/drawing/2014/main" xmlns="" id="{7AABCA9D-1E44-7A43-BEFF-97A3AF5E3517}"/>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205858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1966C5-7698-C349-B2F8-7F6D2DA6D878}"/>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274675D-7317-1947-A43B-BCF74550A507}"/>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C3F0BFC4-4459-134A-8E58-724D12CB8881}"/>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54DFFCA-F0E1-6844-8FF3-C29FA5A6EFC1}"/>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3F497708-8B26-3045-8E18-CFE67179DC1B}"/>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41561AA-4779-7648-840E-DA91F308F49D}"/>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8" name="Footer Placeholder 7">
            <a:extLst>
              <a:ext uri="{FF2B5EF4-FFF2-40B4-BE49-F238E27FC236}">
                <a16:creationId xmlns:a16="http://schemas.microsoft.com/office/drawing/2014/main" xmlns="" id="{C843BC40-FD42-2649-8736-6056DFFA6678}"/>
              </a:ext>
            </a:extLst>
          </p:cNvPr>
          <p:cNvSpPr>
            <a:spLocks noGrp="1"/>
          </p:cNvSpPr>
          <p:nvPr>
            <p:ph type="ftr" sz="quarter" idx="11"/>
          </p:nvPr>
        </p:nvSpPr>
        <p:spPr/>
        <p:txBody>
          <a:bodyPr/>
          <a:lstStyle>
            <a:lvl1pPr>
              <a:defRPr/>
            </a:lvl1pPr>
          </a:lstStyle>
          <a:p>
            <a:endParaRPr lang="en-GB"/>
          </a:p>
        </p:txBody>
      </p:sp>
      <p:sp>
        <p:nvSpPr>
          <p:cNvPr id="9" name="Slide Number Placeholder 8">
            <a:extLst>
              <a:ext uri="{FF2B5EF4-FFF2-40B4-BE49-F238E27FC236}">
                <a16:creationId xmlns:a16="http://schemas.microsoft.com/office/drawing/2014/main" xmlns="" id="{44CB4C18-44C8-AA48-9043-D357A7E9BD74}"/>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159684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A4DBB1-71E0-2240-9BB4-5617D96F58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CF859A1-6892-F547-AE5F-493A9EC1F382}"/>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4" name="Footer Placeholder 3">
            <a:extLst>
              <a:ext uri="{FF2B5EF4-FFF2-40B4-BE49-F238E27FC236}">
                <a16:creationId xmlns:a16="http://schemas.microsoft.com/office/drawing/2014/main" xmlns="" id="{151DDA07-99C0-DE48-9EAA-83A59E3A8EE0}"/>
              </a:ext>
            </a:extLst>
          </p:cNvPr>
          <p:cNvSpPr>
            <a:spLocks noGrp="1"/>
          </p:cNvSpPr>
          <p:nvPr>
            <p:ph type="ftr" sz="quarter" idx="11"/>
          </p:nvPr>
        </p:nvSpPr>
        <p:spPr/>
        <p:txBody>
          <a:bodyPr/>
          <a:lstStyle>
            <a:lvl1pPr>
              <a:defRPr/>
            </a:lvl1pPr>
          </a:lstStyle>
          <a:p>
            <a:endParaRPr lang="en-GB"/>
          </a:p>
        </p:txBody>
      </p:sp>
      <p:sp>
        <p:nvSpPr>
          <p:cNvPr id="5" name="Slide Number Placeholder 4">
            <a:extLst>
              <a:ext uri="{FF2B5EF4-FFF2-40B4-BE49-F238E27FC236}">
                <a16:creationId xmlns:a16="http://schemas.microsoft.com/office/drawing/2014/main" xmlns="" id="{39983D96-2629-A64C-A799-3F70837538A9}"/>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238870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D26EEC6-3922-B749-B4A2-0A11AD1021C5}"/>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3" name="Footer Placeholder 2">
            <a:extLst>
              <a:ext uri="{FF2B5EF4-FFF2-40B4-BE49-F238E27FC236}">
                <a16:creationId xmlns:a16="http://schemas.microsoft.com/office/drawing/2014/main" xmlns="" id="{CD3861A8-8433-5145-A3A2-2A674F79E687}"/>
              </a:ext>
            </a:extLst>
          </p:cNvPr>
          <p:cNvSpPr>
            <a:spLocks noGrp="1"/>
          </p:cNvSpPr>
          <p:nvPr>
            <p:ph type="ftr" sz="quarter" idx="11"/>
          </p:nvPr>
        </p:nvSpPr>
        <p:spPr/>
        <p:txBody>
          <a:bodyPr/>
          <a:lstStyle>
            <a:lvl1pPr>
              <a:defRPr/>
            </a:lvl1pPr>
          </a:lstStyle>
          <a:p>
            <a:endParaRPr lang="en-GB"/>
          </a:p>
        </p:txBody>
      </p:sp>
      <p:sp>
        <p:nvSpPr>
          <p:cNvPr id="4" name="Slide Number Placeholder 3">
            <a:extLst>
              <a:ext uri="{FF2B5EF4-FFF2-40B4-BE49-F238E27FC236}">
                <a16:creationId xmlns:a16="http://schemas.microsoft.com/office/drawing/2014/main" xmlns="" id="{27A6FB8F-9ADE-624D-82B4-F80AF12BE3A3}"/>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171300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7C6CDE-B9F1-9B45-B3B0-12020C34D0C2}"/>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2E3BD9E-B105-2F4E-A5B2-C2B491F995E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7FD52E6-0DA3-5B44-A998-4EF6C23F57C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09D2590-EAD6-534C-AE2C-E45B5C5E6EBA}"/>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6" name="Footer Placeholder 5">
            <a:extLst>
              <a:ext uri="{FF2B5EF4-FFF2-40B4-BE49-F238E27FC236}">
                <a16:creationId xmlns:a16="http://schemas.microsoft.com/office/drawing/2014/main" xmlns="" id="{DCB3D4E5-66F4-E948-9E0A-4691FFDE292B}"/>
              </a:ext>
            </a:extLst>
          </p:cNvPr>
          <p:cNvSpPr>
            <a:spLocks noGrp="1"/>
          </p:cNvSpPr>
          <p:nvPr>
            <p:ph type="ftr" sz="quarter" idx="11"/>
          </p:nvPr>
        </p:nvSpPr>
        <p:spPr/>
        <p:txBody>
          <a:bodyPr/>
          <a:lstStyle>
            <a:lvl1pPr>
              <a:defRPr/>
            </a:lvl1pPr>
          </a:lstStyle>
          <a:p>
            <a:endParaRPr lang="en-GB"/>
          </a:p>
        </p:txBody>
      </p:sp>
      <p:sp>
        <p:nvSpPr>
          <p:cNvPr id="7" name="Slide Number Placeholder 6">
            <a:extLst>
              <a:ext uri="{FF2B5EF4-FFF2-40B4-BE49-F238E27FC236}">
                <a16:creationId xmlns:a16="http://schemas.microsoft.com/office/drawing/2014/main" xmlns="" id="{05C69568-53F4-C546-B098-CCFED2B4C3F9}"/>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300506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65C833-14CD-564C-BBF7-C9DC75D95320}"/>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9409C57-7AAF-014C-AA58-A261083269C7}"/>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25F615F8-193A-9046-A253-05B938CF5CA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A71D563-CE48-C54B-9DE5-2F17073D1758}"/>
              </a:ext>
            </a:extLst>
          </p:cNvPr>
          <p:cNvSpPr>
            <a:spLocks noGrp="1"/>
          </p:cNvSpPr>
          <p:nvPr>
            <p:ph type="dt" sz="half" idx="10"/>
          </p:nvPr>
        </p:nvSpPr>
        <p:spPr/>
        <p:txBody>
          <a:bodyPr/>
          <a:lstStyle>
            <a:lvl1pPr>
              <a:defRPr/>
            </a:lvl1pPr>
          </a:lstStyle>
          <a:p>
            <a:fld id="{C31A63B3-A82B-4DFC-A90F-178C3DBCB7A2}" type="datetimeFigureOut">
              <a:rPr lang="en-GB" smtClean="0"/>
              <a:t>29/08/2019</a:t>
            </a:fld>
            <a:endParaRPr lang="en-GB"/>
          </a:p>
        </p:txBody>
      </p:sp>
      <p:sp>
        <p:nvSpPr>
          <p:cNvPr id="6" name="Footer Placeholder 5">
            <a:extLst>
              <a:ext uri="{FF2B5EF4-FFF2-40B4-BE49-F238E27FC236}">
                <a16:creationId xmlns:a16="http://schemas.microsoft.com/office/drawing/2014/main" xmlns="" id="{50847F3F-4F4E-9D48-A517-C24A8BFB4E32}"/>
              </a:ext>
            </a:extLst>
          </p:cNvPr>
          <p:cNvSpPr>
            <a:spLocks noGrp="1"/>
          </p:cNvSpPr>
          <p:nvPr>
            <p:ph type="ftr" sz="quarter" idx="11"/>
          </p:nvPr>
        </p:nvSpPr>
        <p:spPr/>
        <p:txBody>
          <a:bodyPr/>
          <a:lstStyle>
            <a:lvl1pPr>
              <a:defRPr/>
            </a:lvl1pPr>
          </a:lstStyle>
          <a:p>
            <a:endParaRPr lang="en-GB"/>
          </a:p>
        </p:txBody>
      </p:sp>
      <p:sp>
        <p:nvSpPr>
          <p:cNvPr id="7" name="Slide Number Placeholder 6">
            <a:extLst>
              <a:ext uri="{FF2B5EF4-FFF2-40B4-BE49-F238E27FC236}">
                <a16:creationId xmlns:a16="http://schemas.microsoft.com/office/drawing/2014/main" xmlns="" id="{58D4E801-7438-A14A-A6B2-998D2F9F1F06}"/>
              </a:ext>
            </a:extLst>
          </p:cNvPr>
          <p:cNvSpPr>
            <a:spLocks noGrp="1"/>
          </p:cNvSpPr>
          <p:nvPr>
            <p:ph type="sldNum" sz="quarter" idx="12"/>
          </p:nvPr>
        </p:nvSpPr>
        <p:spPr/>
        <p:txBody>
          <a:bodyPr/>
          <a:lstStyle>
            <a:lvl1pPr>
              <a:defRPr/>
            </a:lvl1pPr>
          </a:lstStyle>
          <a:p>
            <a:fld id="{899379ED-BFDF-440A-BC9D-4958D818521B}" type="slidenum">
              <a:rPr lang="en-GB" smtClean="0"/>
              <a:t>‹#›</a:t>
            </a:fld>
            <a:endParaRPr lang="en-GB"/>
          </a:p>
        </p:txBody>
      </p:sp>
    </p:spTree>
    <p:extLst>
      <p:ext uri="{BB962C8B-B14F-4D97-AF65-F5344CB8AC3E}">
        <p14:creationId xmlns:p14="http://schemas.microsoft.com/office/powerpoint/2010/main" val="60128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7E1048D8-D4FC-4B4D-A186-2A67B4BB9AC5}"/>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xmlns="" id="{04006697-7EB1-0D49-A76C-CE40B87E7407}"/>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xmlns="" id="{B8323894-6C03-8B4D-B90D-967094B23BAC}"/>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C31A63B3-A82B-4DFC-A90F-178C3DBCB7A2}" type="datetimeFigureOut">
              <a:rPr lang="en-GB" smtClean="0"/>
              <a:t>29/08/2019</a:t>
            </a:fld>
            <a:endParaRPr lang="en-GB"/>
          </a:p>
        </p:txBody>
      </p:sp>
      <p:sp>
        <p:nvSpPr>
          <p:cNvPr id="1029" name="Rectangle 5">
            <a:extLst>
              <a:ext uri="{FF2B5EF4-FFF2-40B4-BE49-F238E27FC236}">
                <a16:creationId xmlns:a16="http://schemas.microsoft.com/office/drawing/2014/main" xmlns="" id="{2944912E-E588-3F4E-8413-A829DF1776A5}"/>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a:extLst>
              <a:ext uri="{FF2B5EF4-FFF2-40B4-BE49-F238E27FC236}">
                <a16:creationId xmlns:a16="http://schemas.microsoft.com/office/drawing/2014/main" xmlns="" id="{544D7BEC-98D6-B241-BFC7-72A358F8425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99379ED-BFDF-440A-BC9D-4958D818521B}" type="slidenum">
              <a:rPr lang="en-GB" smtClean="0"/>
              <a:t>‹#›</a:t>
            </a:fld>
            <a:endParaRPr lang="en-GB"/>
          </a:p>
        </p:txBody>
      </p:sp>
    </p:spTree>
    <p:extLst>
      <p:ext uri="{BB962C8B-B14F-4D97-AF65-F5344CB8AC3E}">
        <p14:creationId xmlns:p14="http://schemas.microsoft.com/office/powerpoint/2010/main" val="252729952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bjgp.org/content/66/651/e737" TargetMode="External"/><Relationship Id="rId2" Type="http://schemas.openxmlformats.org/officeDocument/2006/relationships/hyperlink" Target="https://moderngov.cheshireeast.gov.uk/documents/s68240/App%20A%20-%20Strategic%20Delivery%20Plan.pdf" TargetMode="External"/><Relationship Id="rId1" Type="http://schemas.openxmlformats.org/officeDocument/2006/relationships/slideLayout" Target="../slideLayouts/slideLayout2.xml"/><Relationship Id="rId5" Type="http://schemas.openxmlformats.org/officeDocument/2006/relationships/hyperlink" Target="https://www.nice.org.uk/guidance/ng105/documents/evidence-review-5" TargetMode="External"/><Relationship Id="rId4" Type="http://schemas.openxmlformats.org/officeDocument/2006/relationships/hyperlink" Target="https://www.nsrf.ie/wp-content/uploads/2019/05/suicide-bereavement-support-a-literature-review-april-2019.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upportaftersuicide.org.uk/local-services/" TargetMode="External"/><Relationship Id="rId2" Type="http://schemas.openxmlformats.org/officeDocument/2006/relationships/hyperlink" Target="https://assets.publishing.service.gov.uk/government/uploads/system/uploads/attachment_data/file/590838/support_after_a_suicide.pdf" TargetMode="External"/><Relationship Id="rId1" Type="http://schemas.openxmlformats.org/officeDocument/2006/relationships/slideLayout" Target="../slideLayouts/slideLayout2.xml"/><Relationship Id="rId4" Type="http://schemas.openxmlformats.org/officeDocument/2006/relationships/hyperlink" Target="https://apps.who.int/iris/bitstream/handle/10665/131056/9789241564779_eng.pdf;jsessionid=FC9BB83BBA2238B489B2558C95B6E095?sequence=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1344" y="2126604"/>
            <a:ext cx="9287219" cy="2800767"/>
          </a:xfrm>
          <a:prstGeom prst="rect">
            <a:avLst/>
          </a:prstGeom>
        </p:spPr>
        <p:txBody>
          <a:bodyPr wrap="square">
            <a:spAutoFit/>
          </a:bodyPr>
          <a:lstStyle/>
          <a:p>
            <a:pPr algn="ctr"/>
            <a:r>
              <a:rPr lang="en-GB" sz="4400" dirty="0">
                <a:latin typeface="Calibri" panose="020F0502020204030204" pitchFamily="34" charset="0"/>
                <a:cs typeface="Calibri" panose="020F0502020204030204" pitchFamily="34" charset="0"/>
              </a:rPr>
              <a:t>Action 4</a:t>
            </a:r>
            <a:br>
              <a:rPr lang="en-GB" sz="4400" dirty="0">
                <a:latin typeface="Calibri" panose="020F0502020204030204" pitchFamily="34" charset="0"/>
                <a:cs typeface="Calibri" panose="020F0502020204030204" pitchFamily="34" charset="0"/>
              </a:rPr>
            </a:br>
            <a:r>
              <a:rPr lang="en-GB" sz="4400" dirty="0">
                <a:solidFill>
                  <a:srgbClr val="FF0000"/>
                </a:solidFill>
                <a:latin typeface="Calibri" panose="020F0502020204030204" pitchFamily="34" charset="0"/>
                <a:cs typeface="Calibri" panose="020F0502020204030204" pitchFamily="34" charset="0"/>
              </a:rPr>
              <a:t>Support for those bereaved by suicide Models of Care</a:t>
            </a:r>
            <a:r>
              <a:rPr lang="en-GB" sz="4400" dirty="0">
                <a:latin typeface="Calibri" panose="020F0502020204030204" pitchFamily="34" charset="0"/>
                <a:cs typeface="Calibri" panose="020F0502020204030204" pitchFamily="34" charset="0"/>
              </a:rPr>
              <a:t/>
            </a:r>
            <a:br>
              <a:rPr lang="en-GB" sz="4400" dirty="0">
                <a:latin typeface="Calibri" panose="020F0502020204030204" pitchFamily="34" charset="0"/>
                <a:cs typeface="Calibri" panose="020F0502020204030204" pitchFamily="34" charset="0"/>
              </a:rPr>
            </a:br>
            <a:r>
              <a:rPr lang="en-GB" sz="4400" b="1" dirty="0">
                <a:latin typeface="Calibri" panose="020F0502020204030204" pitchFamily="34" charset="0"/>
                <a:cs typeface="Calibri" panose="020F0502020204030204" pitchFamily="34" charset="0"/>
              </a:rPr>
              <a:t>Ruth Moss </a:t>
            </a:r>
            <a:endParaRPr lang="en-GB" sz="4400" dirty="0"/>
          </a:p>
        </p:txBody>
      </p:sp>
    </p:spTree>
    <p:extLst>
      <p:ext uri="{BB962C8B-B14F-4D97-AF65-F5344CB8AC3E}">
        <p14:creationId xmlns:p14="http://schemas.microsoft.com/office/powerpoint/2010/main" val="3048699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153" y="127410"/>
            <a:ext cx="7729728" cy="1188720"/>
          </a:xfrm>
        </p:spPr>
        <p:txBody>
          <a:bodyPr/>
          <a:lstStyle/>
          <a:p>
            <a:r>
              <a:rPr lang="en-GB" sz="4000" dirty="0">
                <a:latin typeface="Calibri" panose="020F0502020204030204" pitchFamily="34" charset="0"/>
              </a:rPr>
              <a:t>PROGRESS ACHIEVED</a:t>
            </a:r>
          </a:p>
        </p:txBody>
      </p:sp>
      <p:sp>
        <p:nvSpPr>
          <p:cNvPr id="3" name="Content Placeholder 2"/>
          <p:cNvSpPr>
            <a:spLocks noGrp="1"/>
          </p:cNvSpPr>
          <p:nvPr>
            <p:ph idx="1"/>
          </p:nvPr>
        </p:nvSpPr>
        <p:spPr>
          <a:xfrm>
            <a:off x="285751" y="1085850"/>
            <a:ext cx="11701462" cy="5429250"/>
          </a:xfrm>
        </p:spPr>
        <p:txBody>
          <a:bodyPr>
            <a:normAutofit fontScale="25000" lnSpcReduction="20000"/>
          </a:bodyPr>
          <a:lstStyle/>
          <a:p>
            <a:pPr marL="0" indent="0">
              <a:buNone/>
            </a:pPr>
            <a:endParaRPr lang="en-GB" sz="3000" dirty="0">
              <a:latin typeface="Calibri" panose="020F0502020204030204" pitchFamily="34" charset="0"/>
              <a:cs typeface="Calibri" panose="020F0502020204030204" pitchFamily="34" charset="0"/>
            </a:endParaRPr>
          </a:p>
          <a:p>
            <a:pPr lvl="0"/>
            <a:r>
              <a:rPr lang="en-GB" sz="8800" dirty="0">
                <a:latin typeface="Calibri" panose="020F0502020204030204" pitchFamily="34" charset="0"/>
                <a:cs typeface="Calibri" panose="020F0502020204030204" pitchFamily="34" charset="0"/>
              </a:rPr>
              <a:t>Commissioning of research, </a:t>
            </a:r>
          </a:p>
          <a:p>
            <a:pPr lvl="0"/>
            <a:r>
              <a:rPr lang="en-GB" sz="8800" dirty="0">
                <a:latin typeface="Calibri" panose="020F0502020204030204" pitchFamily="34" charset="0"/>
                <a:cs typeface="Calibri" panose="020F0502020204030204" pitchFamily="34" charset="0"/>
              </a:rPr>
              <a:t>Individual research, evaluation methods - research</a:t>
            </a:r>
          </a:p>
          <a:p>
            <a:pPr lvl="0"/>
            <a:r>
              <a:rPr lang="en-GB" sz="8800" dirty="0">
                <a:latin typeface="Calibri" panose="020F0502020204030204" pitchFamily="34" charset="0"/>
                <a:cs typeface="Calibri" panose="020F0502020204030204" pitchFamily="34" charset="0"/>
              </a:rPr>
              <a:t>Current stakeholder engagement:</a:t>
            </a:r>
          </a:p>
          <a:p>
            <a:pPr lvl="1">
              <a:buFont typeface="Wingdings" panose="05000000000000000000" pitchFamily="2" charset="2"/>
              <a:buChar char="Ø"/>
            </a:pPr>
            <a:r>
              <a:rPr lang="en-GB" sz="8800" dirty="0" err="1">
                <a:solidFill>
                  <a:srgbClr val="0070C0"/>
                </a:solidFill>
                <a:latin typeface="Calibri" panose="020F0502020204030204" pitchFamily="34" charset="0"/>
                <a:cs typeface="Calibri" panose="020F0502020204030204" pitchFamily="34" charset="0"/>
              </a:rPr>
              <a:t>Amparo</a:t>
            </a:r>
            <a:r>
              <a:rPr lang="en-GB" sz="8800" dirty="0">
                <a:solidFill>
                  <a:srgbClr val="0070C0"/>
                </a:solidFill>
                <a:latin typeface="Calibri" panose="020F0502020204030204" pitchFamily="34" charset="0"/>
                <a:cs typeface="Calibri" panose="020F0502020204030204" pitchFamily="34" charset="0"/>
              </a:rPr>
              <a:t> (currently running the model in England)</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Police Scotland (Police Scotland have agreed to allocate a FLO to every family bereaved by suicide. Previously, FLOs were only allocated in the case of homicides</a:t>
            </a:r>
            <a:r>
              <a:rPr lang="en-GB" sz="9600" dirty="0">
                <a:solidFill>
                  <a:srgbClr val="0070C0"/>
                </a:solidFill>
                <a:latin typeface="Calibri" panose="020F0502020204030204" pitchFamily="34" charset="0"/>
                <a:cs typeface="Calibri" panose="020F0502020204030204" pitchFamily="34" charset="0"/>
              </a:rPr>
              <a:t>.)</a:t>
            </a:r>
            <a:endParaRPr lang="en-GB" sz="8800" dirty="0">
              <a:solidFill>
                <a:srgbClr val="0070C0"/>
              </a:solidFill>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Winston’s Wish </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SAMH</a:t>
            </a:r>
          </a:p>
          <a:p>
            <a:pPr lvl="1">
              <a:buFont typeface="Wingdings" panose="05000000000000000000" pitchFamily="2" charset="2"/>
              <a:buChar char="Ø"/>
            </a:pPr>
            <a:r>
              <a:rPr lang="en-GB" sz="8800" dirty="0" err="1">
                <a:solidFill>
                  <a:srgbClr val="0070C0"/>
                </a:solidFill>
                <a:latin typeface="Calibri" panose="020F0502020204030204" pitchFamily="34" charset="0"/>
                <a:cs typeface="Calibri" panose="020F0502020204030204" pitchFamily="34" charset="0"/>
              </a:rPr>
              <a:t>MHF</a:t>
            </a:r>
            <a:endParaRPr lang="en-GB" sz="8800" dirty="0">
              <a:solidFill>
                <a:srgbClr val="0070C0"/>
              </a:solidFill>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Touched by Suicide</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CHAS</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Business in the Community</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Lothian Rivers Trauma Centre - Lead psychologists and Service Leads</a:t>
            </a:r>
          </a:p>
          <a:p>
            <a:pPr lvl="1">
              <a:buFont typeface="Wingdings" panose="05000000000000000000" pitchFamily="2" charset="2"/>
              <a:buChar char="Ø"/>
            </a:pPr>
            <a:r>
              <a:rPr lang="en-GB" sz="8800" dirty="0" err="1">
                <a:solidFill>
                  <a:srgbClr val="0070C0"/>
                </a:solidFill>
                <a:latin typeface="Calibri" panose="020F0502020204030204" pitchFamily="34" charset="0"/>
                <a:cs typeface="Calibri" panose="020F0502020204030204" pitchFamily="34" charset="0"/>
              </a:rPr>
              <a:t>COPFS</a:t>
            </a:r>
            <a:r>
              <a:rPr lang="en-GB" sz="8800" dirty="0">
                <a:solidFill>
                  <a:srgbClr val="0070C0"/>
                </a:solidFill>
                <a:latin typeface="Calibri" panose="020F0502020204030204" pitchFamily="34" charset="0"/>
                <a:cs typeface="Calibri" panose="020F0502020204030204" pitchFamily="34" charset="0"/>
              </a:rPr>
              <a:t> – Deputy Head of Scottish Fatalities Investigation Unit, Deputy Crown Agent Serious Casework</a:t>
            </a:r>
          </a:p>
          <a:p>
            <a:pPr lvl="1">
              <a:buFont typeface="Wingdings" panose="05000000000000000000" pitchFamily="2" charset="2"/>
              <a:buChar char="Ø"/>
            </a:pPr>
            <a:r>
              <a:rPr lang="en-GB" sz="8800" dirty="0">
                <a:solidFill>
                  <a:srgbClr val="0070C0"/>
                </a:solidFill>
                <a:latin typeface="Calibri" panose="020F0502020204030204" pitchFamily="34" charset="0"/>
                <a:cs typeface="Calibri" panose="020F0502020204030204" pitchFamily="34" charset="0"/>
              </a:rPr>
              <a:t>Various lecturers – Stirling University</a:t>
            </a:r>
          </a:p>
          <a:p>
            <a:endParaRPr lang="en-GB" dirty="0"/>
          </a:p>
        </p:txBody>
      </p:sp>
    </p:spTree>
    <p:extLst>
      <p:ext uri="{BB962C8B-B14F-4D97-AF65-F5344CB8AC3E}">
        <p14:creationId xmlns:p14="http://schemas.microsoft.com/office/powerpoint/2010/main" val="2865738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96925"/>
          </a:xfrm>
        </p:spPr>
        <p:txBody>
          <a:bodyPr/>
          <a:lstStyle/>
          <a:p>
            <a:r>
              <a:rPr lang="en-GB" sz="4000" dirty="0">
                <a:latin typeface="Calibri" panose="020F0502020204030204" pitchFamily="34" charset="0"/>
                <a:cs typeface="Calibri" panose="020F0502020204030204" pitchFamily="34" charset="0"/>
              </a:rPr>
              <a:t>NEXT STEPS</a:t>
            </a:r>
          </a:p>
        </p:txBody>
      </p:sp>
      <p:sp>
        <p:nvSpPr>
          <p:cNvPr id="3" name="Content Placeholder 2"/>
          <p:cNvSpPr>
            <a:spLocks noGrp="1"/>
          </p:cNvSpPr>
          <p:nvPr>
            <p:ph idx="1"/>
          </p:nvPr>
        </p:nvSpPr>
        <p:spPr>
          <a:xfrm>
            <a:off x="247649" y="1057276"/>
            <a:ext cx="11496675" cy="5643562"/>
          </a:xfrm>
        </p:spPr>
        <p:txBody>
          <a:bodyPr>
            <a:normAutofit fontScale="25000" lnSpcReduction="20000"/>
          </a:bodyPr>
          <a:lstStyle/>
          <a:p>
            <a:pPr lvl="0"/>
            <a:r>
              <a:rPr lang="en-GB" sz="8800" dirty="0">
                <a:latin typeface="Calibri" panose="020F0502020204030204" pitchFamily="34" charset="0"/>
                <a:cs typeface="Calibri" panose="020F0502020204030204" pitchFamily="34" charset="0"/>
              </a:rPr>
              <a:t>Engagement with the AAG, lived experience panel and policy team</a:t>
            </a:r>
          </a:p>
          <a:p>
            <a:pPr lvl="0"/>
            <a:r>
              <a:rPr lang="en-GB" sz="8800" dirty="0">
                <a:latin typeface="Calibri" panose="020F0502020204030204" pitchFamily="34" charset="0"/>
                <a:cs typeface="Calibri" panose="020F0502020204030204" pitchFamily="34" charset="0"/>
              </a:rPr>
              <a:t>Further stakeholder engagement – e.g. RCGP, Victim Support, NHS, COSLA, current providers.</a:t>
            </a:r>
          </a:p>
          <a:p>
            <a:pPr lvl="0"/>
            <a:r>
              <a:rPr lang="en-GB" sz="8800" dirty="0">
                <a:latin typeface="Calibri" panose="020F0502020204030204" pitchFamily="34" charset="0"/>
                <a:cs typeface="Calibri" panose="020F0502020204030204" pitchFamily="34" charset="0"/>
              </a:rPr>
              <a:t>Develop accurate financial estimates</a:t>
            </a:r>
          </a:p>
          <a:p>
            <a:pPr lvl="0"/>
            <a:r>
              <a:rPr lang="en-GB" sz="8800" dirty="0">
                <a:latin typeface="Calibri" panose="020F0502020204030204" pitchFamily="34" charset="0"/>
                <a:cs typeface="Calibri" panose="020F0502020204030204" pitchFamily="34" charset="0"/>
              </a:rPr>
              <a:t>Bring a proposal to NSPLG and SG to pilot the model (Police Scotland are already engaged)</a:t>
            </a:r>
          </a:p>
          <a:p>
            <a:pPr lvl="0"/>
            <a:r>
              <a:rPr lang="en-GB" sz="8800" dirty="0">
                <a:latin typeface="Calibri" panose="020F0502020204030204" pitchFamily="34" charset="0"/>
                <a:cs typeface="Calibri" panose="020F0502020204030204" pitchFamily="34" charset="0"/>
              </a:rPr>
              <a:t>Gain agreement from NSPLG group and SG for a pilot</a:t>
            </a:r>
          </a:p>
          <a:p>
            <a:pPr lvl="0"/>
            <a:r>
              <a:rPr lang="en-GB" sz="8800" dirty="0">
                <a:latin typeface="Calibri" panose="020F0502020204030204" pitchFamily="34" charset="0"/>
                <a:cs typeface="Calibri" panose="020F0502020204030204" pitchFamily="34" charset="0"/>
              </a:rPr>
              <a:t>Develop an implementation plan including:</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Marketing, communications and partnerships</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Stakeholder engagement</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Workforce Development</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Information Sharing Pathways</a:t>
            </a:r>
          </a:p>
          <a:p>
            <a:pPr lvl="1">
              <a:buFont typeface="Wingdings" pitchFamily="2" charset="2"/>
              <a:buChar char="Ø"/>
            </a:pPr>
            <a:r>
              <a:rPr lang="en-GB" sz="8800" dirty="0" err="1">
                <a:effectLst/>
                <a:latin typeface="Calibri" panose="020F0502020204030204" pitchFamily="34" charset="0"/>
                <a:cs typeface="Calibri" panose="020F0502020204030204" pitchFamily="34" charset="0"/>
              </a:rPr>
              <a:t>I.T</a:t>
            </a:r>
            <a:r>
              <a:rPr lang="en-GB" sz="8800" dirty="0">
                <a:effectLst/>
                <a:latin typeface="Calibri" panose="020F0502020204030204" pitchFamily="34" charset="0"/>
                <a:cs typeface="Calibri" panose="020F0502020204030204" pitchFamily="34" charset="0"/>
              </a:rPr>
              <a:t>.</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Information Governance</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Performance and Quality Standards</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Service Monitoring</a:t>
            </a:r>
          </a:p>
          <a:p>
            <a:pPr lvl="1">
              <a:buFont typeface="Wingdings" pitchFamily="2" charset="2"/>
              <a:buChar char="Ø"/>
            </a:pPr>
            <a:r>
              <a:rPr lang="en-GB" sz="8800" dirty="0">
                <a:effectLst/>
                <a:latin typeface="Calibri" panose="020F0502020204030204" pitchFamily="34" charset="0"/>
                <a:cs typeface="Calibri" panose="020F0502020204030204" pitchFamily="34" charset="0"/>
              </a:rPr>
              <a:t>Evaluation methods</a:t>
            </a:r>
          </a:p>
          <a:p>
            <a:pPr lvl="0"/>
            <a:r>
              <a:rPr lang="en-GB" sz="8800" dirty="0">
                <a:latin typeface="Calibri" panose="020F0502020204030204" pitchFamily="34" charset="0"/>
                <a:cs typeface="+mj-cs"/>
              </a:rPr>
              <a:t>In conjunction with this, work is required to look at the wider picture in terms of suicide clusters and groups</a:t>
            </a:r>
          </a:p>
          <a:p>
            <a:endParaRPr lang="en-GB" dirty="0"/>
          </a:p>
        </p:txBody>
      </p:sp>
    </p:spTree>
    <p:extLst>
      <p:ext uri="{BB962C8B-B14F-4D97-AF65-F5344CB8AC3E}">
        <p14:creationId xmlns:p14="http://schemas.microsoft.com/office/powerpoint/2010/main" val="1062141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AB57E11-DC4B-A147-BDA6-383DE05414DE}"/>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ANY QUESTIONS?</a:t>
            </a:r>
          </a:p>
        </p:txBody>
      </p:sp>
    </p:spTree>
    <p:extLst>
      <p:ext uri="{BB962C8B-B14F-4D97-AF65-F5344CB8AC3E}">
        <p14:creationId xmlns:p14="http://schemas.microsoft.com/office/powerpoint/2010/main" val="2901395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44B3B4-B0AE-B74A-AAE7-05543F8C3BFE}"/>
              </a:ext>
            </a:extLst>
          </p:cNvPr>
          <p:cNvSpPr>
            <a:spLocks noGrp="1"/>
          </p:cNvSpPr>
          <p:nvPr>
            <p:ph type="title"/>
          </p:nvPr>
        </p:nvSpPr>
        <p:spPr>
          <a:xfrm>
            <a:off x="609600" y="131763"/>
            <a:ext cx="10972800" cy="563562"/>
          </a:xfrm>
        </p:spPr>
        <p:txBody>
          <a:bodyPr/>
          <a:lstStyle/>
          <a:p>
            <a:r>
              <a:rPr lang="en-US" sz="2800" dirty="0">
                <a:latin typeface="Calibri" panose="020F0502020204030204" pitchFamily="34" charset="0"/>
                <a:cs typeface="Calibri" panose="020F0502020204030204" pitchFamily="34" charset="0"/>
              </a:rPr>
              <a:t>REFERENCES </a:t>
            </a:r>
            <a:endParaRPr lang="en-US" sz="2800" dirty="0"/>
          </a:p>
        </p:txBody>
      </p:sp>
      <p:sp>
        <p:nvSpPr>
          <p:cNvPr id="3" name="Content Placeholder 2">
            <a:extLst>
              <a:ext uri="{FF2B5EF4-FFF2-40B4-BE49-F238E27FC236}">
                <a16:creationId xmlns:a16="http://schemas.microsoft.com/office/drawing/2014/main" xmlns="" id="{BEE2F77B-E4AC-3B41-A213-DF63D87E92DF}"/>
              </a:ext>
            </a:extLst>
          </p:cNvPr>
          <p:cNvSpPr>
            <a:spLocks noGrp="1"/>
          </p:cNvSpPr>
          <p:nvPr>
            <p:ph idx="1"/>
          </p:nvPr>
        </p:nvSpPr>
        <p:spPr>
          <a:xfrm>
            <a:off x="314325" y="1276351"/>
            <a:ext cx="11468099" cy="5267324"/>
          </a:xfrm>
        </p:spPr>
        <p:txBody>
          <a:bodyPr/>
          <a:lstStyle/>
          <a:p>
            <a:r>
              <a:rPr lang="en-GB" sz="1200" dirty="0" err="1">
                <a:latin typeface="Calibri" panose="020F0502020204030204" pitchFamily="34" charset="0"/>
                <a:cs typeface="Calibri" panose="020F0502020204030204" pitchFamily="34" charset="0"/>
              </a:rPr>
              <a:t>Andriessen</a:t>
            </a:r>
            <a:r>
              <a:rPr lang="en-GB" sz="1200" dirty="0">
                <a:latin typeface="Calibri" panose="020F0502020204030204" pitchFamily="34" charset="0"/>
                <a:cs typeface="Calibri" panose="020F0502020204030204" pitchFamily="34" charset="0"/>
              </a:rPr>
              <a:t>, K. et al., 2019. Effectiveness of interventions for people bereaved through suicide: a systematic review of controlled studies of grief, psychosocial and suicide-related outcomes. </a:t>
            </a:r>
            <a:r>
              <a:rPr lang="en-GB" sz="1200" u="sng" dirty="0">
                <a:latin typeface="Calibri" panose="020F0502020204030204" pitchFamily="34" charset="0"/>
                <a:cs typeface="Calibri" panose="020F0502020204030204" pitchFamily="34" charset="0"/>
              </a:rPr>
              <a:t>BMC Psychiatry</a:t>
            </a:r>
            <a:r>
              <a:rPr lang="en-GB" sz="1200" dirty="0">
                <a:latin typeface="Calibri" panose="020F0502020204030204" pitchFamily="34" charset="0"/>
                <a:cs typeface="Calibri" panose="020F0502020204030204" pitchFamily="34" charset="0"/>
              </a:rPr>
              <a:t>, Vol.19(1), pp. 1-15.</a:t>
            </a:r>
          </a:p>
          <a:p>
            <a:r>
              <a:rPr lang="en-GB" sz="1200" dirty="0" err="1">
                <a:latin typeface="Calibri" panose="020F0502020204030204" pitchFamily="34" charset="0"/>
                <a:cs typeface="Calibri" panose="020F0502020204030204" pitchFamily="34" charset="0"/>
              </a:rPr>
              <a:t>Cerel</a:t>
            </a:r>
            <a:r>
              <a:rPr lang="en-GB" sz="1200" dirty="0">
                <a:latin typeface="Calibri" panose="020F0502020204030204" pitchFamily="34" charset="0"/>
                <a:cs typeface="Calibri" panose="020F0502020204030204" pitchFamily="34" charset="0"/>
              </a:rPr>
              <a:t>, J. et al. 2014. The continuum of survivorship: Definitional issues in the aftermath of suicide. </a:t>
            </a:r>
            <a:r>
              <a:rPr lang="en-GB" sz="1200" u="sng" dirty="0">
                <a:latin typeface="Calibri" panose="020F0502020204030204" pitchFamily="34" charset="0"/>
                <a:cs typeface="Calibri" panose="020F0502020204030204" pitchFamily="34" charset="0"/>
              </a:rPr>
              <a:t>Suicide and Life Threatening </a:t>
            </a:r>
            <a:r>
              <a:rPr lang="en-GB" sz="1200" u="sng" dirty="0" err="1">
                <a:latin typeface="Calibri" panose="020F0502020204030204" pitchFamily="34" charset="0"/>
                <a:cs typeface="Calibri" panose="020F0502020204030204" pitchFamily="34" charset="0"/>
              </a:rPr>
              <a:t>Behavior</a:t>
            </a:r>
            <a:r>
              <a:rPr lang="en-GB" sz="1200" dirty="0">
                <a:latin typeface="Calibri" panose="020F0502020204030204" pitchFamily="34" charset="0"/>
                <a:cs typeface="Calibri" panose="020F0502020204030204" pitchFamily="34" charset="0"/>
              </a:rPr>
              <a:t>, 561, pp. 591-600.</a:t>
            </a:r>
          </a:p>
          <a:p>
            <a:r>
              <a:rPr lang="en-GB" sz="1200" dirty="0">
                <a:latin typeface="Calibri" panose="020F0502020204030204" pitchFamily="34" charset="0"/>
                <a:cs typeface="Calibri" panose="020F0502020204030204" pitchFamily="34" charset="0"/>
              </a:rPr>
              <a:t>CHAMPS Public Health Initiative. 2018. Strategic Plan 2018-2020</a:t>
            </a:r>
          </a:p>
          <a:p>
            <a:r>
              <a:rPr lang="en-GB" sz="1200" u="sng" dirty="0">
                <a:latin typeface="Calibri" panose="020F0502020204030204" pitchFamily="34" charset="0"/>
                <a:cs typeface="Calibri" panose="020F0502020204030204" pitchFamily="34" charset="0"/>
                <a:hlinkClick r:id="rId2"/>
              </a:rPr>
              <a:t>https://moderngov.cheshireeast.gov.uk/documents/s68240/App%20A%20-%20Strategic%20Delivery%20Plan.pdf</a:t>
            </a:r>
            <a:endParaRPr lang="en-GB" sz="1200" dirty="0">
              <a:latin typeface="Calibri" panose="020F0502020204030204" pitchFamily="34" charset="0"/>
              <a:cs typeface="Calibri" panose="020F0502020204030204" pitchFamily="34" charset="0"/>
            </a:endParaRPr>
          </a:p>
          <a:p>
            <a:r>
              <a:rPr lang="en-GB" sz="1200" dirty="0">
                <a:latin typeface="Calibri" panose="020F0502020204030204" pitchFamily="34" charset="0"/>
                <a:cs typeface="Calibri" panose="020F0502020204030204" pitchFamily="34" charset="0"/>
              </a:rPr>
              <a:t>(Accessed 11/07/2019) </a:t>
            </a:r>
          </a:p>
          <a:p>
            <a:r>
              <a:rPr lang="en-GB" sz="1200" dirty="0">
                <a:latin typeface="Calibri" panose="020F0502020204030204" pitchFamily="34" charset="0"/>
                <a:cs typeface="Calibri" panose="020F0502020204030204" pitchFamily="34" charset="0"/>
              </a:rPr>
              <a:t>Constantino, R. E. et al., 2001. Group intervention for widowed survivors of suicide. </a:t>
            </a:r>
            <a:r>
              <a:rPr lang="en-GB" sz="1200" u="sng" dirty="0">
                <a:latin typeface="Calibri" panose="020F0502020204030204" pitchFamily="34" charset="0"/>
                <a:cs typeface="Calibri" panose="020F0502020204030204" pitchFamily="34" charset="0"/>
              </a:rPr>
              <a:t>Suicide and life threatening behaviour</a:t>
            </a:r>
            <a:r>
              <a:rPr lang="en-GB" sz="1200" dirty="0">
                <a:latin typeface="Calibri" panose="020F0502020204030204" pitchFamily="34" charset="0"/>
                <a:cs typeface="Calibri" panose="020F0502020204030204" pitchFamily="34" charset="0"/>
              </a:rPr>
              <a:t>, 31(4), pp.428-41</a:t>
            </a:r>
          </a:p>
          <a:p>
            <a:r>
              <a:rPr lang="en-GB" sz="1200" dirty="0" err="1">
                <a:latin typeface="Calibri" panose="020F0502020204030204" pitchFamily="34" charset="0"/>
                <a:cs typeface="Calibri" panose="020F0502020204030204" pitchFamily="34" charset="0"/>
              </a:rPr>
              <a:t>Dyregrov</a:t>
            </a:r>
            <a:r>
              <a:rPr lang="en-GB" sz="1200" dirty="0">
                <a:latin typeface="Calibri" panose="020F0502020204030204" pitchFamily="34" charset="0"/>
                <a:cs typeface="Calibri" panose="020F0502020204030204" pitchFamily="34" charset="0"/>
              </a:rPr>
              <a:t>, K., 2011. What Do We Know About Needs for Help After Suicide in Different Parts of the World? </a:t>
            </a:r>
            <a:r>
              <a:rPr lang="en-GB" sz="1200" u="sng" dirty="0">
                <a:latin typeface="Calibri" panose="020F0502020204030204" pitchFamily="34" charset="0"/>
                <a:cs typeface="Calibri" panose="020F0502020204030204" pitchFamily="34" charset="0"/>
              </a:rPr>
              <a:t>Crisis</a:t>
            </a:r>
            <a:r>
              <a:rPr lang="en-GB" sz="1200" dirty="0">
                <a:latin typeface="Calibri" panose="020F0502020204030204" pitchFamily="34" charset="0"/>
                <a:cs typeface="Calibri" panose="020F0502020204030204" pitchFamily="34" charset="0"/>
              </a:rPr>
              <a:t>. 32(6), pp. 310-8 </a:t>
            </a:r>
          </a:p>
          <a:p>
            <a:r>
              <a:rPr lang="en-GB" sz="1200" dirty="0" err="1">
                <a:latin typeface="Calibri" panose="020F0502020204030204" pitchFamily="34" charset="0"/>
                <a:cs typeface="Calibri" panose="020F0502020204030204" pitchFamily="34" charset="0"/>
              </a:rPr>
              <a:t>Foggin</a:t>
            </a:r>
            <a:r>
              <a:rPr lang="en-GB" sz="1200" dirty="0">
                <a:latin typeface="Calibri" panose="020F0502020204030204" pitchFamily="34" charset="0"/>
                <a:cs typeface="Calibri" panose="020F0502020204030204" pitchFamily="34" charset="0"/>
              </a:rPr>
              <a:t>, E. et al. 2016. GPs’ Experiences of Dealing with Parents Bereaved by Suicide: A Qualitative Study</a:t>
            </a:r>
            <a:r>
              <a:rPr lang="en-GB" sz="1200" i="1" dirty="0">
                <a:latin typeface="Calibri" panose="020F0502020204030204" pitchFamily="34" charset="0"/>
                <a:cs typeface="Calibri" panose="020F0502020204030204" pitchFamily="34" charset="0"/>
              </a:rPr>
              <a:t>. </a:t>
            </a:r>
            <a:r>
              <a:rPr lang="en-GB" sz="1200" u="sng" dirty="0">
                <a:latin typeface="Calibri" panose="020F0502020204030204" pitchFamily="34" charset="0"/>
                <a:cs typeface="Calibri" panose="020F0502020204030204" pitchFamily="34" charset="0"/>
              </a:rPr>
              <a:t>British Journal of General Practice</a:t>
            </a:r>
            <a:r>
              <a:rPr lang="en-GB" sz="1200" i="1" dirty="0">
                <a:latin typeface="Calibri" panose="020F0502020204030204" pitchFamily="34" charset="0"/>
                <a:cs typeface="Calibri" panose="020F0502020204030204" pitchFamily="34" charset="0"/>
              </a:rPr>
              <a:t> </a:t>
            </a:r>
            <a:r>
              <a:rPr lang="en-GB" sz="1200" dirty="0">
                <a:latin typeface="Calibri" panose="020F0502020204030204" pitchFamily="34" charset="0"/>
                <a:cs typeface="Calibri" panose="020F0502020204030204" pitchFamily="34" charset="0"/>
              </a:rPr>
              <a:t>66 (651), pp. 737-746</a:t>
            </a:r>
          </a:p>
          <a:p>
            <a:r>
              <a:rPr lang="en-GB" sz="1200" u="sng" dirty="0">
                <a:latin typeface="Calibri" panose="020F0502020204030204" pitchFamily="34" charset="0"/>
                <a:cs typeface="Calibri" panose="020F0502020204030204" pitchFamily="34" charset="0"/>
                <a:hlinkClick r:id="rId3"/>
              </a:rPr>
              <a:t>http://bjgp.org/content/66/651/e737</a:t>
            </a:r>
            <a:r>
              <a:rPr lang="en-GB" sz="1200" dirty="0">
                <a:latin typeface="Calibri" panose="020F0502020204030204" pitchFamily="34" charset="0"/>
                <a:cs typeface="Calibri" panose="020F0502020204030204" pitchFamily="34" charset="0"/>
              </a:rPr>
              <a:t>. (Accessed 15/07/2019)</a:t>
            </a:r>
          </a:p>
          <a:p>
            <a:r>
              <a:rPr lang="en-GB" sz="1200" dirty="0">
                <a:latin typeface="Calibri" panose="020F0502020204030204" pitchFamily="34" charset="0"/>
                <a:cs typeface="Calibri" panose="020F0502020204030204" pitchFamily="34" charset="0"/>
              </a:rPr>
              <a:t>Griffin, E. and McMahon, E., 2019. Suicide Bereavement Support: a Literature Review. National Suicide Research Foundation, Ireland. </a:t>
            </a:r>
          </a:p>
          <a:p>
            <a:r>
              <a:rPr lang="en-GB" sz="1200" u="sng" dirty="0">
                <a:latin typeface="Calibri" panose="020F0502020204030204" pitchFamily="34" charset="0"/>
                <a:cs typeface="Calibri" panose="020F0502020204030204" pitchFamily="34" charset="0"/>
                <a:hlinkClick r:id="rId4"/>
              </a:rPr>
              <a:t>https://www.nsrf.ie/wp-content/uploads/2019/05/suicide-bereavement-support-a-literature-review-april-2019.pdf</a:t>
            </a:r>
            <a:endParaRPr lang="en-GB" sz="1200" dirty="0">
              <a:latin typeface="Calibri" panose="020F0502020204030204" pitchFamily="34" charset="0"/>
              <a:cs typeface="Calibri" panose="020F0502020204030204" pitchFamily="34" charset="0"/>
            </a:endParaRPr>
          </a:p>
          <a:p>
            <a:r>
              <a:rPr lang="en-GB" sz="1200" dirty="0">
                <a:latin typeface="Calibri" panose="020F0502020204030204" pitchFamily="34" charset="0"/>
                <a:cs typeface="Calibri" panose="020F0502020204030204" pitchFamily="34" charset="0"/>
              </a:rPr>
              <a:t>(Accessed 11/07/19)</a:t>
            </a:r>
          </a:p>
          <a:p>
            <a:r>
              <a:rPr lang="en-GB" sz="1200" dirty="0">
                <a:latin typeface="Calibri" panose="020F0502020204030204" pitchFamily="34" charset="0"/>
                <a:cs typeface="Calibri" panose="020F0502020204030204" pitchFamily="34" charset="0"/>
              </a:rPr>
              <a:t>McKinnon, J. M., and </a:t>
            </a:r>
            <a:r>
              <a:rPr lang="en-GB" sz="1200" dirty="0" err="1">
                <a:latin typeface="Calibri" panose="020F0502020204030204" pitchFamily="34" charset="0"/>
                <a:cs typeface="Calibri" panose="020F0502020204030204" pitchFamily="34" charset="0"/>
              </a:rPr>
              <a:t>Chonody</a:t>
            </a:r>
            <a:r>
              <a:rPr lang="en-GB" sz="1200" dirty="0">
                <a:latin typeface="Calibri" panose="020F0502020204030204" pitchFamily="34" charset="0"/>
                <a:cs typeface="Calibri" panose="020F0502020204030204" pitchFamily="34" charset="0"/>
              </a:rPr>
              <a:t>, J. 2014. Exploring the formal supports used by people bereaved through suicide: a qualitative study. </a:t>
            </a:r>
            <a:r>
              <a:rPr lang="en-GB" sz="1200" u="sng" dirty="0">
                <a:latin typeface="Calibri" panose="020F0502020204030204" pitchFamily="34" charset="0"/>
                <a:cs typeface="Calibri" panose="020F0502020204030204" pitchFamily="34" charset="0"/>
              </a:rPr>
              <a:t>Social Work in Mental Health,</a:t>
            </a:r>
            <a:r>
              <a:rPr lang="en-GB" sz="1200" dirty="0">
                <a:latin typeface="Calibri" panose="020F0502020204030204" pitchFamily="34" charset="0"/>
                <a:cs typeface="Calibri" panose="020F0502020204030204" pitchFamily="34" charset="0"/>
              </a:rPr>
              <a:t> 12(3), pp. 231-248 </a:t>
            </a:r>
          </a:p>
          <a:p>
            <a:r>
              <a:rPr lang="en-GB" sz="1200" dirty="0">
                <a:latin typeface="Calibri" panose="020F0502020204030204" pitchFamily="34" charset="0"/>
                <a:cs typeface="Calibri" panose="020F0502020204030204" pitchFamily="34" charset="0"/>
              </a:rPr>
              <a:t>NICE 2018, Preventing suicide in community and custodial settings: Postvention [Evidence review for interventions to support people bereaved by suicides]. </a:t>
            </a:r>
          </a:p>
          <a:p>
            <a:r>
              <a:rPr lang="en-GB" sz="1200" u="sng" dirty="0">
                <a:latin typeface="Calibri" panose="020F0502020204030204" pitchFamily="34" charset="0"/>
                <a:cs typeface="Calibri" panose="020F0502020204030204" pitchFamily="34" charset="0"/>
                <a:hlinkClick r:id="rId5"/>
              </a:rPr>
              <a:t>https://www.nice.org.uk/guidance/ng105/documents/evidence-review-5</a:t>
            </a:r>
            <a:r>
              <a:rPr lang="en-GB" sz="1200" dirty="0">
                <a:latin typeface="Calibri" panose="020F0502020204030204" pitchFamily="34" charset="0"/>
                <a:cs typeface="Calibri" panose="020F0502020204030204" pitchFamily="34" charset="0"/>
              </a:rPr>
              <a:t>. </a:t>
            </a:r>
          </a:p>
          <a:p>
            <a:r>
              <a:rPr lang="en-GB" sz="1200" dirty="0">
                <a:latin typeface="Calibri" panose="020F0502020204030204" pitchFamily="34" charset="0"/>
                <a:cs typeface="Calibri" panose="020F0502020204030204" pitchFamily="34" charset="0"/>
              </a:rPr>
              <a:t>(Accessed 12/02/2019)</a:t>
            </a:r>
          </a:p>
          <a:p>
            <a:r>
              <a:rPr lang="en-GB" sz="1200" dirty="0">
                <a:latin typeface="Calibri" panose="020F0502020204030204" pitchFamily="34" charset="0"/>
                <a:cs typeface="Calibri" panose="020F0502020204030204" pitchFamily="34" charset="0"/>
              </a:rPr>
              <a:t>Pfeffer, C.R. et al., 2002. Group intervention for children bereaved by the suicide of a relative. </a:t>
            </a:r>
            <a:r>
              <a:rPr lang="en-GB" sz="1200" u="sng" dirty="0">
                <a:latin typeface="Calibri" panose="020F0502020204030204" pitchFamily="34" charset="0"/>
                <a:cs typeface="Calibri" panose="020F0502020204030204" pitchFamily="34" charset="0"/>
              </a:rPr>
              <a:t>Journal of the American Academy of Child and Adolescent Psychiatry</a:t>
            </a:r>
            <a:r>
              <a:rPr lang="en-GB" sz="1200" dirty="0">
                <a:latin typeface="Calibri" panose="020F0502020204030204" pitchFamily="34" charset="0"/>
                <a:cs typeface="Calibri" panose="020F0502020204030204" pitchFamily="34" charset="0"/>
              </a:rPr>
              <a:t>, 41 (5), pp. 505-513.</a:t>
            </a:r>
          </a:p>
          <a:p>
            <a:r>
              <a:rPr lang="en-GB" sz="1200" dirty="0">
                <a:latin typeface="Calibri" panose="020F0502020204030204" pitchFamily="34" charset="0"/>
                <a:cs typeface="Calibri" panose="020F0502020204030204" pitchFamily="34" charset="0"/>
              </a:rPr>
              <a:t>Pitman, A. et al., 2014. Effects of suicide bereavement on mental health and suicide risk. </a:t>
            </a:r>
            <a:r>
              <a:rPr lang="en-GB" sz="1200" u="sng" dirty="0">
                <a:latin typeface="Calibri" panose="020F0502020204030204" pitchFamily="34" charset="0"/>
                <a:cs typeface="Calibri" panose="020F0502020204030204" pitchFamily="34" charset="0"/>
              </a:rPr>
              <a:t>Lancet Psychiatry,</a:t>
            </a:r>
            <a:r>
              <a:rPr lang="en-GB" sz="1200" dirty="0">
                <a:latin typeface="Calibri" panose="020F0502020204030204" pitchFamily="34" charset="0"/>
                <a:cs typeface="Calibri" panose="020F0502020204030204" pitchFamily="34" charset="0"/>
              </a:rPr>
              <a:t> 1(1), pp. 86-94 </a:t>
            </a:r>
          </a:p>
          <a:p>
            <a:r>
              <a:rPr lang="en-GB" sz="1200" dirty="0">
                <a:latin typeface="Calibri" panose="020F0502020204030204" pitchFamily="34" charset="0"/>
                <a:cs typeface="Calibri" panose="020F0502020204030204" pitchFamily="34" charset="0"/>
              </a:rPr>
              <a:t>Pitman, A. et al., 2016.  The stigma perceived by people bereaved by suicide and other sudden deaths: A cross-sectional UK study of 3432 bereaved adults. </a:t>
            </a:r>
            <a:r>
              <a:rPr lang="en-GB" sz="1200" u="sng" dirty="0">
                <a:latin typeface="Calibri" panose="020F0502020204030204" pitchFamily="34" charset="0"/>
                <a:cs typeface="Calibri" panose="020F0502020204030204" pitchFamily="34" charset="0"/>
              </a:rPr>
              <a:t>Journal of Psychosomatic Research</a:t>
            </a:r>
            <a:r>
              <a:rPr lang="en-GB" sz="1200" dirty="0">
                <a:latin typeface="Calibri" panose="020F0502020204030204" pitchFamily="34" charset="0"/>
                <a:cs typeface="Calibri" panose="020F0502020204030204" pitchFamily="34" charset="0"/>
              </a:rPr>
              <a:t> 87, pp. 22-29 </a:t>
            </a:r>
          </a:p>
          <a:p>
            <a:pPr marL="0" indent="0">
              <a:buNone/>
            </a:pPr>
            <a:endParaRPr lang="en-GB" dirty="0"/>
          </a:p>
        </p:txBody>
      </p:sp>
    </p:spTree>
    <p:extLst>
      <p:ext uri="{BB962C8B-B14F-4D97-AF65-F5344CB8AC3E}">
        <p14:creationId xmlns:p14="http://schemas.microsoft.com/office/powerpoint/2010/main" val="2465838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47AC8E-3236-094A-B8CE-1D76947F6447}"/>
              </a:ext>
            </a:extLst>
          </p:cNvPr>
          <p:cNvSpPr>
            <a:spLocks noGrp="1"/>
          </p:cNvSpPr>
          <p:nvPr>
            <p:ph type="title"/>
          </p:nvPr>
        </p:nvSpPr>
        <p:spPr>
          <a:xfrm>
            <a:off x="609600" y="274638"/>
            <a:ext cx="10972800" cy="620712"/>
          </a:xfrm>
        </p:spPr>
        <p:txBody>
          <a:bodyPr/>
          <a:lstStyle/>
          <a:p>
            <a:r>
              <a:rPr lang="en-US" sz="2800" dirty="0">
                <a:latin typeface="Calibri" panose="020F0502020204030204" pitchFamily="34" charset="0"/>
                <a:cs typeface="Calibri" panose="020F0502020204030204" pitchFamily="34" charset="0"/>
              </a:rPr>
              <a:t>REFERENCES </a:t>
            </a:r>
            <a:r>
              <a:rPr lang="en-US" sz="2800" dirty="0" err="1">
                <a:latin typeface="Calibri" panose="020F0502020204030204" pitchFamily="34" charset="0"/>
                <a:cs typeface="Calibri" panose="020F0502020204030204" pitchFamily="34" charset="0"/>
              </a:rPr>
              <a:t>cont</a:t>
            </a:r>
            <a:r>
              <a:rPr lang="en-US" sz="2800" dirty="0">
                <a:latin typeface="Calibri" panose="020F0502020204030204" pitchFamily="34" charset="0"/>
                <a:cs typeface="Calibri" panose="020F0502020204030204" pitchFamily="34" charset="0"/>
              </a:rPr>
              <a:t>…..</a:t>
            </a:r>
          </a:p>
        </p:txBody>
      </p:sp>
      <p:sp>
        <p:nvSpPr>
          <p:cNvPr id="3" name="Content Placeholder 2">
            <a:extLst>
              <a:ext uri="{FF2B5EF4-FFF2-40B4-BE49-F238E27FC236}">
                <a16:creationId xmlns:a16="http://schemas.microsoft.com/office/drawing/2014/main" xmlns="" id="{F004050E-B2C1-F148-B223-75948D230372}"/>
              </a:ext>
            </a:extLst>
          </p:cNvPr>
          <p:cNvSpPr>
            <a:spLocks noGrp="1"/>
          </p:cNvSpPr>
          <p:nvPr>
            <p:ph idx="1"/>
          </p:nvPr>
        </p:nvSpPr>
        <p:spPr>
          <a:xfrm>
            <a:off x="419099" y="1200151"/>
            <a:ext cx="11363325" cy="4733924"/>
          </a:xfrm>
        </p:spPr>
        <p:txBody>
          <a:bodyPr/>
          <a:lstStyle/>
          <a:p>
            <a:r>
              <a:rPr lang="en-GB" sz="1600" dirty="0">
                <a:latin typeface="Calibri" panose="020F0502020204030204" pitchFamily="34" charset="0"/>
                <a:cs typeface="Calibri" panose="020F0502020204030204" pitchFamily="34" charset="0"/>
              </a:rPr>
              <a:t>Pitman, A. et al., 2018. Support Needs and Experiences of People Bereaved by Suicide: Qualitative Findings from a Cross-Sectional British Study of Bereaved Young Adults </a:t>
            </a:r>
            <a:r>
              <a:rPr lang="en-GB" sz="1600" u="sng" dirty="0">
                <a:latin typeface="Calibri" panose="020F0502020204030204" pitchFamily="34" charset="0"/>
                <a:cs typeface="Calibri" panose="020F0502020204030204" pitchFamily="34" charset="0"/>
              </a:rPr>
              <a:t>International Journal of Environmental Research and Public Health</a:t>
            </a:r>
            <a:r>
              <a:rPr lang="en-GB" sz="1600" dirty="0">
                <a:latin typeface="Calibri" panose="020F0502020204030204" pitchFamily="34" charset="0"/>
                <a:cs typeface="Calibri" panose="020F0502020204030204" pitchFamily="34" charset="0"/>
              </a:rPr>
              <a:t>, 15 (4), e.666.</a:t>
            </a:r>
          </a:p>
          <a:p>
            <a:r>
              <a:rPr lang="en-GB" sz="1600" dirty="0">
                <a:latin typeface="Calibri" panose="020F0502020204030204" pitchFamily="34" charset="0"/>
                <a:cs typeface="Calibri" panose="020F0502020204030204" pitchFamily="34" charset="0"/>
              </a:rPr>
              <a:t>Platt, S. et al., 2006. </a:t>
            </a:r>
            <a:r>
              <a:rPr lang="en-GB" sz="1600" u="sng" dirty="0">
                <a:latin typeface="Calibri" panose="020F0502020204030204" pitchFamily="34" charset="0"/>
                <a:cs typeface="Calibri" panose="020F0502020204030204" pitchFamily="34" charset="0"/>
              </a:rPr>
              <a:t>Evaluation of the first phase of Choose Life: the national strategy and action plan to prevent suicide in Scotland</a:t>
            </a:r>
            <a:r>
              <a:rPr lang="en-GB" sz="1600" dirty="0">
                <a:latin typeface="Calibri" panose="020F0502020204030204" pitchFamily="34" charset="0"/>
                <a:cs typeface="Calibri" panose="020F0502020204030204" pitchFamily="34" charset="0"/>
              </a:rPr>
              <a:t>. Edinburgh: Scottish Executive Social Research</a:t>
            </a:r>
          </a:p>
          <a:p>
            <a:r>
              <a:rPr lang="en-GB" sz="1600" dirty="0">
                <a:latin typeface="Calibri" panose="020F0502020204030204" pitchFamily="34" charset="0"/>
                <a:cs typeface="Calibri" panose="020F0502020204030204" pitchFamily="34" charset="0"/>
              </a:rPr>
              <a:t>Public Health England, 2016. </a:t>
            </a:r>
            <a:r>
              <a:rPr lang="en-GB" sz="1600" u="sng" dirty="0">
                <a:latin typeface="Calibri" panose="020F0502020204030204" pitchFamily="34" charset="0"/>
                <a:cs typeface="Calibri" panose="020F0502020204030204" pitchFamily="34" charset="0"/>
              </a:rPr>
              <a:t>Support after a suicide: A guide to providing local services - A practical resource</a:t>
            </a:r>
            <a:r>
              <a:rPr lang="en-GB" sz="1600" dirty="0">
                <a:latin typeface="Calibri" panose="020F0502020204030204" pitchFamily="34" charset="0"/>
                <a:cs typeface="Calibri" panose="020F0502020204030204" pitchFamily="34" charset="0"/>
              </a:rPr>
              <a:t>.</a:t>
            </a:r>
          </a:p>
          <a:p>
            <a:r>
              <a:rPr lang="en-GB" sz="1600" u="sng" dirty="0">
                <a:latin typeface="Calibri" panose="020F0502020204030204" pitchFamily="34" charset="0"/>
                <a:cs typeface="Calibri" panose="020F0502020204030204" pitchFamily="34" charset="0"/>
                <a:hlinkClick r:id="rId2"/>
              </a:rPr>
              <a:t>https://assets.publishing.service.gov.uk/government/uploads/system/uploads/attachment_data/file/590838/support_after_a_suicide.pdf</a:t>
            </a:r>
            <a:endParaRPr lang="en-GB" sz="1600" dirty="0">
              <a:latin typeface="Calibri" panose="020F0502020204030204" pitchFamily="34" charset="0"/>
              <a:cs typeface="Calibri" panose="020F0502020204030204" pitchFamily="34" charset="0"/>
            </a:endParaRPr>
          </a:p>
          <a:p>
            <a:r>
              <a:rPr lang="en-GB" sz="1600" dirty="0">
                <a:latin typeface="Calibri" panose="020F0502020204030204" pitchFamily="34" charset="0"/>
                <a:cs typeface="Calibri" panose="020F0502020204030204" pitchFamily="34" charset="0"/>
              </a:rPr>
              <a:t>(Accessed 11/07/2019)</a:t>
            </a:r>
          </a:p>
          <a:p>
            <a:r>
              <a:rPr lang="en-GB" sz="1600" dirty="0">
                <a:latin typeface="Calibri" panose="020F0502020204030204" pitchFamily="34" charset="0"/>
                <a:cs typeface="Calibri" panose="020F0502020204030204" pitchFamily="34" charset="0"/>
              </a:rPr>
              <a:t>Support After Suicide Partnership 2019. Local Services.</a:t>
            </a:r>
          </a:p>
          <a:p>
            <a:r>
              <a:rPr lang="en-GB" sz="1600" u="sng" dirty="0">
                <a:latin typeface="Calibri" panose="020F0502020204030204" pitchFamily="34" charset="0"/>
                <a:cs typeface="Calibri" panose="020F0502020204030204" pitchFamily="34" charset="0"/>
                <a:hlinkClick r:id="rId3"/>
              </a:rPr>
              <a:t>https://supportaftersuicide.org.uk/local-services/</a:t>
            </a:r>
            <a:endParaRPr lang="en-GB" sz="1600" dirty="0">
              <a:latin typeface="Calibri" panose="020F0502020204030204" pitchFamily="34" charset="0"/>
              <a:cs typeface="Calibri" panose="020F0502020204030204" pitchFamily="34" charset="0"/>
            </a:endParaRPr>
          </a:p>
          <a:p>
            <a:r>
              <a:rPr lang="en-GB" sz="1600" dirty="0">
                <a:latin typeface="Calibri" panose="020F0502020204030204" pitchFamily="34" charset="0"/>
                <a:cs typeface="Calibri" panose="020F0502020204030204" pitchFamily="34" charset="0"/>
              </a:rPr>
              <a:t>(Accessed 11/07/2019) </a:t>
            </a:r>
          </a:p>
          <a:p>
            <a:r>
              <a:rPr lang="en-GB" sz="1600" dirty="0" err="1">
                <a:latin typeface="Calibri" panose="020F0502020204030204" pitchFamily="34" charset="0"/>
                <a:cs typeface="Calibri" panose="020F0502020204030204" pitchFamily="34" charset="0"/>
              </a:rPr>
              <a:t>Visser</a:t>
            </a:r>
            <a:r>
              <a:rPr lang="en-GB" sz="1600" dirty="0">
                <a:latin typeface="Calibri" panose="020F0502020204030204" pitchFamily="34" charset="0"/>
                <a:cs typeface="Calibri" panose="020F0502020204030204" pitchFamily="34" charset="0"/>
              </a:rPr>
              <a:t>, V. S. et al., 2014, Evaluation of the effectiveness of a community-based crisis intervention program for people bereaved by suicide. </a:t>
            </a:r>
            <a:r>
              <a:rPr lang="en-GB" sz="1600" u="sng" dirty="0">
                <a:latin typeface="Calibri" panose="020F0502020204030204" pitchFamily="34" charset="0"/>
                <a:cs typeface="Calibri" panose="020F0502020204030204" pitchFamily="34" charset="0"/>
              </a:rPr>
              <a:t>Journal of Community Psychology,</a:t>
            </a:r>
            <a:r>
              <a:rPr lang="en-GB" sz="1600" dirty="0">
                <a:latin typeface="Calibri" panose="020F0502020204030204" pitchFamily="34" charset="0"/>
                <a:cs typeface="Calibri" panose="020F0502020204030204" pitchFamily="34" charset="0"/>
              </a:rPr>
              <a:t> 42(1), pp. 19-28 </a:t>
            </a:r>
          </a:p>
          <a:p>
            <a:r>
              <a:rPr lang="en-GB" sz="1600" dirty="0">
                <a:latin typeface="Calibri" panose="020F0502020204030204" pitchFamily="34" charset="0"/>
                <a:cs typeface="Calibri" panose="020F0502020204030204" pitchFamily="34" charset="0"/>
              </a:rPr>
              <a:t>World Health Organisation, 2014. Preventing Suicide – a global </a:t>
            </a:r>
            <a:r>
              <a:rPr lang="en-GB" sz="1600" dirty="0" err="1">
                <a:latin typeface="Calibri" panose="020F0502020204030204" pitchFamily="34" charset="0"/>
                <a:cs typeface="Calibri" panose="020F0502020204030204" pitchFamily="34" charset="0"/>
              </a:rPr>
              <a:t>iniatiative</a:t>
            </a:r>
            <a:r>
              <a:rPr lang="en-GB" sz="1600" dirty="0">
                <a:latin typeface="Calibri" panose="020F0502020204030204" pitchFamily="34" charset="0"/>
                <a:cs typeface="Calibri" panose="020F0502020204030204" pitchFamily="34" charset="0"/>
              </a:rPr>
              <a:t> </a:t>
            </a:r>
            <a:r>
              <a:rPr lang="en-GB" sz="1600" u="sng" dirty="0">
                <a:latin typeface="Calibri" panose="020F0502020204030204" pitchFamily="34" charset="0"/>
                <a:cs typeface="Calibri" panose="020F0502020204030204" pitchFamily="34" charset="0"/>
                <a:hlinkClick r:id="rId4"/>
              </a:rPr>
              <a:t>https://apps.who.int/iris/bitstream/handle/10665/131056/9789241564779_eng.pdf;jsessionid=FC9BB83BBA2238B489B2558C95B6E095?sequence=1</a:t>
            </a:r>
            <a:endParaRPr lang="en-GB" sz="16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301916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0"/>
            <a:ext cx="7729728" cy="1188720"/>
          </a:xfrm>
        </p:spPr>
        <p:txBody>
          <a:bodyPr/>
          <a:lstStyle/>
          <a:p>
            <a:r>
              <a:rPr lang="en-GB" sz="4000" dirty="0">
                <a:latin typeface="Calibri" panose="020F0502020204030204" pitchFamily="34" charset="0"/>
              </a:rPr>
              <a:t>ACTION 4 – BACKGROUND</a:t>
            </a:r>
            <a:endParaRPr lang="en-GB" sz="4000" dirty="0"/>
          </a:p>
        </p:txBody>
      </p:sp>
      <p:sp>
        <p:nvSpPr>
          <p:cNvPr id="3" name="Content Placeholder 2"/>
          <p:cNvSpPr>
            <a:spLocks noGrp="1"/>
          </p:cNvSpPr>
          <p:nvPr>
            <p:ph idx="1"/>
          </p:nvPr>
        </p:nvSpPr>
        <p:spPr/>
        <p:txBody>
          <a:bodyPr>
            <a:normAutofit/>
          </a:bodyPr>
          <a:lstStyle/>
          <a:p>
            <a:pPr>
              <a:spcAft>
                <a:spcPts val="600"/>
              </a:spcAft>
            </a:pPr>
            <a:r>
              <a:rPr lang="en-GB" sz="2400" dirty="0">
                <a:latin typeface="Calibri" panose="020F0502020204030204" pitchFamily="34" charset="0"/>
                <a:cs typeface="Calibri" panose="020F0502020204030204" pitchFamily="34" charset="0"/>
              </a:rPr>
              <a:t>People bereaved by the sudden death of a close friend or family member are 65% more likely to attempt suicide if the deceased died by suicide than if they died by natural causes (Pitman et al. 2014). </a:t>
            </a:r>
          </a:p>
          <a:p>
            <a:pPr>
              <a:spcAft>
                <a:spcPts val="600"/>
              </a:spcAft>
            </a:pPr>
            <a:r>
              <a:rPr lang="en-GB" sz="2400" dirty="0">
                <a:latin typeface="Calibri" panose="020F0502020204030204" pitchFamily="34" charset="0"/>
                <a:cs typeface="Calibri" panose="020F0502020204030204" pitchFamily="34" charset="0"/>
              </a:rPr>
              <a:t>This equates to a 1 in 10 risk of a suicide attempt. </a:t>
            </a:r>
          </a:p>
          <a:p>
            <a:pPr>
              <a:spcAft>
                <a:spcPts val="600"/>
              </a:spcAft>
            </a:pPr>
            <a:r>
              <a:rPr lang="en-GB" sz="2400" dirty="0">
                <a:latin typeface="Calibri" panose="020F0502020204030204" pitchFamily="34" charset="0"/>
                <a:cs typeface="Calibri" panose="020F0502020204030204" pitchFamily="34" charset="0"/>
              </a:rPr>
              <a:t>A prior suicide attempt is the single most important risk factor for suicide in the general population (WHO 2014).</a:t>
            </a:r>
          </a:p>
          <a:p>
            <a:pPr>
              <a:spcAft>
                <a:spcPts val="600"/>
              </a:spcAft>
            </a:pPr>
            <a:r>
              <a:rPr lang="en-GB" sz="2400" dirty="0">
                <a:latin typeface="Calibri" panose="020F0502020204030204" pitchFamily="34" charset="0"/>
                <a:cs typeface="Calibri" panose="020F0502020204030204" pitchFamily="34" charset="0"/>
              </a:rPr>
              <a:t>Cost of each suicide is around £1.67m, with 70% of that figure representing the emotional impact on relatives (Platt et al. 2006)</a:t>
            </a:r>
          </a:p>
          <a:p>
            <a:pPr>
              <a:spcAft>
                <a:spcPts val="600"/>
              </a:spcAft>
            </a:pPr>
            <a:r>
              <a:rPr lang="en-GB" sz="2400" dirty="0">
                <a:latin typeface="Calibri" panose="020F0502020204030204" pitchFamily="34" charset="0"/>
                <a:cs typeface="Calibri" panose="020F0502020204030204" pitchFamily="34" charset="0"/>
              </a:rPr>
              <a:t>Negative health and social outcomes.</a:t>
            </a:r>
          </a:p>
        </p:txBody>
      </p:sp>
    </p:spTree>
    <p:extLst>
      <p:ext uri="{BB962C8B-B14F-4D97-AF65-F5344CB8AC3E}">
        <p14:creationId xmlns:p14="http://schemas.microsoft.com/office/powerpoint/2010/main" val="147003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24875E-5B07-844F-9024-81A42A439351}"/>
              </a:ext>
            </a:extLst>
          </p:cNvPr>
          <p:cNvSpPr>
            <a:spLocks noGrp="1"/>
          </p:cNvSpPr>
          <p:nvPr>
            <p:ph type="title"/>
          </p:nvPr>
        </p:nvSpPr>
        <p:spPr>
          <a:xfrm>
            <a:off x="609600" y="117475"/>
            <a:ext cx="10972800" cy="1143000"/>
          </a:xfrm>
        </p:spPr>
        <p:txBody>
          <a:bodyPr/>
          <a:lstStyle/>
          <a:p>
            <a:r>
              <a:rPr lang="en-US" sz="4000" dirty="0">
                <a:latin typeface="Calibri" panose="020F0502020204030204" pitchFamily="34" charset="0"/>
                <a:cs typeface="Calibri" panose="020F0502020204030204" pitchFamily="34" charset="0"/>
              </a:rPr>
              <a:t>CURRENT SUPPORT</a:t>
            </a:r>
          </a:p>
        </p:txBody>
      </p:sp>
      <p:sp>
        <p:nvSpPr>
          <p:cNvPr id="3" name="Content Placeholder 2">
            <a:extLst>
              <a:ext uri="{FF2B5EF4-FFF2-40B4-BE49-F238E27FC236}">
                <a16:creationId xmlns:a16="http://schemas.microsoft.com/office/drawing/2014/main" xmlns="" id="{36A6CEA2-004F-BC47-9667-A9332B22796F}"/>
              </a:ext>
            </a:extLst>
          </p:cNvPr>
          <p:cNvSpPr>
            <a:spLocks noGrp="1"/>
          </p:cNvSpPr>
          <p:nvPr>
            <p:ph idx="1"/>
          </p:nvPr>
        </p:nvSpPr>
        <p:spPr/>
        <p:txBody>
          <a:bodyPr/>
          <a:lstStyle/>
          <a:p>
            <a:pPr>
              <a:spcAft>
                <a:spcPts val="600"/>
              </a:spcAft>
            </a:pPr>
            <a:r>
              <a:rPr lang="en-US" sz="2800" dirty="0">
                <a:latin typeface="Calibri" panose="020F0502020204030204" pitchFamily="34" charset="0"/>
                <a:cs typeface="Calibri" panose="020F0502020204030204" pitchFamily="34" charset="0"/>
              </a:rPr>
              <a:t>Research Study – map what is available</a:t>
            </a:r>
          </a:p>
          <a:p>
            <a:pPr>
              <a:spcAft>
                <a:spcPts val="600"/>
              </a:spcAft>
            </a:pPr>
            <a:r>
              <a:rPr lang="en-GB" sz="2800" dirty="0">
                <a:latin typeface="Calibri" panose="020F0502020204030204" pitchFamily="34" charset="0"/>
                <a:cs typeface="Calibri" panose="020F0502020204030204" pitchFamily="34" charset="0"/>
              </a:rPr>
              <a:t>No Scottish data but 70% of British people bereaved by suicide receive no formal support (McKinnon and </a:t>
            </a:r>
            <a:r>
              <a:rPr lang="en-GB" sz="2800" dirty="0" err="1">
                <a:latin typeface="Calibri" panose="020F0502020204030204" pitchFamily="34" charset="0"/>
                <a:cs typeface="Calibri" panose="020F0502020204030204" pitchFamily="34" charset="0"/>
              </a:rPr>
              <a:t>Chonody</a:t>
            </a:r>
            <a:r>
              <a:rPr lang="en-GB" sz="2800" dirty="0">
                <a:latin typeface="Calibri" panose="020F0502020204030204" pitchFamily="34" charset="0"/>
                <a:cs typeface="Calibri" panose="020F0502020204030204" pitchFamily="34" charset="0"/>
              </a:rPr>
              <a:t> 2014). </a:t>
            </a:r>
          </a:p>
          <a:p>
            <a:pPr>
              <a:spcAft>
                <a:spcPts val="600"/>
              </a:spcAft>
            </a:pPr>
            <a:r>
              <a:rPr lang="en-GB" sz="2800" dirty="0">
                <a:latin typeface="Calibri" panose="020F0502020204030204" pitchFamily="34" charset="0"/>
                <a:cs typeface="Calibri" panose="020F0502020204030204" pitchFamily="34" charset="0"/>
              </a:rPr>
              <a:t>Geographical provision is variable</a:t>
            </a:r>
          </a:p>
          <a:p>
            <a:pPr>
              <a:spcAft>
                <a:spcPts val="600"/>
              </a:spcAft>
            </a:pPr>
            <a:r>
              <a:rPr lang="en-GB" sz="2800" dirty="0">
                <a:latin typeface="Calibri" panose="020F0502020204030204" pitchFamily="34" charset="0"/>
                <a:cs typeface="Calibri" panose="020F0502020204030204" pitchFamily="34" charset="0"/>
              </a:rPr>
              <a:t>No centrally commissioned, formal model of care</a:t>
            </a:r>
          </a:p>
          <a:p>
            <a:pPr>
              <a:spcAft>
                <a:spcPts val="600"/>
              </a:spcAft>
            </a:pPr>
            <a:r>
              <a:rPr lang="en-GB" sz="2800" dirty="0">
                <a:latin typeface="Calibri" panose="020F0502020204030204" pitchFamily="34" charset="0"/>
                <a:cs typeface="Calibri" panose="020F0502020204030204" pitchFamily="34" charset="0"/>
              </a:rPr>
              <a:t>Voluntary sector led</a:t>
            </a:r>
          </a:p>
          <a:p>
            <a:pPr marL="0" indent="0">
              <a:buNone/>
            </a:pPr>
            <a:endParaRPr lang="en-GB"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962875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6F2E34-FF8F-F845-A3F4-C7A1B1240543}"/>
              </a:ext>
            </a:extLst>
          </p:cNvPr>
          <p:cNvSpPr>
            <a:spLocks noGrp="1"/>
          </p:cNvSpPr>
          <p:nvPr>
            <p:ph type="title"/>
          </p:nvPr>
        </p:nvSpPr>
        <p:spPr>
          <a:xfrm>
            <a:off x="609600" y="0"/>
            <a:ext cx="10972800" cy="1042989"/>
          </a:xfrm>
        </p:spPr>
        <p:txBody>
          <a:bodyPr/>
          <a:lstStyle/>
          <a:p>
            <a:r>
              <a:rPr lang="en-US" dirty="0"/>
              <a:t/>
            </a:r>
            <a:br>
              <a:rPr lang="en-US" dirty="0"/>
            </a:br>
            <a:r>
              <a:rPr lang="en-US" dirty="0"/>
              <a:t/>
            </a:r>
            <a:br>
              <a:rPr lang="en-US" dirty="0"/>
            </a:br>
            <a:r>
              <a:rPr lang="en-US" sz="4000" dirty="0">
                <a:latin typeface="Calibri" panose="020F0502020204030204" pitchFamily="34" charset="0"/>
                <a:cs typeface="Calibri" panose="020F0502020204030204" pitchFamily="34" charset="0"/>
              </a:rPr>
              <a:t>PROPOSED MODEL</a:t>
            </a:r>
            <a:r>
              <a:rPr lang="en-US" dirty="0"/>
              <a:t/>
            </a:r>
            <a:br>
              <a:rPr lang="en-US" dirty="0"/>
            </a:b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xmlns="" id="{D5D01D2F-65DB-7244-9B85-92C1458186B4}"/>
              </a:ext>
            </a:extLst>
          </p:cNvPr>
          <p:cNvSpPr>
            <a:spLocks noGrp="1"/>
          </p:cNvSpPr>
          <p:nvPr>
            <p:ph idx="1"/>
          </p:nvPr>
        </p:nvSpPr>
        <p:spPr>
          <a:xfrm>
            <a:off x="609600" y="1171576"/>
            <a:ext cx="10972800" cy="5386387"/>
          </a:xfrm>
        </p:spPr>
        <p:txBody>
          <a:bodyPr/>
          <a:lstStyle/>
          <a:p>
            <a:pPr marL="0" indent="0" algn="ctr">
              <a:spcAft>
                <a:spcPts val="600"/>
              </a:spcAft>
              <a:buNone/>
            </a:pPr>
            <a:r>
              <a:rPr lang="en-US" sz="2800" b="1" u="sng" dirty="0">
                <a:latin typeface="Calibri" panose="020F0502020204030204" pitchFamily="34" charset="0"/>
                <a:cs typeface="Calibri" panose="020F0502020204030204" pitchFamily="34" charset="0"/>
              </a:rPr>
              <a:t>PROACTIVE MODEL OF CARE TO SUPPORT FAMILIES</a:t>
            </a:r>
          </a:p>
          <a:p>
            <a:pPr marL="0" indent="0">
              <a:spcAft>
                <a:spcPts val="600"/>
              </a:spcAft>
              <a:buNone/>
            </a:pPr>
            <a:endParaRPr lang="en-US" sz="2800" dirty="0">
              <a:latin typeface="Calibri" panose="020F0502020204030204" pitchFamily="34" charset="0"/>
              <a:cs typeface="Calibri" panose="020F0502020204030204" pitchFamily="34" charset="0"/>
            </a:endParaRPr>
          </a:p>
          <a:p>
            <a:pPr marL="0" indent="0">
              <a:spcAft>
                <a:spcPts val="600"/>
              </a:spcAft>
              <a:buNone/>
            </a:pPr>
            <a:r>
              <a:rPr lang="en-US" sz="2800" dirty="0">
                <a:latin typeface="Calibri" panose="020F0502020204030204" pitchFamily="34" charset="0"/>
                <a:cs typeface="Calibri" panose="020F0502020204030204" pitchFamily="34" charset="0"/>
              </a:rPr>
              <a:t>Examined different models nationally and internationally</a:t>
            </a:r>
          </a:p>
          <a:p>
            <a:pPr>
              <a:spcAft>
                <a:spcPts val="600"/>
              </a:spcAft>
            </a:pPr>
            <a:r>
              <a:rPr lang="en-US" sz="2800" dirty="0">
                <a:latin typeface="Calibri" panose="020F0502020204030204" pitchFamily="34" charset="0"/>
                <a:cs typeface="Calibri" panose="020F0502020204030204" pitchFamily="34" charset="0"/>
              </a:rPr>
              <a:t>N. Ireland, USA, Australia</a:t>
            </a:r>
          </a:p>
          <a:p>
            <a:pPr>
              <a:spcAft>
                <a:spcPts val="600"/>
              </a:spcAft>
            </a:pPr>
            <a:r>
              <a:rPr lang="en-US" sz="2800" dirty="0">
                <a:latin typeface="Calibri" panose="020F0502020204030204" pitchFamily="34" charset="0"/>
                <a:cs typeface="Calibri" panose="020F0502020204030204" pitchFamily="34" charset="0"/>
              </a:rPr>
              <a:t>Amparo model – 2015 Cheshire and Merseyside, 2019 Suffolk, Norfolk, Lancashire (selected areas with high suicide rates) and South Yorkshire (selected areas with high suicide rates)</a:t>
            </a:r>
          </a:p>
          <a:p>
            <a:pPr>
              <a:spcAft>
                <a:spcPts val="600"/>
              </a:spcAft>
            </a:pPr>
            <a:r>
              <a:rPr lang="en-US" sz="2800" dirty="0">
                <a:latin typeface="Calibri" panose="020F0502020204030204" pitchFamily="34" charset="0"/>
                <a:cs typeface="Calibri" panose="020F0502020204030204" pitchFamily="34" charset="0"/>
              </a:rPr>
              <a:t>7.7 million people in England covered by this service</a:t>
            </a:r>
          </a:p>
          <a:p>
            <a:pPr marL="0" indent="0">
              <a:buNone/>
            </a:pPr>
            <a:endParaRPr lang="en-US" sz="2800" dirty="0">
              <a:latin typeface="Calibri" panose="020F0502020204030204" pitchFamily="34" charset="0"/>
              <a:cs typeface="Calibri" panose="020F0502020204030204" pitchFamily="34" charset="0"/>
            </a:endParaRPr>
          </a:p>
          <a:p>
            <a:pPr marL="0" indent="0">
              <a:buNone/>
            </a:pPr>
            <a:r>
              <a:rPr lang="en-GB" dirty="0"/>
              <a:t/>
            </a:r>
            <a:br>
              <a:rPr lang="en-GB" dirty="0"/>
            </a:br>
            <a:endParaRPr lang="en-US" sz="28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15098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xmlns="" id="{D3C62814-CAC3-C843-9C7C-FEF11025F6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19843" y="1022505"/>
            <a:ext cx="4123657" cy="5835495"/>
          </a:xfrm>
        </p:spPr>
      </p:pic>
      <p:sp>
        <p:nvSpPr>
          <p:cNvPr id="11" name="TextBox 10">
            <a:extLst>
              <a:ext uri="{FF2B5EF4-FFF2-40B4-BE49-F238E27FC236}">
                <a16:creationId xmlns:a16="http://schemas.microsoft.com/office/drawing/2014/main" xmlns="" id="{3D98D664-302F-994F-A6D2-D67E1C2FCAE8}"/>
              </a:ext>
            </a:extLst>
          </p:cNvPr>
          <p:cNvSpPr txBox="1"/>
          <p:nvPr/>
        </p:nvSpPr>
        <p:spPr>
          <a:xfrm>
            <a:off x="6353175" y="1419224"/>
            <a:ext cx="5210175" cy="4909036"/>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Police can consent and refer directly to the service.</a:t>
            </a:r>
          </a:p>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Where support is declined initially, other mechanisms of accessing the service e.g. GP, self-referral, NHS, SW.</a:t>
            </a:r>
          </a:p>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Support until end of review process</a:t>
            </a:r>
          </a:p>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More evaluation other than WEMWEBS</a:t>
            </a:r>
          </a:p>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More signposting other than SOBS dependent upon needs of beneficiary.</a:t>
            </a:r>
          </a:p>
          <a:p>
            <a:pPr marL="342900"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Other key features of the service</a:t>
            </a:r>
          </a:p>
        </p:txBody>
      </p:sp>
    </p:spTree>
    <p:extLst>
      <p:ext uri="{BB962C8B-B14F-4D97-AF65-F5344CB8AC3E}">
        <p14:creationId xmlns:p14="http://schemas.microsoft.com/office/powerpoint/2010/main" val="2536415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AEC936-6DE9-6E43-A8FE-B76A1D96337F}"/>
              </a:ext>
            </a:extLst>
          </p:cNvPr>
          <p:cNvSpPr>
            <a:spLocks noGrp="1"/>
          </p:cNvSpPr>
          <p:nvPr>
            <p:ph type="title"/>
          </p:nvPr>
        </p:nvSpPr>
        <p:spPr>
          <a:xfrm>
            <a:off x="609600" y="142876"/>
            <a:ext cx="10972800" cy="1042988"/>
          </a:xfrm>
        </p:spPr>
        <p:txBody>
          <a:bodyPr/>
          <a:lstStyle/>
          <a:p>
            <a:r>
              <a:rPr lang="en-US" sz="4000" dirty="0">
                <a:latin typeface="Calibri" panose="020F0502020204030204" pitchFamily="34" charset="0"/>
                <a:cs typeface="Calibri" panose="020F0502020204030204" pitchFamily="34" charset="0"/>
              </a:rPr>
              <a:t>RESULTS</a:t>
            </a:r>
          </a:p>
        </p:txBody>
      </p:sp>
      <p:sp>
        <p:nvSpPr>
          <p:cNvPr id="3" name="Content Placeholder 2">
            <a:extLst>
              <a:ext uri="{FF2B5EF4-FFF2-40B4-BE49-F238E27FC236}">
                <a16:creationId xmlns:a16="http://schemas.microsoft.com/office/drawing/2014/main" xmlns="" id="{A6FA4526-6E5F-204C-9640-8EDD9A98D10E}"/>
              </a:ext>
            </a:extLst>
          </p:cNvPr>
          <p:cNvSpPr>
            <a:spLocks noGrp="1"/>
          </p:cNvSpPr>
          <p:nvPr>
            <p:ph idx="1"/>
          </p:nvPr>
        </p:nvSpPr>
        <p:spPr>
          <a:xfrm>
            <a:off x="609600" y="1185864"/>
            <a:ext cx="10972800" cy="5229224"/>
          </a:xfrm>
        </p:spPr>
        <p:txBody>
          <a:bodyPr/>
          <a:lstStyle/>
          <a:p>
            <a:r>
              <a:rPr lang="en-US" sz="2800" dirty="0">
                <a:latin typeface="Calibri" panose="020F0502020204030204" pitchFamily="34" charset="0"/>
                <a:cs typeface="Calibri" panose="020F0502020204030204" pitchFamily="34" charset="0"/>
              </a:rPr>
              <a:t>Within 2 years - 265 direct beneficiaries and a further 975 Cheshire &amp; Merseyside residents who had been exposed to suicide. </a:t>
            </a:r>
          </a:p>
          <a:p>
            <a:r>
              <a:rPr lang="en-US" sz="2800" dirty="0">
                <a:latin typeface="Calibri" panose="020F0502020204030204" pitchFamily="34" charset="0"/>
                <a:cs typeface="Calibri" panose="020F0502020204030204" pitchFamily="34" charset="0"/>
              </a:rPr>
              <a:t>In Cheshire &amp; Merseyside estimated that </a:t>
            </a:r>
            <a:r>
              <a:rPr lang="en-US" sz="2800" dirty="0">
                <a:solidFill>
                  <a:srgbClr val="FF0000"/>
                </a:solidFill>
                <a:latin typeface="Calibri" panose="020F0502020204030204" pitchFamily="34" charset="0"/>
                <a:cs typeface="Calibri" panose="020F0502020204030204" pitchFamily="34" charset="0"/>
              </a:rPr>
              <a:t>9% of those who died by suicide in 2014 had been bereaved by suicide themselves </a:t>
            </a:r>
            <a:r>
              <a:rPr lang="en-US" sz="2800" dirty="0">
                <a:latin typeface="Calibri" panose="020F0502020204030204" pitchFamily="34" charset="0"/>
                <a:cs typeface="Calibri" panose="020F0502020204030204" pitchFamily="34" charset="0"/>
              </a:rPr>
              <a:t>(coroners audit). </a:t>
            </a:r>
          </a:p>
          <a:p>
            <a:r>
              <a:rPr lang="en-US" sz="2800" dirty="0">
                <a:latin typeface="Calibri" panose="020F0502020204030204" pitchFamily="34" charset="0"/>
                <a:cs typeface="Calibri" panose="020F0502020204030204" pitchFamily="34" charset="0"/>
              </a:rPr>
              <a:t>Following the commencement of the Amparo suicide liaison service this fell to 6% in 2015 and between 2015 and 2019, a coroner’s audit shows that </a:t>
            </a:r>
            <a:r>
              <a:rPr lang="en-US" sz="2800" dirty="0">
                <a:solidFill>
                  <a:srgbClr val="FF0000"/>
                </a:solidFill>
                <a:latin typeface="Calibri" panose="020F0502020204030204" pitchFamily="34" charset="0"/>
                <a:cs typeface="Calibri" panose="020F0502020204030204" pitchFamily="34" charset="0"/>
              </a:rPr>
              <a:t>no beneficiaries of the service have taken their lives since then.</a:t>
            </a:r>
          </a:p>
          <a:p>
            <a:r>
              <a:rPr lang="en-US" sz="2800" dirty="0">
                <a:latin typeface="Calibri" panose="020F0502020204030204" pitchFamily="34" charset="0"/>
                <a:cs typeface="Calibri" panose="020F0502020204030204" pitchFamily="34" charset="0"/>
              </a:rPr>
              <a:t>Since expansion, AMPARO has engaged with over 3,500 individuals (either direct referrals, indirect referrals, people provided with initial brief advice and people that engaged with a community response plan) </a:t>
            </a:r>
          </a:p>
          <a:p>
            <a:endParaRPr lang="en-US" sz="2800" dirty="0">
              <a:latin typeface="Calibri" panose="020F0502020204030204" pitchFamily="34" charset="0"/>
              <a:cs typeface="Calibri" panose="020F0502020204030204" pitchFamily="34" charset="0"/>
            </a:endParaRPr>
          </a:p>
          <a:p>
            <a:pPr marL="0" indent="0">
              <a:buNone/>
            </a:pPr>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854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3737D6-22ED-7249-94C7-7643AAF65828}"/>
              </a:ext>
            </a:extLst>
          </p:cNvPr>
          <p:cNvSpPr>
            <a:spLocks noGrp="1"/>
          </p:cNvSpPr>
          <p:nvPr>
            <p:ph type="title"/>
          </p:nvPr>
        </p:nvSpPr>
        <p:spPr>
          <a:xfrm>
            <a:off x="609600" y="274638"/>
            <a:ext cx="10972800" cy="715962"/>
          </a:xfrm>
        </p:spPr>
        <p:txBody>
          <a:bodyPr/>
          <a:lstStyle/>
          <a:p>
            <a:r>
              <a:rPr lang="en-US" dirty="0">
                <a:latin typeface="Calibri" panose="020F0502020204030204" pitchFamily="34" charset="0"/>
                <a:cs typeface="Calibri" panose="020F0502020204030204" pitchFamily="34" charset="0"/>
              </a:rPr>
              <a:t>RESULTS </a:t>
            </a:r>
            <a:r>
              <a:rPr lang="en-US" dirty="0" err="1">
                <a:latin typeface="Calibri" panose="020F0502020204030204" pitchFamily="34" charset="0"/>
                <a:cs typeface="Calibri" panose="020F0502020204030204" pitchFamily="34" charset="0"/>
              </a:rPr>
              <a:t>cont</a:t>
            </a:r>
            <a:r>
              <a:rPr lang="en-US" dirty="0">
                <a:latin typeface="Calibri" panose="020F0502020204030204" pitchFamily="34" charset="0"/>
                <a:cs typeface="Calibri" panose="020F0502020204030204" pitchFamily="34" charset="0"/>
              </a:rPr>
              <a:t>….</a:t>
            </a:r>
            <a:endParaRPr lang="en-US" dirty="0"/>
          </a:p>
        </p:txBody>
      </p:sp>
      <p:sp>
        <p:nvSpPr>
          <p:cNvPr id="3" name="Content Placeholder 2">
            <a:extLst>
              <a:ext uri="{FF2B5EF4-FFF2-40B4-BE49-F238E27FC236}">
                <a16:creationId xmlns:a16="http://schemas.microsoft.com/office/drawing/2014/main" xmlns="" id="{AB64142B-2AD5-2D49-BEFD-02E68A844421}"/>
              </a:ext>
            </a:extLst>
          </p:cNvPr>
          <p:cNvSpPr>
            <a:spLocks noGrp="1"/>
          </p:cNvSpPr>
          <p:nvPr>
            <p:ph idx="1"/>
          </p:nvPr>
        </p:nvSpPr>
        <p:spPr/>
        <p:txBody>
          <a:bodyPr/>
          <a:lstStyle/>
          <a:p>
            <a:pPr>
              <a:spcAft>
                <a:spcPts val="600"/>
              </a:spcAft>
            </a:pPr>
            <a:r>
              <a:rPr lang="en-GB" dirty="0">
                <a:latin typeface="Calibri" panose="020F0502020204030204" pitchFamily="34" charset="0"/>
                <a:cs typeface="Calibri" panose="020F0502020204030204" pitchFamily="34" charset="0"/>
              </a:rPr>
              <a:t>Annual average uptake of the service is 70.5% of referrals to beneficiaries</a:t>
            </a:r>
          </a:p>
          <a:p>
            <a:pPr>
              <a:spcAft>
                <a:spcPts val="600"/>
              </a:spcAft>
            </a:pPr>
            <a:r>
              <a:rPr lang="en-GB" dirty="0">
                <a:latin typeface="Calibri" panose="020F0502020204030204" pitchFamily="34" charset="0"/>
                <a:cs typeface="Calibri" panose="020F0502020204030204" pitchFamily="34" charset="0"/>
              </a:rPr>
              <a:t>Since 2014, zero Amparo beneficiaries have gone on to take own life</a:t>
            </a:r>
          </a:p>
          <a:p>
            <a:pPr>
              <a:spcAft>
                <a:spcPts val="600"/>
              </a:spcAft>
            </a:pPr>
            <a:r>
              <a:rPr lang="en-GB" dirty="0">
                <a:latin typeface="Calibri" panose="020F0502020204030204" pitchFamily="34" charset="0"/>
                <a:cs typeface="Calibri" panose="020F0502020204030204" pitchFamily="34" charset="0"/>
              </a:rPr>
              <a:t>Service expanded. It is now running in Cheshire and Merseyside, Suffolk, Norfolk, Lancashire (selected areas with high suicide rates) and South Yorkshire (selected areas with high suicide rates) </a:t>
            </a:r>
          </a:p>
          <a:p>
            <a:pPr>
              <a:spcAft>
                <a:spcPts val="600"/>
              </a:spcAft>
            </a:pPr>
            <a:endParaRPr lang="en-GB" dirty="0">
              <a:latin typeface="Calibri" panose="020F0502020204030204" pitchFamily="34" charset="0"/>
              <a:cs typeface="Calibri" panose="020F0502020204030204" pitchFamily="34" charset="0"/>
            </a:endParaRPr>
          </a:p>
          <a:p>
            <a:pPr marL="0" indent="0">
              <a:spcAft>
                <a:spcPts val="600"/>
              </a:spcAft>
              <a:buNone/>
            </a:pPr>
            <a:endParaRPr lang="en-GB"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22898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045030-3B0F-EA40-8B02-00D56EC7F2CD}"/>
              </a:ext>
            </a:extLst>
          </p:cNvPr>
          <p:cNvSpPr>
            <a:spLocks noGrp="1"/>
          </p:cNvSpPr>
          <p:nvPr>
            <p:ph type="title"/>
          </p:nvPr>
        </p:nvSpPr>
        <p:spPr>
          <a:xfrm>
            <a:off x="609600" y="0"/>
            <a:ext cx="10972800" cy="1143000"/>
          </a:xfrm>
        </p:spPr>
        <p:txBody>
          <a:bodyPr/>
          <a:lstStyle/>
          <a:p>
            <a:r>
              <a:rPr lang="en-US" dirty="0"/>
              <a:t>LIVES SAVED</a:t>
            </a:r>
          </a:p>
        </p:txBody>
      </p:sp>
      <p:sp>
        <p:nvSpPr>
          <p:cNvPr id="3" name="Content Placeholder 2">
            <a:extLst>
              <a:ext uri="{FF2B5EF4-FFF2-40B4-BE49-F238E27FC236}">
                <a16:creationId xmlns:a16="http://schemas.microsoft.com/office/drawing/2014/main" xmlns="" id="{4FBA2784-4C09-EB4B-97F0-FF81553A1C9E}"/>
              </a:ext>
            </a:extLst>
          </p:cNvPr>
          <p:cNvSpPr>
            <a:spLocks noGrp="1"/>
          </p:cNvSpPr>
          <p:nvPr>
            <p:ph idx="1"/>
          </p:nvPr>
        </p:nvSpPr>
        <p:spPr/>
        <p:txBody>
          <a:bodyPr/>
          <a:lstStyle/>
          <a:p>
            <a:r>
              <a:rPr lang="en-US" sz="2800" dirty="0">
                <a:latin typeface="Calibri" panose="020F0502020204030204" pitchFamily="34" charset="0"/>
                <a:cs typeface="Calibri" panose="020F0502020204030204" pitchFamily="34" charset="0"/>
              </a:rPr>
              <a:t>ISD/NRS do not collate data on suicides relating to those bereaved by suicide themselves. This makes it a difficult area to evaluate in terms of numbers or the success of any potential interventions.</a:t>
            </a:r>
          </a:p>
          <a:p>
            <a:r>
              <a:rPr lang="en-US" sz="2800" dirty="0">
                <a:latin typeface="Calibri" panose="020F0502020204030204" pitchFamily="34" charset="0"/>
                <a:cs typeface="Calibri" panose="020F0502020204030204" pitchFamily="34" charset="0"/>
              </a:rPr>
              <a:t>Research lacking.</a:t>
            </a:r>
          </a:p>
          <a:p>
            <a:r>
              <a:rPr lang="en-US" sz="2800" dirty="0">
                <a:latin typeface="Calibri" panose="020F0502020204030204" pitchFamily="34" charset="0"/>
                <a:cs typeface="Calibri" panose="020F0502020204030204" pitchFamily="34" charset="0"/>
              </a:rPr>
              <a:t>If we assume that 9% is an average figure in terms of those bereaved by suicide themselves taking their own life (big assumption but based on English model), then in Scotland that would translate to the saving of </a:t>
            </a:r>
            <a:r>
              <a:rPr lang="en-US" sz="2800" b="1" dirty="0">
                <a:solidFill>
                  <a:srgbClr val="C00000"/>
                </a:solidFill>
                <a:latin typeface="Calibri" panose="020F0502020204030204" pitchFamily="34" charset="0"/>
                <a:cs typeface="Calibri" panose="020F0502020204030204" pitchFamily="34" charset="0"/>
              </a:rPr>
              <a:t>71 lives per year</a:t>
            </a:r>
          </a:p>
          <a:p>
            <a:endParaRPr lang="en-US" dirty="0"/>
          </a:p>
        </p:txBody>
      </p:sp>
    </p:spTree>
    <p:extLst>
      <p:ext uri="{BB962C8B-B14F-4D97-AF65-F5344CB8AC3E}">
        <p14:creationId xmlns:p14="http://schemas.microsoft.com/office/powerpoint/2010/main" val="4016969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2154C-BB69-744C-9889-FC7BA703C6C4}"/>
              </a:ext>
            </a:extLst>
          </p:cNvPr>
          <p:cNvSpPr>
            <a:spLocks noGrp="1"/>
          </p:cNvSpPr>
          <p:nvPr>
            <p:ph type="title"/>
          </p:nvPr>
        </p:nvSpPr>
        <p:spPr>
          <a:xfrm>
            <a:off x="609600" y="274638"/>
            <a:ext cx="10972800" cy="782637"/>
          </a:xfrm>
        </p:spPr>
        <p:txBody>
          <a:bodyPr/>
          <a:lstStyle/>
          <a:p>
            <a:r>
              <a:rPr lang="en-US" sz="3600" dirty="0"/>
              <a:t>PROJECTED COSTS (Estimate only at this stage)</a:t>
            </a:r>
          </a:p>
        </p:txBody>
      </p:sp>
      <p:pic>
        <p:nvPicPr>
          <p:cNvPr id="8" name="Content Placeholder 7">
            <a:extLst>
              <a:ext uri="{FF2B5EF4-FFF2-40B4-BE49-F238E27FC236}">
                <a16:creationId xmlns:a16="http://schemas.microsoft.com/office/drawing/2014/main" xmlns="" id="{4329350D-A6E3-534C-BFB6-D2F58D3A6A0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666484"/>
            <a:ext cx="10972800" cy="2393395"/>
          </a:xfrm>
        </p:spPr>
      </p:pic>
      <p:sp>
        <p:nvSpPr>
          <p:cNvPr id="10" name="TextBox 9">
            <a:extLst>
              <a:ext uri="{FF2B5EF4-FFF2-40B4-BE49-F238E27FC236}">
                <a16:creationId xmlns:a16="http://schemas.microsoft.com/office/drawing/2014/main" xmlns="" id="{B21F80A9-5558-F542-84DC-76DB7C26AE39}"/>
              </a:ext>
            </a:extLst>
          </p:cNvPr>
          <p:cNvSpPr txBox="1"/>
          <p:nvPr/>
        </p:nvSpPr>
        <p:spPr>
          <a:xfrm>
            <a:off x="1009650" y="2023547"/>
            <a:ext cx="10172700"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Example of 2 potential areas…………..</a:t>
            </a:r>
          </a:p>
        </p:txBody>
      </p:sp>
    </p:spTree>
    <p:extLst>
      <p:ext uri="{BB962C8B-B14F-4D97-AF65-F5344CB8AC3E}">
        <p14:creationId xmlns:p14="http://schemas.microsoft.com/office/powerpoint/2010/main" val="3662027260"/>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5418</TotalTime>
  <Words>1331</Words>
  <Application>Microsoft Office PowerPoint</Application>
  <PresentationFormat>Widescreen</PresentationFormat>
  <Paragraphs>164</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Diseño predeterminado</vt:lpstr>
      <vt:lpstr>PowerPoint Presentation</vt:lpstr>
      <vt:lpstr>ACTION 4 – BACKGROUND</vt:lpstr>
      <vt:lpstr>CURRENT SUPPORT</vt:lpstr>
      <vt:lpstr>  PROPOSED MODEL  </vt:lpstr>
      <vt:lpstr>PowerPoint Presentation</vt:lpstr>
      <vt:lpstr>RESULTS</vt:lpstr>
      <vt:lpstr>RESULTS cont….</vt:lpstr>
      <vt:lpstr>LIVES SAVED</vt:lpstr>
      <vt:lpstr>PROJECTED COSTS (Estimate only at this stage)</vt:lpstr>
      <vt:lpstr>PROGRESS ACHIEVED</vt:lpstr>
      <vt:lpstr>NEXT STEPS</vt:lpstr>
      <vt:lpstr>ANY QUESTIONS?</vt:lpstr>
      <vt:lpstr>REFERENCES </vt:lpstr>
      <vt:lpstr>REFERENCES cont…..</vt:lpstr>
    </vt:vector>
  </TitlesOfParts>
  <Company>Scottish Government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Grierson A (Andrew) (HLTH)</dc:creator>
  <cp:lastModifiedBy>Denise McKinlay</cp:lastModifiedBy>
  <cp:revision>38</cp:revision>
  <dcterms:created xsi:type="dcterms:W3CDTF">2019-07-24T17:11:08Z</dcterms:created>
  <dcterms:modified xsi:type="dcterms:W3CDTF">2019-08-29T11:07:35Z</dcterms:modified>
</cp:coreProperties>
</file>