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29" r:id="rId2"/>
    <p:sldId id="318" r:id="rId3"/>
    <p:sldId id="309" r:id="rId4"/>
    <p:sldId id="312" r:id="rId5"/>
    <p:sldId id="333" r:id="rId6"/>
    <p:sldId id="325" r:id="rId7"/>
    <p:sldId id="327" r:id="rId8"/>
    <p:sldId id="334" r:id="rId9"/>
    <p:sldId id="340" r:id="rId10"/>
    <p:sldId id="339" r:id="rId11"/>
    <p:sldId id="336" r:id="rId12"/>
    <p:sldId id="331" r:id="rId13"/>
    <p:sldId id="342" r:id="rId14"/>
    <p:sldId id="350" r:id="rId15"/>
    <p:sldId id="351" r:id="rId16"/>
    <p:sldId id="352" r:id="rId17"/>
    <p:sldId id="330" r:id="rId18"/>
    <p:sldId id="346" r:id="rId19"/>
    <p:sldId id="353" r:id="rId20"/>
    <p:sldId id="354" r:id="rId21"/>
    <p:sldId id="355" r:id="rId22"/>
    <p:sldId id="356" r:id="rId23"/>
    <p:sldId id="341" r:id="rId24"/>
    <p:sldId id="332"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Dickens" initials="d" lastIdx="64" clrIdx="0"/>
  <p:cmAuthor id="1" name="Paolina Leseva" initials="P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81CDC4"/>
    <a:srgbClr val="009C97"/>
    <a:srgbClr val="004380"/>
    <a:srgbClr val="0096DC"/>
    <a:srgbClr val="3F3468"/>
    <a:srgbClr val="009A3E"/>
    <a:srgbClr val="6552A2"/>
    <a:srgbClr val="D52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0" autoAdjust="0"/>
    <p:restoredTop sz="87649" autoAdjust="0"/>
  </p:normalViewPr>
  <p:slideViewPr>
    <p:cSldViewPr>
      <p:cViewPr varScale="1">
        <p:scale>
          <a:sx n="102" d="100"/>
          <a:sy n="102" d="100"/>
        </p:scale>
        <p:origin x="17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1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AE9DA-F040-4D12-B789-054BEB22D6A5}"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GB"/>
        </a:p>
      </dgm:t>
    </dgm:pt>
    <dgm:pt modelId="{3F8C4685-2A9E-455D-B218-837B5AB9085E}">
      <dgm:prSet phldrT="[Text]"/>
      <dgm:spPr/>
      <dgm:t>
        <a:bodyPr/>
        <a:lstStyle/>
        <a:p>
          <a:r>
            <a:rPr lang="en-GB" b="1" dirty="0" smtClean="0"/>
            <a:t>North Centre</a:t>
          </a:r>
          <a:endParaRPr lang="en-GB" b="1" dirty="0"/>
        </a:p>
      </dgm:t>
    </dgm:pt>
    <dgm:pt modelId="{3A2EAF8D-5ED9-448B-A25A-3F03937EFCF2}" type="parTrans" cxnId="{578417F9-2899-4487-A77E-A2096002A48F}">
      <dgm:prSet/>
      <dgm:spPr/>
      <dgm:t>
        <a:bodyPr/>
        <a:lstStyle/>
        <a:p>
          <a:endParaRPr lang="en-GB"/>
        </a:p>
      </dgm:t>
    </dgm:pt>
    <dgm:pt modelId="{6ADF142E-232C-44B5-9D8D-0C62031CC00D}" type="sibTrans" cxnId="{578417F9-2899-4487-A77E-A2096002A48F}">
      <dgm:prSet/>
      <dgm:spPr/>
      <dgm:t>
        <a:bodyPr/>
        <a:lstStyle/>
        <a:p>
          <a:endParaRPr lang="en-GB"/>
        </a:p>
      </dgm:t>
    </dgm:pt>
    <dgm:pt modelId="{B3CDCDE9-C8C0-488A-A5A0-61E4C9D8CE7B}">
      <dgm:prSet phldrT="[Text]"/>
      <dgm:spPr>
        <a:solidFill>
          <a:srgbClr val="7030A0"/>
        </a:solidFill>
      </dgm:spPr>
      <dgm:t>
        <a:bodyPr/>
        <a:lstStyle/>
        <a:p>
          <a:r>
            <a:rPr lang="en-GB" dirty="0" smtClean="0"/>
            <a:t>Local</a:t>
          </a:r>
          <a:endParaRPr lang="en-GB" dirty="0"/>
        </a:p>
      </dgm:t>
    </dgm:pt>
    <dgm:pt modelId="{9D0306B5-C34C-438D-8CE0-ADADCECA7023}" type="parTrans" cxnId="{B1927C78-C868-47BB-A7A0-DAB7006B77AD}">
      <dgm:prSet/>
      <dgm:spPr/>
      <dgm:t>
        <a:bodyPr/>
        <a:lstStyle/>
        <a:p>
          <a:endParaRPr lang="en-GB" dirty="0"/>
        </a:p>
      </dgm:t>
    </dgm:pt>
    <dgm:pt modelId="{93E03ADA-52D7-4004-822E-2F697B45E38C}" type="sibTrans" cxnId="{B1927C78-C868-47BB-A7A0-DAB7006B77AD}">
      <dgm:prSet/>
      <dgm:spPr/>
      <dgm:t>
        <a:bodyPr/>
        <a:lstStyle/>
        <a:p>
          <a:endParaRPr lang="en-GB"/>
        </a:p>
      </dgm:t>
    </dgm:pt>
    <dgm:pt modelId="{1BFA68E9-85B8-426E-A161-B7DD3BF11C09}">
      <dgm:prSet phldrT="[Text]"/>
      <dgm:spPr>
        <a:solidFill>
          <a:srgbClr val="00B050"/>
        </a:solidFill>
      </dgm:spPr>
      <dgm:t>
        <a:bodyPr/>
        <a:lstStyle/>
        <a:p>
          <a:r>
            <a:rPr lang="en-GB" dirty="0" smtClean="0"/>
            <a:t>Local</a:t>
          </a:r>
          <a:endParaRPr lang="en-GB" dirty="0"/>
        </a:p>
      </dgm:t>
    </dgm:pt>
    <dgm:pt modelId="{007555CA-3E86-4594-BDCB-C416AA802BAC}" type="parTrans" cxnId="{F1D9DCEF-0F98-4D6B-9464-FBAE22D30552}">
      <dgm:prSet/>
      <dgm:spPr/>
      <dgm:t>
        <a:bodyPr/>
        <a:lstStyle/>
        <a:p>
          <a:endParaRPr lang="en-GB" dirty="0"/>
        </a:p>
      </dgm:t>
    </dgm:pt>
    <dgm:pt modelId="{D1DDFBD8-0E71-4AC7-B4E0-71E4236BC0F1}" type="sibTrans" cxnId="{F1D9DCEF-0F98-4D6B-9464-FBAE22D30552}">
      <dgm:prSet/>
      <dgm:spPr/>
      <dgm:t>
        <a:bodyPr/>
        <a:lstStyle/>
        <a:p>
          <a:endParaRPr lang="en-GB"/>
        </a:p>
      </dgm:t>
    </dgm:pt>
    <dgm:pt modelId="{6BFC5C91-CEDC-4119-88A7-6E158C0B7ACD}">
      <dgm:prSet phldrT="[Text]"/>
      <dgm:spPr>
        <a:solidFill>
          <a:srgbClr val="E709B7"/>
        </a:solidFill>
      </dgm:spPr>
      <dgm:t>
        <a:bodyPr/>
        <a:lstStyle/>
        <a:p>
          <a:r>
            <a:rPr lang="en-GB" dirty="0" smtClean="0"/>
            <a:t>Local</a:t>
          </a:r>
          <a:endParaRPr lang="en-GB" dirty="0"/>
        </a:p>
      </dgm:t>
    </dgm:pt>
    <dgm:pt modelId="{ECC93772-A5DB-486F-BEB1-4506536938C0}" type="parTrans" cxnId="{FB8961C5-27FE-49D7-92A6-E7B5BFF17093}">
      <dgm:prSet/>
      <dgm:spPr/>
      <dgm:t>
        <a:bodyPr/>
        <a:lstStyle/>
        <a:p>
          <a:endParaRPr lang="en-GB" dirty="0"/>
        </a:p>
      </dgm:t>
    </dgm:pt>
    <dgm:pt modelId="{B2D63403-4EF9-40B3-B128-A72CC3450736}" type="sibTrans" cxnId="{FB8961C5-27FE-49D7-92A6-E7B5BFF17093}">
      <dgm:prSet/>
      <dgm:spPr/>
      <dgm:t>
        <a:bodyPr/>
        <a:lstStyle/>
        <a:p>
          <a:endParaRPr lang="en-GB"/>
        </a:p>
      </dgm:t>
    </dgm:pt>
    <dgm:pt modelId="{A26C25F7-560B-4C53-9E95-7F0BADA1537E}">
      <dgm:prSet phldrT="[Text]"/>
      <dgm:spPr>
        <a:solidFill>
          <a:schemeClr val="accent5">
            <a:lumMod val="50000"/>
          </a:schemeClr>
        </a:solidFill>
      </dgm:spPr>
      <dgm:t>
        <a:bodyPr/>
        <a:lstStyle/>
        <a:p>
          <a:r>
            <a:rPr lang="en-GB" dirty="0" smtClean="0"/>
            <a:t>Local</a:t>
          </a:r>
          <a:endParaRPr lang="en-GB" dirty="0"/>
        </a:p>
      </dgm:t>
    </dgm:pt>
    <dgm:pt modelId="{A5848CB6-CF14-4BFB-88E1-C00270EAC1EF}" type="parTrans" cxnId="{B22D6339-B38F-4700-BCB1-ABD1D216C7BC}">
      <dgm:prSet/>
      <dgm:spPr/>
      <dgm:t>
        <a:bodyPr/>
        <a:lstStyle/>
        <a:p>
          <a:endParaRPr lang="en-GB" dirty="0"/>
        </a:p>
      </dgm:t>
    </dgm:pt>
    <dgm:pt modelId="{DD252635-A587-473E-92EE-0A29006C4139}" type="sibTrans" cxnId="{B22D6339-B38F-4700-BCB1-ABD1D216C7BC}">
      <dgm:prSet/>
      <dgm:spPr/>
      <dgm:t>
        <a:bodyPr/>
        <a:lstStyle/>
        <a:p>
          <a:endParaRPr lang="en-GB"/>
        </a:p>
      </dgm:t>
    </dgm:pt>
    <dgm:pt modelId="{E0358E45-F2A6-4C63-97E7-CB8F7702A022}" type="pres">
      <dgm:prSet presAssocID="{1F9AE9DA-F040-4D12-B789-054BEB22D6A5}" presName="cycle" presStyleCnt="0">
        <dgm:presLayoutVars>
          <dgm:chMax val="1"/>
          <dgm:dir/>
          <dgm:animLvl val="ctr"/>
          <dgm:resizeHandles val="exact"/>
        </dgm:presLayoutVars>
      </dgm:prSet>
      <dgm:spPr/>
      <dgm:t>
        <a:bodyPr/>
        <a:lstStyle/>
        <a:p>
          <a:endParaRPr lang="en-GB"/>
        </a:p>
      </dgm:t>
    </dgm:pt>
    <dgm:pt modelId="{F81C47D3-FC4A-4442-B30B-C1F6531190A7}" type="pres">
      <dgm:prSet presAssocID="{3F8C4685-2A9E-455D-B218-837B5AB9085E}" presName="centerShape" presStyleLbl="node0" presStyleIdx="0" presStyleCnt="1" custScaleX="131048" custScaleY="121118" custLinFactNeighborX="8728" custLinFactNeighborY="-3660"/>
      <dgm:spPr/>
      <dgm:t>
        <a:bodyPr/>
        <a:lstStyle/>
        <a:p>
          <a:endParaRPr lang="en-GB"/>
        </a:p>
      </dgm:t>
    </dgm:pt>
    <dgm:pt modelId="{8C792C4F-E744-4927-B2C0-AA6C32BC759E}" type="pres">
      <dgm:prSet presAssocID="{9D0306B5-C34C-438D-8CE0-ADADCECA7023}" presName="Name9" presStyleLbl="parChTrans1D2" presStyleIdx="0" presStyleCnt="4"/>
      <dgm:spPr/>
      <dgm:t>
        <a:bodyPr/>
        <a:lstStyle/>
        <a:p>
          <a:endParaRPr lang="en-GB"/>
        </a:p>
      </dgm:t>
    </dgm:pt>
    <dgm:pt modelId="{F9BF9894-61DA-4D09-938F-1976105B9633}" type="pres">
      <dgm:prSet presAssocID="{9D0306B5-C34C-438D-8CE0-ADADCECA7023}" presName="connTx" presStyleLbl="parChTrans1D2" presStyleIdx="0" presStyleCnt="4"/>
      <dgm:spPr/>
      <dgm:t>
        <a:bodyPr/>
        <a:lstStyle/>
        <a:p>
          <a:endParaRPr lang="en-GB"/>
        </a:p>
      </dgm:t>
    </dgm:pt>
    <dgm:pt modelId="{C629EED2-CD0D-4AB0-BDB2-2DD7A8BD6773}" type="pres">
      <dgm:prSet presAssocID="{B3CDCDE9-C8C0-488A-A5A0-61E4C9D8CE7B}" presName="node" presStyleLbl="node1" presStyleIdx="0" presStyleCnt="4" custScaleX="79651" custScaleY="59087" custRadScaleRad="107983" custRadScaleInc="-68185">
        <dgm:presLayoutVars>
          <dgm:bulletEnabled val="1"/>
        </dgm:presLayoutVars>
      </dgm:prSet>
      <dgm:spPr/>
      <dgm:t>
        <a:bodyPr/>
        <a:lstStyle/>
        <a:p>
          <a:endParaRPr lang="en-GB"/>
        </a:p>
      </dgm:t>
    </dgm:pt>
    <dgm:pt modelId="{7701B857-BC31-442A-8245-197798AD3BB5}" type="pres">
      <dgm:prSet presAssocID="{007555CA-3E86-4594-BDCB-C416AA802BAC}" presName="Name9" presStyleLbl="parChTrans1D2" presStyleIdx="1" presStyleCnt="4"/>
      <dgm:spPr/>
      <dgm:t>
        <a:bodyPr/>
        <a:lstStyle/>
        <a:p>
          <a:endParaRPr lang="en-GB"/>
        </a:p>
      </dgm:t>
    </dgm:pt>
    <dgm:pt modelId="{B0F04D43-2DAC-483B-9C65-C3F17470F65A}" type="pres">
      <dgm:prSet presAssocID="{007555CA-3E86-4594-BDCB-C416AA802BAC}" presName="connTx" presStyleLbl="parChTrans1D2" presStyleIdx="1" presStyleCnt="4"/>
      <dgm:spPr/>
      <dgm:t>
        <a:bodyPr/>
        <a:lstStyle/>
        <a:p>
          <a:endParaRPr lang="en-GB"/>
        </a:p>
      </dgm:t>
    </dgm:pt>
    <dgm:pt modelId="{6E65262C-80BF-4A2F-8D11-C9038D634CB3}" type="pres">
      <dgm:prSet presAssocID="{1BFA68E9-85B8-426E-A161-B7DD3BF11C09}" presName="node" presStyleLbl="node1" presStyleIdx="1" presStyleCnt="4" custScaleX="83075" custScaleY="81679" custRadScaleRad="138950" custRadScaleInc="-6774">
        <dgm:presLayoutVars>
          <dgm:bulletEnabled val="1"/>
        </dgm:presLayoutVars>
      </dgm:prSet>
      <dgm:spPr/>
      <dgm:t>
        <a:bodyPr/>
        <a:lstStyle/>
        <a:p>
          <a:endParaRPr lang="en-GB"/>
        </a:p>
      </dgm:t>
    </dgm:pt>
    <dgm:pt modelId="{273C0EBE-94B4-4BE2-922B-816A5EEC0FC9}" type="pres">
      <dgm:prSet presAssocID="{ECC93772-A5DB-486F-BEB1-4506536938C0}" presName="Name9" presStyleLbl="parChTrans1D2" presStyleIdx="2" presStyleCnt="4"/>
      <dgm:spPr/>
      <dgm:t>
        <a:bodyPr/>
        <a:lstStyle/>
        <a:p>
          <a:endParaRPr lang="en-GB"/>
        </a:p>
      </dgm:t>
    </dgm:pt>
    <dgm:pt modelId="{41BD12DB-8634-45C9-8BEF-7BD52F5703A9}" type="pres">
      <dgm:prSet presAssocID="{ECC93772-A5DB-486F-BEB1-4506536938C0}" presName="connTx" presStyleLbl="parChTrans1D2" presStyleIdx="2" presStyleCnt="4"/>
      <dgm:spPr/>
      <dgm:t>
        <a:bodyPr/>
        <a:lstStyle/>
        <a:p>
          <a:endParaRPr lang="en-GB"/>
        </a:p>
      </dgm:t>
    </dgm:pt>
    <dgm:pt modelId="{92DF4ABC-D184-487C-9678-2A8DE393DBB4}" type="pres">
      <dgm:prSet presAssocID="{6BFC5C91-CEDC-4119-88A7-6E158C0B7ACD}" presName="node" presStyleLbl="node1" presStyleIdx="2" presStyleCnt="4" custScaleX="79651" custScaleY="62842">
        <dgm:presLayoutVars>
          <dgm:bulletEnabled val="1"/>
        </dgm:presLayoutVars>
      </dgm:prSet>
      <dgm:spPr/>
      <dgm:t>
        <a:bodyPr/>
        <a:lstStyle/>
        <a:p>
          <a:endParaRPr lang="en-GB"/>
        </a:p>
      </dgm:t>
    </dgm:pt>
    <dgm:pt modelId="{AB1D7CB9-6D84-40C9-B97A-81504D8EC726}" type="pres">
      <dgm:prSet presAssocID="{A5848CB6-CF14-4BFB-88E1-C00270EAC1EF}" presName="Name9" presStyleLbl="parChTrans1D2" presStyleIdx="3" presStyleCnt="4"/>
      <dgm:spPr/>
      <dgm:t>
        <a:bodyPr/>
        <a:lstStyle/>
        <a:p>
          <a:endParaRPr lang="en-GB"/>
        </a:p>
      </dgm:t>
    </dgm:pt>
    <dgm:pt modelId="{B00746FE-450D-4EB9-9E67-93B4FF3F3F35}" type="pres">
      <dgm:prSet presAssocID="{A5848CB6-CF14-4BFB-88E1-C00270EAC1EF}" presName="connTx" presStyleLbl="parChTrans1D2" presStyleIdx="3" presStyleCnt="4"/>
      <dgm:spPr/>
      <dgm:t>
        <a:bodyPr/>
        <a:lstStyle/>
        <a:p>
          <a:endParaRPr lang="en-GB"/>
        </a:p>
      </dgm:t>
    </dgm:pt>
    <dgm:pt modelId="{D3D3785F-8CA2-4122-A375-CBE5073C3F24}" type="pres">
      <dgm:prSet presAssocID="{A26C25F7-560B-4C53-9E95-7F0BADA1537E}" presName="node" presStyleLbl="node1" presStyleIdx="3" presStyleCnt="4" custScaleX="81676" custScaleY="81676" custRadScaleRad="101862" custRadScaleInc="18092">
        <dgm:presLayoutVars>
          <dgm:bulletEnabled val="1"/>
        </dgm:presLayoutVars>
      </dgm:prSet>
      <dgm:spPr/>
      <dgm:t>
        <a:bodyPr/>
        <a:lstStyle/>
        <a:p>
          <a:endParaRPr lang="en-GB"/>
        </a:p>
      </dgm:t>
    </dgm:pt>
  </dgm:ptLst>
  <dgm:cxnLst>
    <dgm:cxn modelId="{FB8961C5-27FE-49D7-92A6-E7B5BFF17093}" srcId="{3F8C4685-2A9E-455D-B218-837B5AB9085E}" destId="{6BFC5C91-CEDC-4119-88A7-6E158C0B7ACD}" srcOrd="2" destOrd="0" parTransId="{ECC93772-A5DB-486F-BEB1-4506536938C0}" sibTransId="{B2D63403-4EF9-40B3-B128-A72CC3450736}"/>
    <dgm:cxn modelId="{89D43FAB-1AEC-4140-841E-15396ABB98F1}" type="presOf" srcId="{3F8C4685-2A9E-455D-B218-837B5AB9085E}" destId="{F81C47D3-FC4A-4442-B30B-C1F6531190A7}" srcOrd="0" destOrd="0" presId="urn:microsoft.com/office/officeart/2005/8/layout/radial1"/>
    <dgm:cxn modelId="{C91A3E88-D989-4C00-AD9F-C4B1B044658B}" type="presOf" srcId="{A5848CB6-CF14-4BFB-88E1-C00270EAC1EF}" destId="{AB1D7CB9-6D84-40C9-B97A-81504D8EC726}" srcOrd="0" destOrd="0" presId="urn:microsoft.com/office/officeart/2005/8/layout/radial1"/>
    <dgm:cxn modelId="{36A80D91-19C0-4001-BEC8-3E801AB45312}" type="presOf" srcId="{6BFC5C91-CEDC-4119-88A7-6E158C0B7ACD}" destId="{92DF4ABC-D184-487C-9678-2A8DE393DBB4}" srcOrd="0" destOrd="0" presId="urn:microsoft.com/office/officeart/2005/8/layout/radial1"/>
    <dgm:cxn modelId="{9FE26EDE-D199-4078-9A69-C54D27A7A434}" type="presOf" srcId="{9D0306B5-C34C-438D-8CE0-ADADCECA7023}" destId="{8C792C4F-E744-4927-B2C0-AA6C32BC759E}" srcOrd="0" destOrd="0" presId="urn:microsoft.com/office/officeart/2005/8/layout/radial1"/>
    <dgm:cxn modelId="{664A1BA5-4290-4259-ADC5-278303388DAE}" type="presOf" srcId="{A26C25F7-560B-4C53-9E95-7F0BADA1537E}" destId="{D3D3785F-8CA2-4122-A375-CBE5073C3F24}" srcOrd="0" destOrd="0" presId="urn:microsoft.com/office/officeart/2005/8/layout/radial1"/>
    <dgm:cxn modelId="{20DCC303-3531-4D70-B4BA-B95A112E7BF7}" type="presOf" srcId="{B3CDCDE9-C8C0-488A-A5A0-61E4C9D8CE7B}" destId="{C629EED2-CD0D-4AB0-BDB2-2DD7A8BD6773}" srcOrd="0" destOrd="0" presId="urn:microsoft.com/office/officeart/2005/8/layout/radial1"/>
    <dgm:cxn modelId="{3B570FB1-56B0-442B-A6C0-64A3BF409BF0}" type="presOf" srcId="{9D0306B5-C34C-438D-8CE0-ADADCECA7023}" destId="{F9BF9894-61DA-4D09-938F-1976105B9633}" srcOrd="1" destOrd="0" presId="urn:microsoft.com/office/officeart/2005/8/layout/radial1"/>
    <dgm:cxn modelId="{5C6DAF47-8778-4EAA-81C5-969312023FAA}" type="presOf" srcId="{1BFA68E9-85B8-426E-A161-B7DD3BF11C09}" destId="{6E65262C-80BF-4A2F-8D11-C9038D634CB3}" srcOrd="0" destOrd="0" presId="urn:microsoft.com/office/officeart/2005/8/layout/radial1"/>
    <dgm:cxn modelId="{F631D54A-FFA2-47DE-882E-3A1A9D6BF38F}" type="presOf" srcId="{1F9AE9DA-F040-4D12-B789-054BEB22D6A5}" destId="{E0358E45-F2A6-4C63-97E7-CB8F7702A022}" srcOrd="0" destOrd="0" presId="urn:microsoft.com/office/officeart/2005/8/layout/radial1"/>
    <dgm:cxn modelId="{10A8E673-7E15-4D9A-93E0-03112E0E11BA}" type="presOf" srcId="{A5848CB6-CF14-4BFB-88E1-C00270EAC1EF}" destId="{B00746FE-450D-4EB9-9E67-93B4FF3F3F35}" srcOrd="1" destOrd="0" presId="urn:microsoft.com/office/officeart/2005/8/layout/radial1"/>
    <dgm:cxn modelId="{B1927C78-C868-47BB-A7A0-DAB7006B77AD}" srcId="{3F8C4685-2A9E-455D-B218-837B5AB9085E}" destId="{B3CDCDE9-C8C0-488A-A5A0-61E4C9D8CE7B}" srcOrd="0" destOrd="0" parTransId="{9D0306B5-C34C-438D-8CE0-ADADCECA7023}" sibTransId="{93E03ADA-52D7-4004-822E-2F697B45E38C}"/>
    <dgm:cxn modelId="{F1D9DCEF-0F98-4D6B-9464-FBAE22D30552}" srcId="{3F8C4685-2A9E-455D-B218-837B5AB9085E}" destId="{1BFA68E9-85B8-426E-A161-B7DD3BF11C09}" srcOrd="1" destOrd="0" parTransId="{007555CA-3E86-4594-BDCB-C416AA802BAC}" sibTransId="{D1DDFBD8-0E71-4AC7-B4E0-71E4236BC0F1}"/>
    <dgm:cxn modelId="{B22D6339-B38F-4700-BCB1-ABD1D216C7BC}" srcId="{3F8C4685-2A9E-455D-B218-837B5AB9085E}" destId="{A26C25F7-560B-4C53-9E95-7F0BADA1537E}" srcOrd="3" destOrd="0" parTransId="{A5848CB6-CF14-4BFB-88E1-C00270EAC1EF}" sibTransId="{DD252635-A587-473E-92EE-0A29006C4139}"/>
    <dgm:cxn modelId="{578417F9-2899-4487-A77E-A2096002A48F}" srcId="{1F9AE9DA-F040-4D12-B789-054BEB22D6A5}" destId="{3F8C4685-2A9E-455D-B218-837B5AB9085E}" srcOrd="0" destOrd="0" parTransId="{3A2EAF8D-5ED9-448B-A25A-3F03937EFCF2}" sibTransId="{6ADF142E-232C-44B5-9D8D-0C62031CC00D}"/>
    <dgm:cxn modelId="{6D1A6411-1590-458D-8861-C575753051C5}" type="presOf" srcId="{ECC93772-A5DB-486F-BEB1-4506536938C0}" destId="{273C0EBE-94B4-4BE2-922B-816A5EEC0FC9}" srcOrd="0" destOrd="0" presId="urn:microsoft.com/office/officeart/2005/8/layout/radial1"/>
    <dgm:cxn modelId="{71A856BC-3448-445C-AE9C-FEB1D30EDCC0}" type="presOf" srcId="{007555CA-3E86-4594-BDCB-C416AA802BAC}" destId="{7701B857-BC31-442A-8245-197798AD3BB5}" srcOrd="0" destOrd="0" presId="urn:microsoft.com/office/officeart/2005/8/layout/radial1"/>
    <dgm:cxn modelId="{65DC38FE-C6B5-4767-B99B-4E6D7DA1A1C3}" type="presOf" srcId="{007555CA-3E86-4594-BDCB-C416AA802BAC}" destId="{B0F04D43-2DAC-483B-9C65-C3F17470F65A}" srcOrd="1" destOrd="0" presId="urn:microsoft.com/office/officeart/2005/8/layout/radial1"/>
    <dgm:cxn modelId="{61EB12D7-273D-45CF-8E48-AE3A415F5635}" type="presOf" srcId="{ECC93772-A5DB-486F-BEB1-4506536938C0}" destId="{41BD12DB-8634-45C9-8BEF-7BD52F5703A9}" srcOrd="1" destOrd="0" presId="urn:microsoft.com/office/officeart/2005/8/layout/radial1"/>
    <dgm:cxn modelId="{026CAE6A-3E6D-4788-BFF2-AE057EE2363C}" type="presParOf" srcId="{E0358E45-F2A6-4C63-97E7-CB8F7702A022}" destId="{F81C47D3-FC4A-4442-B30B-C1F6531190A7}" srcOrd="0" destOrd="0" presId="urn:microsoft.com/office/officeart/2005/8/layout/radial1"/>
    <dgm:cxn modelId="{10608852-7782-4439-8FA3-1183A92D04B9}" type="presParOf" srcId="{E0358E45-F2A6-4C63-97E7-CB8F7702A022}" destId="{8C792C4F-E744-4927-B2C0-AA6C32BC759E}" srcOrd="1" destOrd="0" presId="urn:microsoft.com/office/officeart/2005/8/layout/radial1"/>
    <dgm:cxn modelId="{DD067BF0-F17C-4CF0-AEE2-0FC592DAC380}" type="presParOf" srcId="{8C792C4F-E744-4927-B2C0-AA6C32BC759E}" destId="{F9BF9894-61DA-4D09-938F-1976105B9633}" srcOrd="0" destOrd="0" presId="urn:microsoft.com/office/officeart/2005/8/layout/radial1"/>
    <dgm:cxn modelId="{27EF5F60-4A02-4E8D-8843-091748E534B1}" type="presParOf" srcId="{E0358E45-F2A6-4C63-97E7-CB8F7702A022}" destId="{C629EED2-CD0D-4AB0-BDB2-2DD7A8BD6773}" srcOrd="2" destOrd="0" presId="urn:microsoft.com/office/officeart/2005/8/layout/radial1"/>
    <dgm:cxn modelId="{F9491548-C1A1-461F-B83B-284F017CA355}" type="presParOf" srcId="{E0358E45-F2A6-4C63-97E7-CB8F7702A022}" destId="{7701B857-BC31-442A-8245-197798AD3BB5}" srcOrd="3" destOrd="0" presId="urn:microsoft.com/office/officeart/2005/8/layout/radial1"/>
    <dgm:cxn modelId="{746D7CCD-022F-42C3-9433-9EB87733640A}" type="presParOf" srcId="{7701B857-BC31-442A-8245-197798AD3BB5}" destId="{B0F04D43-2DAC-483B-9C65-C3F17470F65A}" srcOrd="0" destOrd="0" presId="urn:microsoft.com/office/officeart/2005/8/layout/radial1"/>
    <dgm:cxn modelId="{FDBDA8F1-A3E6-4B2F-80B3-D2199BF4C7D5}" type="presParOf" srcId="{E0358E45-F2A6-4C63-97E7-CB8F7702A022}" destId="{6E65262C-80BF-4A2F-8D11-C9038D634CB3}" srcOrd="4" destOrd="0" presId="urn:microsoft.com/office/officeart/2005/8/layout/radial1"/>
    <dgm:cxn modelId="{1DAC091E-6759-43CF-8E96-B01E8C5D5C2C}" type="presParOf" srcId="{E0358E45-F2A6-4C63-97E7-CB8F7702A022}" destId="{273C0EBE-94B4-4BE2-922B-816A5EEC0FC9}" srcOrd="5" destOrd="0" presId="urn:microsoft.com/office/officeart/2005/8/layout/radial1"/>
    <dgm:cxn modelId="{B191B539-188E-4347-9C51-AD452DF1700B}" type="presParOf" srcId="{273C0EBE-94B4-4BE2-922B-816A5EEC0FC9}" destId="{41BD12DB-8634-45C9-8BEF-7BD52F5703A9}" srcOrd="0" destOrd="0" presId="urn:microsoft.com/office/officeart/2005/8/layout/radial1"/>
    <dgm:cxn modelId="{DB87C3F1-974C-4983-BF05-BCCE64CD2449}" type="presParOf" srcId="{E0358E45-F2A6-4C63-97E7-CB8F7702A022}" destId="{92DF4ABC-D184-487C-9678-2A8DE393DBB4}" srcOrd="6" destOrd="0" presId="urn:microsoft.com/office/officeart/2005/8/layout/radial1"/>
    <dgm:cxn modelId="{5E059582-9776-45BD-BCEC-C5BB8E0116DF}" type="presParOf" srcId="{E0358E45-F2A6-4C63-97E7-CB8F7702A022}" destId="{AB1D7CB9-6D84-40C9-B97A-81504D8EC726}" srcOrd="7" destOrd="0" presId="urn:microsoft.com/office/officeart/2005/8/layout/radial1"/>
    <dgm:cxn modelId="{1B4964D6-06F1-482E-AA0B-F87CF081F8A8}" type="presParOf" srcId="{AB1D7CB9-6D84-40C9-B97A-81504D8EC726}" destId="{B00746FE-450D-4EB9-9E67-93B4FF3F3F35}" srcOrd="0" destOrd="0" presId="urn:microsoft.com/office/officeart/2005/8/layout/radial1"/>
    <dgm:cxn modelId="{4692067E-879A-4CE8-A9AE-B48C6F1348B8}" type="presParOf" srcId="{E0358E45-F2A6-4C63-97E7-CB8F7702A022}" destId="{D3D3785F-8CA2-4122-A375-CBE5073C3F24}"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AE9DA-F040-4D12-B789-054BEB22D6A5}"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GB"/>
        </a:p>
      </dgm:t>
    </dgm:pt>
    <dgm:pt modelId="{3F8C4685-2A9E-455D-B218-837B5AB9085E}">
      <dgm:prSet phldrT="[Text]"/>
      <dgm:spPr/>
      <dgm:t>
        <a:bodyPr/>
        <a:lstStyle/>
        <a:p>
          <a:r>
            <a:rPr lang="en-GB" b="1" dirty="0" smtClean="0"/>
            <a:t>West Centre</a:t>
          </a:r>
          <a:endParaRPr lang="en-GB" b="1" dirty="0"/>
        </a:p>
      </dgm:t>
    </dgm:pt>
    <dgm:pt modelId="{3A2EAF8D-5ED9-448B-A25A-3F03937EFCF2}" type="parTrans" cxnId="{578417F9-2899-4487-A77E-A2096002A48F}">
      <dgm:prSet/>
      <dgm:spPr/>
      <dgm:t>
        <a:bodyPr/>
        <a:lstStyle/>
        <a:p>
          <a:endParaRPr lang="en-GB"/>
        </a:p>
      </dgm:t>
    </dgm:pt>
    <dgm:pt modelId="{6ADF142E-232C-44B5-9D8D-0C62031CC00D}" type="sibTrans" cxnId="{578417F9-2899-4487-A77E-A2096002A48F}">
      <dgm:prSet/>
      <dgm:spPr/>
      <dgm:t>
        <a:bodyPr/>
        <a:lstStyle/>
        <a:p>
          <a:endParaRPr lang="en-GB"/>
        </a:p>
      </dgm:t>
    </dgm:pt>
    <dgm:pt modelId="{B3CDCDE9-C8C0-488A-A5A0-61E4C9D8CE7B}">
      <dgm:prSet phldrT="[Text]"/>
      <dgm:spPr>
        <a:solidFill>
          <a:srgbClr val="7030A0"/>
        </a:solidFill>
      </dgm:spPr>
      <dgm:t>
        <a:bodyPr/>
        <a:lstStyle/>
        <a:p>
          <a:r>
            <a:rPr lang="en-GB" dirty="0" smtClean="0"/>
            <a:t>Local</a:t>
          </a:r>
          <a:endParaRPr lang="en-GB" dirty="0"/>
        </a:p>
      </dgm:t>
    </dgm:pt>
    <dgm:pt modelId="{9D0306B5-C34C-438D-8CE0-ADADCECA7023}" type="parTrans" cxnId="{B1927C78-C868-47BB-A7A0-DAB7006B77AD}">
      <dgm:prSet/>
      <dgm:spPr/>
      <dgm:t>
        <a:bodyPr/>
        <a:lstStyle/>
        <a:p>
          <a:endParaRPr lang="en-GB" dirty="0"/>
        </a:p>
      </dgm:t>
    </dgm:pt>
    <dgm:pt modelId="{93E03ADA-52D7-4004-822E-2F697B45E38C}" type="sibTrans" cxnId="{B1927C78-C868-47BB-A7A0-DAB7006B77AD}">
      <dgm:prSet/>
      <dgm:spPr/>
      <dgm:t>
        <a:bodyPr/>
        <a:lstStyle/>
        <a:p>
          <a:endParaRPr lang="en-GB"/>
        </a:p>
      </dgm:t>
    </dgm:pt>
    <dgm:pt modelId="{1BFA68E9-85B8-426E-A161-B7DD3BF11C09}">
      <dgm:prSet phldrT="[Text]"/>
      <dgm:spPr>
        <a:solidFill>
          <a:srgbClr val="00B050"/>
        </a:solidFill>
      </dgm:spPr>
      <dgm:t>
        <a:bodyPr/>
        <a:lstStyle/>
        <a:p>
          <a:r>
            <a:rPr lang="en-GB" dirty="0" smtClean="0"/>
            <a:t>Local</a:t>
          </a:r>
          <a:endParaRPr lang="en-GB" dirty="0"/>
        </a:p>
      </dgm:t>
    </dgm:pt>
    <dgm:pt modelId="{007555CA-3E86-4594-BDCB-C416AA802BAC}" type="parTrans" cxnId="{F1D9DCEF-0F98-4D6B-9464-FBAE22D30552}">
      <dgm:prSet/>
      <dgm:spPr/>
      <dgm:t>
        <a:bodyPr/>
        <a:lstStyle/>
        <a:p>
          <a:endParaRPr lang="en-GB" dirty="0"/>
        </a:p>
      </dgm:t>
    </dgm:pt>
    <dgm:pt modelId="{D1DDFBD8-0E71-4AC7-B4E0-71E4236BC0F1}" type="sibTrans" cxnId="{F1D9DCEF-0F98-4D6B-9464-FBAE22D30552}">
      <dgm:prSet/>
      <dgm:spPr/>
      <dgm:t>
        <a:bodyPr/>
        <a:lstStyle/>
        <a:p>
          <a:endParaRPr lang="en-GB"/>
        </a:p>
      </dgm:t>
    </dgm:pt>
    <dgm:pt modelId="{6BFC5C91-CEDC-4119-88A7-6E158C0B7ACD}">
      <dgm:prSet phldrT="[Text]"/>
      <dgm:spPr>
        <a:solidFill>
          <a:srgbClr val="E709B7"/>
        </a:solidFill>
      </dgm:spPr>
      <dgm:t>
        <a:bodyPr/>
        <a:lstStyle/>
        <a:p>
          <a:r>
            <a:rPr lang="en-GB" dirty="0" smtClean="0"/>
            <a:t>Local</a:t>
          </a:r>
          <a:endParaRPr lang="en-GB" dirty="0"/>
        </a:p>
      </dgm:t>
    </dgm:pt>
    <dgm:pt modelId="{ECC93772-A5DB-486F-BEB1-4506536938C0}" type="parTrans" cxnId="{FB8961C5-27FE-49D7-92A6-E7B5BFF17093}">
      <dgm:prSet/>
      <dgm:spPr/>
      <dgm:t>
        <a:bodyPr/>
        <a:lstStyle/>
        <a:p>
          <a:endParaRPr lang="en-GB" dirty="0"/>
        </a:p>
      </dgm:t>
    </dgm:pt>
    <dgm:pt modelId="{B2D63403-4EF9-40B3-B128-A72CC3450736}" type="sibTrans" cxnId="{FB8961C5-27FE-49D7-92A6-E7B5BFF17093}">
      <dgm:prSet/>
      <dgm:spPr/>
      <dgm:t>
        <a:bodyPr/>
        <a:lstStyle/>
        <a:p>
          <a:endParaRPr lang="en-GB"/>
        </a:p>
      </dgm:t>
    </dgm:pt>
    <dgm:pt modelId="{A26C25F7-560B-4C53-9E95-7F0BADA1537E}">
      <dgm:prSet phldrT="[Text]"/>
      <dgm:spPr>
        <a:solidFill>
          <a:schemeClr val="accent5">
            <a:lumMod val="50000"/>
          </a:schemeClr>
        </a:solidFill>
      </dgm:spPr>
      <dgm:t>
        <a:bodyPr/>
        <a:lstStyle/>
        <a:p>
          <a:r>
            <a:rPr lang="en-GB" dirty="0" smtClean="0"/>
            <a:t>Local</a:t>
          </a:r>
          <a:endParaRPr lang="en-GB" dirty="0"/>
        </a:p>
      </dgm:t>
    </dgm:pt>
    <dgm:pt modelId="{A5848CB6-CF14-4BFB-88E1-C00270EAC1EF}" type="parTrans" cxnId="{B22D6339-B38F-4700-BCB1-ABD1D216C7BC}">
      <dgm:prSet/>
      <dgm:spPr/>
      <dgm:t>
        <a:bodyPr/>
        <a:lstStyle/>
        <a:p>
          <a:endParaRPr lang="en-GB" dirty="0"/>
        </a:p>
      </dgm:t>
    </dgm:pt>
    <dgm:pt modelId="{DD252635-A587-473E-92EE-0A29006C4139}" type="sibTrans" cxnId="{B22D6339-B38F-4700-BCB1-ABD1D216C7BC}">
      <dgm:prSet/>
      <dgm:spPr/>
      <dgm:t>
        <a:bodyPr/>
        <a:lstStyle/>
        <a:p>
          <a:endParaRPr lang="en-GB"/>
        </a:p>
      </dgm:t>
    </dgm:pt>
    <dgm:pt modelId="{E0358E45-F2A6-4C63-97E7-CB8F7702A022}" type="pres">
      <dgm:prSet presAssocID="{1F9AE9DA-F040-4D12-B789-054BEB22D6A5}" presName="cycle" presStyleCnt="0">
        <dgm:presLayoutVars>
          <dgm:chMax val="1"/>
          <dgm:dir/>
          <dgm:animLvl val="ctr"/>
          <dgm:resizeHandles val="exact"/>
        </dgm:presLayoutVars>
      </dgm:prSet>
      <dgm:spPr/>
      <dgm:t>
        <a:bodyPr/>
        <a:lstStyle/>
        <a:p>
          <a:endParaRPr lang="en-GB"/>
        </a:p>
      </dgm:t>
    </dgm:pt>
    <dgm:pt modelId="{F81C47D3-FC4A-4442-B30B-C1F6531190A7}" type="pres">
      <dgm:prSet presAssocID="{3F8C4685-2A9E-455D-B218-837B5AB9085E}" presName="centerShape" presStyleLbl="node0" presStyleIdx="0" presStyleCnt="1" custScaleX="131048" custScaleY="121118"/>
      <dgm:spPr/>
      <dgm:t>
        <a:bodyPr/>
        <a:lstStyle/>
        <a:p>
          <a:endParaRPr lang="en-GB"/>
        </a:p>
      </dgm:t>
    </dgm:pt>
    <dgm:pt modelId="{8C792C4F-E744-4927-B2C0-AA6C32BC759E}" type="pres">
      <dgm:prSet presAssocID="{9D0306B5-C34C-438D-8CE0-ADADCECA7023}" presName="Name9" presStyleLbl="parChTrans1D2" presStyleIdx="0" presStyleCnt="4"/>
      <dgm:spPr/>
      <dgm:t>
        <a:bodyPr/>
        <a:lstStyle/>
        <a:p>
          <a:endParaRPr lang="en-GB"/>
        </a:p>
      </dgm:t>
    </dgm:pt>
    <dgm:pt modelId="{F9BF9894-61DA-4D09-938F-1976105B9633}" type="pres">
      <dgm:prSet presAssocID="{9D0306B5-C34C-438D-8CE0-ADADCECA7023}" presName="connTx" presStyleLbl="parChTrans1D2" presStyleIdx="0" presStyleCnt="4"/>
      <dgm:spPr/>
      <dgm:t>
        <a:bodyPr/>
        <a:lstStyle/>
        <a:p>
          <a:endParaRPr lang="en-GB"/>
        </a:p>
      </dgm:t>
    </dgm:pt>
    <dgm:pt modelId="{C629EED2-CD0D-4AB0-BDB2-2DD7A8BD6773}" type="pres">
      <dgm:prSet presAssocID="{B3CDCDE9-C8C0-488A-A5A0-61E4C9D8CE7B}" presName="node" presStyleLbl="node1" presStyleIdx="0" presStyleCnt="4" custScaleX="79651" custScaleY="59087" custRadScaleRad="107983" custRadScaleInc="-68185">
        <dgm:presLayoutVars>
          <dgm:bulletEnabled val="1"/>
        </dgm:presLayoutVars>
      </dgm:prSet>
      <dgm:spPr/>
      <dgm:t>
        <a:bodyPr/>
        <a:lstStyle/>
        <a:p>
          <a:endParaRPr lang="en-GB"/>
        </a:p>
      </dgm:t>
    </dgm:pt>
    <dgm:pt modelId="{7701B857-BC31-442A-8245-197798AD3BB5}" type="pres">
      <dgm:prSet presAssocID="{007555CA-3E86-4594-BDCB-C416AA802BAC}" presName="Name9" presStyleLbl="parChTrans1D2" presStyleIdx="1" presStyleCnt="4"/>
      <dgm:spPr/>
      <dgm:t>
        <a:bodyPr/>
        <a:lstStyle/>
        <a:p>
          <a:endParaRPr lang="en-GB"/>
        </a:p>
      </dgm:t>
    </dgm:pt>
    <dgm:pt modelId="{B0F04D43-2DAC-483B-9C65-C3F17470F65A}" type="pres">
      <dgm:prSet presAssocID="{007555CA-3E86-4594-BDCB-C416AA802BAC}" presName="connTx" presStyleLbl="parChTrans1D2" presStyleIdx="1" presStyleCnt="4"/>
      <dgm:spPr/>
      <dgm:t>
        <a:bodyPr/>
        <a:lstStyle/>
        <a:p>
          <a:endParaRPr lang="en-GB"/>
        </a:p>
      </dgm:t>
    </dgm:pt>
    <dgm:pt modelId="{6E65262C-80BF-4A2F-8D11-C9038D634CB3}" type="pres">
      <dgm:prSet presAssocID="{1BFA68E9-85B8-426E-A161-B7DD3BF11C09}" presName="node" presStyleLbl="node1" presStyleIdx="1" presStyleCnt="4" custScaleX="83075" custScaleY="81679" custRadScaleRad="136295" custRadScaleInc="65179">
        <dgm:presLayoutVars>
          <dgm:bulletEnabled val="1"/>
        </dgm:presLayoutVars>
      </dgm:prSet>
      <dgm:spPr/>
      <dgm:t>
        <a:bodyPr/>
        <a:lstStyle/>
        <a:p>
          <a:endParaRPr lang="en-GB"/>
        </a:p>
      </dgm:t>
    </dgm:pt>
    <dgm:pt modelId="{273C0EBE-94B4-4BE2-922B-816A5EEC0FC9}" type="pres">
      <dgm:prSet presAssocID="{ECC93772-A5DB-486F-BEB1-4506536938C0}" presName="Name9" presStyleLbl="parChTrans1D2" presStyleIdx="2" presStyleCnt="4"/>
      <dgm:spPr/>
      <dgm:t>
        <a:bodyPr/>
        <a:lstStyle/>
        <a:p>
          <a:endParaRPr lang="en-GB"/>
        </a:p>
      </dgm:t>
    </dgm:pt>
    <dgm:pt modelId="{41BD12DB-8634-45C9-8BEF-7BD52F5703A9}" type="pres">
      <dgm:prSet presAssocID="{ECC93772-A5DB-486F-BEB1-4506536938C0}" presName="connTx" presStyleLbl="parChTrans1D2" presStyleIdx="2" presStyleCnt="4"/>
      <dgm:spPr/>
      <dgm:t>
        <a:bodyPr/>
        <a:lstStyle/>
        <a:p>
          <a:endParaRPr lang="en-GB"/>
        </a:p>
      </dgm:t>
    </dgm:pt>
    <dgm:pt modelId="{92DF4ABC-D184-487C-9678-2A8DE393DBB4}" type="pres">
      <dgm:prSet presAssocID="{6BFC5C91-CEDC-4119-88A7-6E158C0B7ACD}" presName="node" presStyleLbl="node1" presStyleIdx="2" presStyleCnt="4" custScaleX="79651" custScaleY="62842">
        <dgm:presLayoutVars>
          <dgm:bulletEnabled val="1"/>
        </dgm:presLayoutVars>
      </dgm:prSet>
      <dgm:spPr/>
      <dgm:t>
        <a:bodyPr/>
        <a:lstStyle/>
        <a:p>
          <a:endParaRPr lang="en-GB"/>
        </a:p>
      </dgm:t>
    </dgm:pt>
    <dgm:pt modelId="{AB1D7CB9-6D84-40C9-B97A-81504D8EC726}" type="pres">
      <dgm:prSet presAssocID="{A5848CB6-CF14-4BFB-88E1-C00270EAC1EF}" presName="Name9" presStyleLbl="parChTrans1D2" presStyleIdx="3" presStyleCnt="4"/>
      <dgm:spPr/>
      <dgm:t>
        <a:bodyPr/>
        <a:lstStyle/>
        <a:p>
          <a:endParaRPr lang="en-GB"/>
        </a:p>
      </dgm:t>
    </dgm:pt>
    <dgm:pt modelId="{B00746FE-450D-4EB9-9E67-93B4FF3F3F35}" type="pres">
      <dgm:prSet presAssocID="{A5848CB6-CF14-4BFB-88E1-C00270EAC1EF}" presName="connTx" presStyleLbl="parChTrans1D2" presStyleIdx="3" presStyleCnt="4"/>
      <dgm:spPr/>
      <dgm:t>
        <a:bodyPr/>
        <a:lstStyle/>
        <a:p>
          <a:endParaRPr lang="en-GB"/>
        </a:p>
      </dgm:t>
    </dgm:pt>
    <dgm:pt modelId="{D3D3785F-8CA2-4122-A375-CBE5073C3F24}" type="pres">
      <dgm:prSet presAssocID="{A26C25F7-560B-4C53-9E95-7F0BADA1537E}" presName="node" presStyleLbl="node1" presStyleIdx="3" presStyleCnt="4" custScaleX="81676" custScaleY="81676" custRadScaleRad="101862" custRadScaleInc="18092">
        <dgm:presLayoutVars>
          <dgm:bulletEnabled val="1"/>
        </dgm:presLayoutVars>
      </dgm:prSet>
      <dgm:spPr/>
      <dgm:t>
        <a:bodyPr/>
        <a:lstStyle/>
        <a:p>
          <a:endParaRPr lang="en-GB"/>
        </a:p>
      </dgm:t>
    </dgm:pt>
  </dgm:ptLst>
  <dgm:cxnLst>
    <dgm:cxn modelId="{FB8961C5-27FE-49D7-92A6-E7B5BFF17093}" srcId="{3F8C4685-2A9E-455D-B218-837B5AB9085E}" destId="{6BFC5C91-CEDC-4119-88A7-6E158C0B7ACD}" srcOrd="2" destOrd="0" parTransId="{ECC93772-A5DB-486F-BEB1-4506536938C0}" sibTransId="{B2D63403-4EF9-40B3-B128-A72CC3450736}"/>
    <dgm:cxn modelId="{29210323-D0C4-4DAC-A722-D862EC9835D0}" type="presOf" srcId="{ECC93772-A5DB-486F-BEB1-4506536938C0}" destId="{273C0EBE-94B4-4BE2-922B-816A5EEC0FC9}" srcOrd="0" destOrd="0" presId="urn:microsoft.com/office/officeart/2005/8/layout/radial1"/>
    <dgm:cxn modelId="{1BCB75F9-20B5-4E09-93AC-A35BB896E203}" type="presOf" srcId="{9D0306B5-C34C-438D-8CE0-ADADCECA7023}" destId="{8C792C4F-E744-4927-B2C0-AA6C32BC759E}" srcOrd="0" destOrd="0" presId="urn:microsoft.com/office/officeart/2005/8/layout/radial1"/>
    <dgm:cxn modelId="{6B9D40C2-74EA-4B1F-BCC8-C267F33ED6BE}" type="presOf" srcId="{1BFA68E9-85B8-426E-A161-B7DD3BF11C09}" destId="{6E65262C-80BF-4A2F-8D11-C9038D634CB3}" srcOrd="0" destOrd="0" presId="urn:microsoft.com/office/officeart/2005/8/layout/radial1"/>
    <dgm:cxn modelId="{D4E3D367-2C9E-4D2A-91E4-14C0C235C40E}" type="presOf" srcId="{ECC93772-A5DB-486F-BEB1-4506536938C0}" destId="{41BD12DB-8634-45C9-8BEF-7BD52F5703A9}" srcOrd="1" destOrd="0" presId="urn:microsoft.com/office/officeart/2005/8/layout/radial1"/>
    <dgm:cxn modelId="{1A874D8B-313B-49CC-9486-AF7774DE28B5}" type="presOf" srcId="{B3CDCDE9-C8C0-488A-A5A0-61E4C9D8CE7B}" destId="{C629EED2-CD0D-4AB0-BDB2-2DD7A8BD6773}" srcOrd="0" destOrd="0" presId="urn:microsoft.com/office/officeart/2005/8/layout/radial1"/>
    <dgm:cxn modelId="{6275778E-1ED5-4484-AAE9-886165F73F09}" type="presOf" srcId="{007555CA-3E86-4594-BDCB-C416AA802BAC}" destId="{7701B857-BC31-442A-8245-197798AD3BB5}" srcOrd="0" destOrd="0" presId="urn:microsoft.com/office/officeart/2005/8/layout/radial1"/>
    <dgm:cxn modelId="{B130445A-B73A-4BB6-B2C7-5986D13AF55E}" type="presOf" srcId="{A5848CB6-CF14-4BFB-88E1-C00270EAC1EF}" destId="{AB1D7CB9-6D84-40C9-B97A-81504D8EC726}" srcOrd="0" destOrd="0" presId="urn:microsoft.com/office/officeart/2005/8/layout/radial1"/>
    <dgm:cxn modelId="{08E1244D-6F32-4939-8956-498A1C4E7991}" type="presOf" srcId="{3F8C4685-2A9E-455D-B218-837B5AB9085E}" destId="{F81C47D3-FC4A-4442-B30B-C1F6531190A7}" srcOrd="0" destOrd="0" presId="urn:microsoft.com/office/officeart/2005/8/layout/radial1"/>
    <dgm:cxn modelId="{693B7584-548C-4C0B-ADCF-BFB07815A17C}" type="presOf" srcId="{007555CA-3E86-4594-BDCB-C416AA802BAC}" destId="{B0F04D43-2DAC-483B-9C65-C3F17470F65A}" srcOrd="1" destOrd="0" presId="urn:microsoft.com/office/officeart/2005/8/layout/radial1"/>
    <dgm:cxn modelId="{AE0D345F-DE00-41E5-B10E-4162A8D01495}" type="presOf" srcId="{A5848CB6-CF14-4BFB-88E1-C00270EAC1EF}" destId="{B00746FE-450D-4EB9-9E67-93B4FF3F3F35}" srcOrd="1" destOrd="0" presId="urn:microsoft.com/office/officeart/2005/8/layout/radial1"/>
    <dgm:cxn modelId="{FC92A9CE-E272-4554-A577-60AAF68C6DEC}" type="presOf" srcId="{6BFC5C91-CEDC-4119-88A7-6E158C0B7ACD}" destId="{92DF4ABC-D184-487C-9678-2A8DE393DBB4}" srcOrd="0" destOrd="0" presId="urn:microsoft.com/office/officeart/2005/8/layout/radial1"/>
    <dgm:cxn modelId="{F1D9DCEF-0F98-4D6B-9464-FBAE22D30552}" srcId="{3F8C4685-2A9E-455D-B218-837B5AB9085E}" destId="{1BFA68E9-85B8-426E-A161-B7DD3BF11C09}" srcOrd="1" destOrd="0" parTransId="{007555CA-3E86-4594-BDCB-C416AA802BAC}" sibTransId="{D1DDFBD8-0E71-4AC7-B4E0-71E4236BC0F1}"/>
    <dgm:cxn modelId="{B1927C78-C868-47BB-A7A0-DAB7006B77AD}" srcId="{3F8C4685-2A9E-455D-B218-837B5AB9085E}" destId="{B3CDCDE9-C8C0-488A-A5A0-61E4C9D8CE7B}" srcOrd="0" destOrd="0" parTransId="{9D0306B5-C34C-438D-8CE0-ADADCECA7023}" sibTransId="{93E03ADA-52D7-4004-822E-2F697B45E38C}"/>
    <dgm:cxn modelId="{F55E3631-1BAD-422E-A012-644B6CC1696D}" type="presOf" srcId="{9D0306B5-C34C-438D-8CE0-ADADCECA7023}" destId="{F9BF9894-61DA-4D09-938F-1976105B9633}" srcOrd="1" destOrd="0" presId="urn:microsoft.com/office/officeart/2005/8/layout/radial1"/>
    <dgm:cxn modelId="{B22D6339-B38F-4700-BCB1-ABD1D216C7BC}" srcId="{3F8C4685-2A9E-455D-B218-837B5AB9085E}" destId="{A26C25F7-560B-4C53-9E95-7F0BADA1537E}" srcOrd="3" destOrd="0" parTransId="{A5848CB6-CF14-4BFB-88E1-C00270EAC1EF}" sibTransId="{DD252635-A587-473E-92EE-0A29006C4139}"/>
    <dgm:cxn modelId="{578417F9-2899-4487-A77E-A2096002A48F}" srcId="{1F9AE9DA-F040-4D12-B789-054BEB22D6A5}" destId="{3F8C4685-2A9E-455D-B218-837B5AB9085E}" srcOrd="0" destOrd="0" parTransId="{3A2EAF8D-5ED9-448B-A25A-3F03937EFCF2}" sibTransId="{6ADF142E-232C-44B5-9D8D-0C62031CC00D}"/>
    <dgm:cxn modelId="{6C31D206-E4BF-4A8B-99EF-FAACEF6888E7}" type="presOf" srcId="{1F9AE9DA-F040-4D12-B789-054BEB22D6A5}" destId="{E0358E45-F2A6-4C63-97E7-CB8F7702A022}" srcOrd="0" destOrd="0" presId="urn:microsoft.com/office/officeart/2005/8/layout/radial1"/>
    <dgm:cxn modelId="{643B68FF-1B5B-480A-9F79-8E27215E3C12}" type="presOf" srcId="{A26C25F7-560B-4C53-9E95-7F0BADA1537E}" destId="{D3D3785F-8CA2-4122-A375-CBE5073C3F24}" srcOrd="0" destOrd="0" presId="urn:microsoft.com/office/officeart/2005/8/layout/radial1"/>
    <dgm:cxn modelId="{E49E3F88-20B0-4F82-A891-75D7EACC7AE0}" type="presParOf" srcId="{E0358E45-F2A6-4C63-97E7-CB8F7702A022}" destId="{F81C47D3-FC4A-4442-B30B-C1F6531190A7}" srcOrd="0" destOrd="0" presId="urn:microsoft.com/office/officeart/2005/8/layout/radial1"/>
    <dgm:cxn modelId="{6A735DD8-5881-4358-AD5A-F94B02C9E331}" type="presParOf" srcId="{E0358E45-F2A6-4C63-97E7-CB8F7702A022}" destId="{8C792C4F-E744-4927-B2C0-AA6C32BC759E}" srcOrd="1" destOrd="0" presId="urn:microsoft.com/office/officeart/2005/8/layout/radial1"/>
    <dgm:cxn modelId="{670E6FC2-E303-4716-A4D7-7825063786EA}" type="presParOf" srcId="{8C792C4F-E744-4927-B2C0-AA6C32BC759E}" destId="{F9BF9894-61DA-4D09-938F-1976105B9633}" srcOrd="0" destOrd="0" presId="urn:microsoft.com/office/officeart/2005/8/layout/radial1"/>
    <dgm:cxn modelId="{0C294293-8680-4872-84C0-ADC50F9EC6BD}" type="presParOf" srcId="{E0358E45-F2A6-4C63-97E7-CB8F7702A022}" destId="{C629EED2-CD0D-4AB0-BDB2-2DD7A8BD6773}" srcOrd="2" destOrd="0" presId="urn:microsoft.com/office/officeart/2005/8/layout/radial1"/>
    <dgm:cxn modelId="{60262EAD-E5DF-4EFF-8924-F874D71F1FEF}" type="presParOf" srcId="{E0358E45-F2A6-4C63-97E7-CB8F7702A022}" destId="{7701B857-BC31-442A-8245-197798AD3BB5}" srcOrd="3" destOrd="0" presId="urn:microsoft.com/office/officeart/2005/8/layout/radial1"/>
    <dgm:cxn modelId="{04517702-701F-4064-A984-3D3F727F792D}" type="presParOf" srcId="{7701B857-BC31-442A-8245-197798AD3BB5}" destId="{B0F04D43-2DAC-483B-9C65-C3F17470F65A}" srcOrd="0" destOrd="0" presId="urn:microsoft.com/office/officeart/2005/8/layout/radial1"/>
    <dgm:cxn modelId="{73A26F88-3D38-4D13-95AA-5E0810E5AF59}" type="presParOf" srcId="{E0358E45-F2A6-4C63-97E7-CB8F7702A022}" destId="{6E65262C-80BF-4A2F-8D11-C9038D634CB3}" srcOrd="4" destOrd="0" presId="urn:microsoft.com/office/officeart/2005/8/layout/radial1"/>
    <dgm:cxn modelId="{465B46DC-620E-4BBC-9DFB-C07C492D00E7}" type="presParOf" srcId="{E0358E45-F2A6-4C63-97E7-CB8F7702A022}" destId="{273C0EBE-94B4-4BE2-922B-816A5EEC0FC9}" srcOrd="5" destOrd="0" presId="urn:microsoft.com/office/officeart/2005/8/layout/radial1"/>
    <dgm:cxn modelId="{AC7D7595-F090-4109-B4F0-6E46BF167AA2}" type="presParOf" srcId="{273C0EBE-94B4-4BE2-922B-816A5EEC0FC9}" destId="{41BD12DB-8634-45C9-8BEF-7BD52F5703A9}" srcOrd="0" destOrd="0" presId="urn:microsoft.com/office/officeart/2005/8/layout/radial1"/>
    <dgm:cxn modelId="{5212CAE8-B077-4A58-B820-918967BEFD16}" type="presParOf" srcId="{E0358E45-F2A6-4C63-97E7-CB8F7702A022}" destId="{92DF4ABC-D184-487C-9678-2A8DE393DBB4}" srcOrd="6" destOrd="0" presId="urn:microsoft.com/office/officeart/2005/8/layout/radial1"/>
    <dgm:cxn modelId="{795754F5-B066-4DE6-A0FF-99E46B6BA2C1}" type="presParOf" srcId="{E0358E45-F2A6-4C63-97E7-CB8F7702A022}" destId="{AB1D7CB9-6D84-40C9-B97A-81504D8EC726}" srcOrd="7" destOrd="0" presId="urn:microsoft.com/office/officeart/2005/8/layout/radial1"/>
    <dgm:cxn modelId="{AF470457-A783-4485-BE1E-B9A564B416AF}" type="presParOf" srcId="{AB1D7CB9-6D84-40C9-B97A-81504D8EC726}" destId="{B00746FE-450D-4EB9-9E67-93B4FF3F3F35}" srcOrd="0" destOrd="0" presId="urn:microsoft.com/office/officeart/2005/8/layout/radial1"/>
    <dgm:cxn modelId="{C7B272B6-96B1-4D84-97D8-BD68654DF057}" type="presParOf" srcId="{E0358E45-F2A6-4C63-97E7-CB8F7702A022}" destId="{D3D3785F-8CA2-4122-A375-CBE5073C3F24}" srcOrd="8"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AE9DA-F040-4D12-B789-054BEB22D6A5}"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GB"/>
        </a:p>
      </dgm:t>
    </dgm:pt>
    <dgm:pt modelId="{3F8C4685-2A9E-455D-B218-837B5AB9085E}">
      <dgm:prSet phldrT="[Text]"/>
      <dgm:spPr/>
      <dgm:t>
        <a:bodyPr/>
        <a:lstStyle/>
        <a:p>
          <a:r>
            <a:rPr lang="en-GB" b="1" dirty="0" smtClean="0"/>
            <a:t>East Centre</a:t>
          </a:r>
          <a:endParaRPr lang="en-GB" b="1" dirty="0"/>
        </a:p>
      </dgm:t>
    </dgm:pt>
    <dgm:pt modelId="{3A2EAF8D-5ED9-448B-A25A-3F03937EFCF2}" type="parTrans" cxnId="{578417F9-2899-4487-A77E-A2096002A48F}">
      <dgm:prSet/>
      <dgm:spPr/>
      <dgm:t>
        <a:bodyPr/>
        <a:lstStyle/>
        <a:p>
          <a:endParaRPr lang="en-GB"/>
        </a:p>
      </dgm:t>
    </dgm:pt>
    <dgm:pt modelId="{6ADF142E-232C-44B5-9D8D-0C62031CC00D}" type="sibTrans" cxnId="{578417F9-2899-4487-A77E-A2096002A48F}">
      <dgm:prSet/>
      <dgm:spPr/>
      <dgm:t>
        <a:bodyPr/>
        <a:lstStyle/>
        <a:p>
          <a:endParaRPr lang="en-GB"/>
        </a:p>
      </dgm:t>
    </dgm:pt>
    <dgm:pt modelId="{B3CDCDE9-C8C0-488A-A5A0-61E4C9D8CE7B}">
      <dgm:prSet phldrT="[Text]"/>
      <dgm:spPr>
        <a:solidFill>
          <a:srgbClr val="7030A0"/>
        </a:solidFill>
      </dgm:spPr>
      <dgm:t>
        <a:bodyPr/>
        <a:lstStyle/>
        <a:p>
          <a:r>
            <a:rPr lang="en-GB" dirty="0" smtClean="0"/>
            <a:t>Local</a:t>
          </a:r>
          <a:endParaRPr lang="en-GB" dirty="0"/>
        </a:p>
      </dgm:t>
    </dgm:pt>
    <dgm:pt modelId="{9D0306B5-C34C-438D-8CE0-ADADCECA7023}" type="parTrans" cxnId="{B1927C78-C868-47BB-A7A0-DAB7006B77AD}">
      <dgm:prSet/>
      <dgm:spPr/>
      <dgm:t>
        <a:bodyPr/>
        <a:lstStyle/>
        <a:p>
          <a:endParaRPr lang="en-GB" dirty="0"/>
        </a:p>
      </dgm:t>
    </dgm:pt>
    <dgm:pt modelId="{93E03ADA-52D7-4004-822E-2F697B45E38C}" type="sibTrans" cxnId="{B1927C78-C868-47BB-A7A0-DAB7006B77AD}">
      <dgm:prSet/>
      <dgm:spPr/>
      <dgm:t>
        <a:bodyPr/>
        <a:lstStyle/>
        <a:p>
          <a:endParaRPr lang="en-GB"/>
        </a:p>
      </dgm:t>
    </dgm:pt>
    <dgm:pt modelId="{1BFA68E9-85B8-426E-A161-B7DD3BF11C09}">
      <dgm:prSet phldrT="[Text]"/>
      <dgm:spPr>
        <a:solidFill>
          <a:srgbClr val="00B050"/>
        </a:solidFill>
      </dgm:spPr>
      <dgm:t>
        <a:bodyPr/>
        <a:lstStyle/>
        <a:p>
          <a:r>
            <a:rPr lang="en-GB" dirty="0" smtClean="0"/>
            <a:t>Local</a:t>
          </a:r>
          <a:endParaRPr lang="en-GB" dirty="0"/>
        </a:p>
      </dgm:t>
    </dgm:pt>
    <dgm:pt modelId="{007555CA-3E86-4594-BDCB-C416AA802BAC}" type="parTrans" cxnId="{F1D9DCEF-0F98-4D6B-9464-FBAE22D30552}">
      <dgm:prSet/>
      <dgm:spPr/>
      <dgm:t>
        <a:bodyPr/>
        <a:lstStyle/>
        <a:p>
          <a:endParaRPr lang="en-GB" dirty="0"/>
        </a:p>
      </dgm:t>
    </dgm:pt>
    <dgm:pt modelId="{D1DDFBD8-0E71-4AC7-B4E0-71E4236BC0F1}" type="sibTrans" cxnId="{F1D9DCEF-0F98-4D6B-9464-FBAE22D30552}">
      <dgm:prSet/>
      <dgm:spPr/>
      <dgm:t>
        <a:bodyPr/>
        <a:lstStyle/>
        <a:p>
          <a:endParaRPr lang="en-GB"/>
        </a:p>
      </dgm:t>
    </dgm:pt>
    <dgm:pt modelId="{6BFC5C91-CEDC-4119-88A7-6E158C0B7ACD}">
      <dgm:prSet phldrT="[Text]"/>
      <dgm:spPr>
        <a:solidFill>
          <a:srgbClr val="E709B7"/>
        </a:solidFill>
      </dgm:spPr>
      <dgm:t>
        <a:bodyPr/>
        <a:lstStyle/>
        <a:p>
          <a:r>
            <a:rPr lang="en-GB" dirty="0" smtClean="0"/>
            <a:t>Local</a:t>
          </a:r>
          <a:endParaRPr lang="en-GB" dirty="0"/>
        </a:p>
      </dgm:t>
    </dgm:pt>
    <dgm:pt modelId="{ECC93772-A5DB-486F-BEB1-4506536938C0}" type="parTrans" cxnId="{FB8961C5-27FE-49D7-92A6-E7B5BFF17093}">
      <dgm:prSet/>
      <dgm:spPr/>
      <dgm:t>
        <a:bodyPr/>
        <a:lstStyle/>
        <a:p>
          <a:endParaRPr lang="en-GB" dirty="0"/>
        </a:p>
      </dgm:t>
    </dgm:pt>
    <dgm:pt modelId="{B2D63403-4EF9-40B3-B128-A72CC3450736}" type="sibTrans" cxnId="{FB8961C5-27FE-49D7-92A6-E7B5BFF17093}">
      <dgm:prSet/>
      <dgm:spPr/>
      <dgm:t>
        <a:bodyPr/>
        <a:lstStyle/>
        <a:p>
          <a:endParaRPr lang="en-GB"/>
        </a:p>
      </dgm:t>
    </dgm:pt>
    <dgm:pt modelId="{A26C25F7-560B-4C53-9E95-7F0BADA1537E}">
      <dgm:prSet phldrT="[Text]"/>
      <dgm:spPr>
        <a:solidFill>
          <a:schemeClr val="accent5">
            <a:lumMod val="50000"/>
          </a:schemeClr>
        </a:solidFill>
      </dgm:spPr>
      <dgm:t>
        <a:bodyPr/>
        <a:lstStyle/>
        <a:p>
          <a:r>
            <a:rPr lang="en-GB" dirty="0" smtClean="0"/>
            <a:t>Local</a:t>
          </a:r>
          <a:endParaRPr lang="en-GB" dirty="0"/>
        </a:p>
      </dgm:t>
    </dgm:pt>
    <dgm:pt modelId="{A5848CB6-CF14-4BFB-88E1-C00270EAC1EF}" type="parTrans" cxnId="{B22D6339-B38F-4700-BCB1-ABD1D216C7BC}">
      <dgm:prSet/>
      <dgm:spPr/>
      <dgm:t>
        <a:bodyPr/>
        <a:lstStyle/>
        <a:p>
          <a:endParaRPr lang="en-GB" dirty="0"/>
        </a:p>
      </dgm:t>
    </dgm:pt>
    <dgm:pt modelId="{DD252635-A587-473E-92EE-0A29006C4139}" type="sibTrans" cxnId="{B22D6339-B38F-4700-BCB1-ABD1D216C7BC}">
      <dgm:prSet/>
      <dgm:spPr/>
      <dgm:t>
        <a:bodyPr/>
        <a:lstStyle/>
        <a:p>
          <a:endParaRPr lang="en-GB"/>
        </a:p>
      </dgm:t>
    </dgm:pt>
    <dgm:pt modelId="{E0358E45-F2A6-4C63-97E7-CB8F7702A022}" type="pres">
      <dgm:prSet presAssocID="{1F9AE9DA-F040-4D12-B789-054BEB22D6A5}" presName="cycle" presStyleCnt="0">
        <dgm:presLayoutVars>
          <dgm:chMax val="1"/>
          <dgm:dir/>
          <dgm:animLvl val="ctr"/>
          <dgm:resizeHandles val="exact"/>
        </dgm:presLayoutVars>
      </dgm:prSet>
      <dgm:spPr/>
      <dgm:t>
        <a:bodyPr/>
        <a:lstStyle/>
        <a:p>
          <a:endParaRPr lang="en-GB"/>
        </a:p>
      </dgm:t>
    </dgm:pt>
    <dgm:pt modelId="{F81C47D3-FC4A-4442-B30B-C1F6531190A7}" type="pres">
      <dgm:prSet presAssocID="{3F8C4685-2A9E-455D-B218-837B5AB9085E}" presName="centerShape" presStyleLbl="node0" presStyleIdx="0" presStyleCnt="1" custScaleX="131048" custScaleY="121118"/>
      <dgm:spPr/>
      <dgm:t>
        <a:bodyPr/>
        <a:lstStyle/>
        <a:p>
          <a:endParaRPr lang="en-GB"/>
        </a:p>
      </dgm:t>
    </dgm:pt>
    <dgm:pt modelId="{8C792C4F-E744-4927-B2C0-AA6C32BC759E}" type="pres">
      <dgm:prSet presAssocID="{9D0306B5-C34C-438D-8CE0-ADADCECA7023}" presName="Name9" presStyleLbl="parChTrans1D2" presStyleIdx="0" presStyleCnt="4"/>
      <dgm:spPr/>
      <dgm:t>
        <a:bodyPr/>
        <a:lstStyle/>
        <a:p>
          <a:endParaRPr lang="en-GB"/>
        </a:p>
      </dgm:t>
    </dgm:pt>
    <dgm:pt modelId="{F9BF9894-61DA-4D09-938F-1976105B9633}" type="pres">
      <dgm:prSet presAssocID="{9D0306B5-C34C-438D-8CE0-ADADCECA7023}" presName="connTx" presStyleLbl="parChTrans1D2" presStyleIdx="0" presStyleCnt="4"/>
      <dgm:spPr/>
      <dgm:t>
        <a:bodyPr/>
        <a:lstStyle/>
        <a:p>
          <a:endParaRPr lang="en-GB"/>
        </a:p>
      </dgm:t>
    </dgm:pt>
    <dgm:pt modelId="{C629EED2-CD0D-4AB0-BDB2-2DD7A8BD6773}" type="pres">
      <dgm:prSet presAssocID="{B3CDCDE9-C8C0-488A-A5A0-61E4C9D8CE7B}" presName="node" presStyleLbl="node1" presStyleIdx="0" presStyleCnt="4" custScaleX="79651" custScaleY="59087" custRadScaleRad="107983" custRadScaleInc="-68185">
        <dgm:presLayoutVars>
          <dgm:bulletEnabled val="1"/>
        </dgm:presLayoutVars>
      </dgm:prSet>
      <dgm:spPr/>
      <dgm:t>
        <a:bodyPr/>
        <a:lstStyle/>
        <a:p>
          <a:endParaRPr lang="en-GB"/>
        </a:p>
      </dgm:t>
    </dgm:pt>
    <dgm:pt modelId="{7701B857-BC31-442A-8245-197798AD3BB5}" type="pres">
      <dgm:prSet presAssocID="{007555CA-3E86-4594-BDCB-C416AA802BAC}" presName="Name9" presStyleLbl="parChTrans1D2" presStyleIdx="1" presStyleCnt="4"/>
      <dgm:spPr/>
      <dgm:t>
        <a:bodyPr/>
        <a:lstStyle/>
        <a:p>
          <a:endParaRPr lang="en-GB"/>
        </a:p>
      </dgm:t>
    </dgm:pt>
    <dgm:pt modelId="{B0F04D43-2DAC-483B-9C65-C3F17470F65A}" type="pres">
      <dgm:prSet presAssocID="{007555CA-3E86-4594-BDCB-C416AA802BAC}" presName="connTx" presStyleLbl="parChTrans1D2" presStyleIdx="1" presStyleCnt="4"/>
      <dgm:spPr/>
      <dgm:t>
        <a:bodyPr/>
        <a:lstStyle/>
        <a:p>
          <a:endParaRPr lang="en-GB"/>
        </a:p>
      </dgm:t>
    </dgm:pt>
    <dgm:pt modelId="{6E65262C-80BF-4A2F-8D11-C9038D634CB3}" type="pres">
      <dgm:prSet presAssocID="{1BFA68E9-85B8-426E-A161-B7DD3BF11C09}" presName="node" presStyleLbl="node1" presStyleIdx="1" presStyleCnt="4" custScaleX="83075" custScaleY="81679" custRadScaleRad="107523" custRadScaleInc="-182334">
        <dgm:presLayoutVars>
          <dgm:bulletEnabled val="1"/>
        </dgm:presLayoutVars>
      </dgm:prSet>
      <dgm:spPr/>
      <dgm:t>
        <a:bodyPr/>
        <a:lstStyle/>
        <a:p>
          <a:endParaRPr lang="en-GB"/>
        </a:p>
      </dgm:t>
    </dgm:pt>
    <dgm:pt modelId="{273C0EBE-94B4-4BE2-922B-816A5EEC0FC9}" type="pres">
      <dgm:prSet presAssocID="{ECC93772-A5DB-486F-BEB1-4506536938C0}" presName="Name9" presStyleLbl="parChTrans1D2" presStyleIdx="2" presStyleCnt="4"/>
      <dgm:spPr/>
      <dgm:t>
        <a:bodyPr/>
        <a:lstStyle/>
        <a:p>
          <a:endParaRPr lang="en-GB"/>
        </a:p>
      </dgm:t>
    </dgm:pt>
    <dgm:pt modelId="{41BD12DB-8634-45C9-8BEF-7BD52F5703A9}" type="pres">
      <dgm:prSet presAssocID="{ECC93772-A5DB-486F-BEB1-4506536938C0}" presName="connTx" presStyleLbl="parChTrans1D2" presStyleIdx="2" presStyleCnt="4"/>
      <dgm:spPr/>
      <dgm:t>
        <a:bodyPr/>
        <a:lstStyle/>
        <a:p>
          <a:endParaRPr lang="en-GB"/>
        </a:p>
      </dgm:t>
    </dgm:pt>
    <dgm:pt modelId="{92DF4ABC-D184-487C-9678-2A8DE393DBB4}" type="pres">
      <dgm:prSet presAssocID="{6BFC5C91-CEDC-4119-88A7-6E158C0B7ACD}" presName="node" presStyleLbl="node1" presStyleIdx="2" presStyleCnt="4" custScaleX="79651" custScaleY="62842" custRadScaleRad="105795" custRadScaleInc="-60237">
        <dgm:presLayoutVars>
          <dgm:bulletEnabled val="1"/>
        </dgm:presLayoutVars>
      </dgm:prSet>
      <dgm:spPr/>
      <dgm:t>
        <a:bodyPr/>
        <a:lstStyle/>
        <a:p>
          <a:endParaRPr lang="en-GB"/>
        </a:p>
      </dgm:t>
    </dgm:pt>
    <dgm:pt modelId="{AB1D7CB9-6D84-40C9-B97A-81504D8EC726}" type="pres">
      <dgm:prSet presAssocID="{A5848CB6-CF14-4BFB-88E1-C00270EAC1EF}" presName="Name9" presStyleLbl="parChTrans1D2" presStyleIdx="3" presStyleCnt="4"/>
      <dgm:spPr/>
      <dgm:t>
        <a:bodyPr/>
        <a:lstStyle/>
        <a:p>
          <a:endParaRPr lang="en-GB"/>
        </a:p>
      </dgm:t>
    </dgm:pt>
    <dgm:pt modelId="{B00746FE-450D-4EB9-9E67-93B4FF3F3F35}" type="pres">
      <dgm:prSet presAssocID="{A5848CB6-CF14-4BFB-88E1-C00270EAC1EF}" presName="connTx" presStyleLbl="parChTrans1D2" presStyleIdx="3" presStyleCnt="4"/>
      <dgm:spPr/>
      <dgm:t>
        <a:bodyPr/>
        <a:lstStyle/>
        <a:p>
          <a:endParaRPr lang="en-GB"/>
        </a:p>
      </dgm:t>
    </dgm:pt>
    <dgm:pt modelId="{D3D3785F-8CA2-4122-A375-CBE5073C3F24}" type="pres">
      <dgm:prSet presAssocID="{A26C25F7-560B-4C53-9E95-7F0BADA1537E}" presName="node" presStyleLbl="node1" presStyleIdx="3" presStyleCnt="4" custScaleX="81676" custScaleY="81676" custRadScaleRad="101862" custRadScaleInc="18092">
        <dgm:presLayoutVars>
          <dgm:bulletEnabled val="1"/>
        </dgm:presLayoutVars>
      </dgm:prSet>
      <dgm:spPr/>
      <dgm:t>
        <a:bodyPr/>
        <a:lstStyle/>
        <a:p>
          <a:endParaRPr lang="en-GB"/>
        </a:p>
      </dgm:t>
    </dgm:pt>
  </dgm:ptLst>
  <dgm:cxnLst>
    <dgm:cxn modelId="{C566DEC2-6763-49CF-B168-7580A3A04A26}" type="presOf" srcId="{A5848CB6-CF14-4BFB-88E1-C00270EAC1EF}" destId="{B00746FE-450D-4EB9-9E67-93B4FF3F3F35}" srcOrd="1" destOrd="0" presId="urn:microsoft.com/office/officeart/2005/8/layout/radial1"/>
    <dgm:cxn modelId="{268BBD7F-34DC-4FD8-B786-0E10F9E2D9B6}" type="presOf" srcId="{9D0306B5-C34C-438D-8CE0-ADADCECA7023}" destId="{F9BF9894-61DA-4D09-938F-1976105B9633}" srcOrd="1" destOrd="0" presId="urn:microsoft.com/office/officeart/2005/8/layout/radial1"/>
    <dgm:cxn modelId="{2B852FFE-A776-4D85-9AB9-7C5B1414E0C6}" type="presOf" srcId="{A26C25F7-560B-4C53-9E95-7F0BADA1537E}" destId="{D3D3785F-8CA2-4122-A375-CBE5073C3F24}" srcOrd="0" destOrd="0" presId="urn:microsoft.com/office/officeart/2005/8/layout/radial1"/>
    <dgm:cxn modelId="{719779CB-5AD2-494B-B54C-4D0D116FB3D0}" type="presOf" srcId="{007555CA-3E86-4594-BDCB-C416AA802BAC}" destId="{7701B857-BC31-442A-8245-197798AD3BB5}" srcOrd="0" destOrd="0" presId="urn:microsoft.com/office/officeart/2005/8/layout/radial1"/>
    <dgm:cxn modelId="{FB8961C5-27FE-49D7-92A6-E7B5BFF17093}" srcId="{3F8C4685-2A9E-455D-B218-837B5AB9085E}" destId="{6BFC5C91-CEDC-4119-88A7-6E158C0B7ACD}" srcOrd="2" destOrd="0" parTransId="{ECC93772-A5DB-486F-BEB1-4506536938C0}" sibTransId="{B2D63403-4EF9-40B3-B128-A72CC3450736}"/>
    <dgm:cxn modelId="{F9C69D69-64F1-4496-BC77-04745E8541F9}" type="presOf" srcId="{ECC93772-A5DB-486F-BEB1-4506536938C0}" destId="{41BD12DB-8634-45C9-8BEF-7BD52F5703A9}" srcOrd="1" destOrd="0" presId="urn:microsoft.com/office/officeart/2005/8/layout/radial1"/>
    <dgm:cxn modelId="{104806A4-58BC-41C3-8730-A2B31821C9DE}" type="presOf" srcId="{ECC93772-A5DB-486F-BEB1-4506536938C0}" destId="{273C0EBE-94B4-4BE2-922B-816A5EEC0FC9}" srcOrd="0" destOrd="0" presId="urn:microsoft.com/office/officeart/2005/8/layout/radial1"/>
    <dgm:cxn modelId="{0F09B9D3-F1B3-47A8-8637-88181B8B89EC}" type="presOf" srcId="{6BFC5C91-CEDC-4119-88A7-6E158C0B7ACD}" destId="{92DF4ABC-D184-487C-9678-2A8DE393DBB4}" srcOrd="0" destOrd="0" presId="urn:microsoft.com/office/officeart/2005/8/layout/radial1"/>
    <dgm:cxn modelId="{E0B90FEF-1486-4606-8579-1D7FD3F84EE7}" type="presOf" srcId="{3F8C4685-2A9E-455D-B218-837B5AB9085E}" destId="{F81C47D3-FC4A-4442-B30B-C1F6531190A7}" srcOrd="0" destOrd="0" presId="urn:microsoft.com/office/officeart/2005/8/layout/radial1"/>
    <dgm:cxn modelId="{4B827E8C-AA00-4283-9FE8-270014BB27B5}" type="presOf" srcId="{1BFA68E9-85B8-426E-A161-B7DD3BF11C09}" destId="{6E65262C-80BF-4A2F-8D11-C9038D634CB3}" srcOrd="0" destOrd="0" presId="urn:microsoft.com/office/officeart/2005/8/layout/radial1"/>
    <dgm:cxn modelId="{84690F05-9EFF-46DF-A2D4-836FB576656A}" type="presOf" srcId="{A5848CB6-CF14-4BFB-88E1-C00270EAC1EF}" destId="{AB1D7CB9-6D84-40C9-B97A-81504D8EC726}" srcOrd="0" destOrd="0" presId="urn:microsoft.com/office/officeart/2005/8/layout/radial1"/>
    <dgm:cxn modelId="{B2F8FAE6-C0C1-40C8-85DA-9E2B2B032C55}" type="presOf" srcId="{007555CA-3E86-4594-BDCB-C416AA802BAC}" destId="{B0F04D43-2DAC-483B-9C65-C3F17470F65A}" srcOrd="1" destOrd="0" presId="urn:microsoft.com/office/officeart/2005/8/layout/radial1"/>
    <dgm:cxn modelId="{B1927C78-C868-47BB-A7A0-DAB7006B77AD}" srcId="{3F8C4685-2A9E-455D-B218-837B5AB9085E}" destId="{B3CDCDE9-C8C0-488A-A5A0-61E4C9D8CE7B}" srcOrd="0" destOrd="0" parTransId="{9D0306B5-C34C-438D-8CE0-ADADCECA7023}" sibTransId="{93E03ADA-52D7-4004-822E-2F697B45E38C}"/>
    <dgm:cxn modelId="{F1D9DCEF-0F98-4D6B-9464-FBAE22D30552}" srcId="{3F8C4685-2A9E-455D-B218-837B5AB9085E}" destId="{1BFA68E9-85B8-426E-A161-B7DD3BF11C09}" srcOrd="1" destOrd="0" parTransId="{007555CA-3E86-4594-BDCB-C416AA802BAC}" sibTransId="{D1DDFBD8-0E71-4AC7-B4E0-71E4236BC0F1}"/>
    <dgm:cxn modelId="{EBFD4B3C-2B97-4DE4-9C0C-78D22826C901}" type="presOf" srcId="{B3CDCDE9-C8C0-488A-A5A0-61E4C9D8CE7B}" destId="{C629EED2-CD0D-4AB0-BDB2-2DD7A8BD6773}" srcOrd="0" destOrd="0" presId="urn:microsoft.com/office/officeart/2005/8/layout/radial1"/>
    <dgm:cxn modelId="{3CCBDC8E-7140-4DE7-8B6B-758B4184164E}" type="presOf" srcId="{9D0306B5-C34C-438D-8CE0-ADADCECA7023}" destId="{8C792C4F-E744-4927-B2C0-AA6C32BC759E}" srcOrd="0" destOrd="0" presId="urn:microsoft.com/office/officeart/2005/8/layout/radial1"/>
    <dgm:cxn modelId="{B22D6339-B38F-4700-BCB1-ABD1D216C7BC}" srcId="{3F8C4685-2A9E-455D-B218-837B5AB9085E}" destId="{A26C25F7-560B-4C53-9E95-7F0BADA1537E}" srcOrd="3" destOrd="0" parTransId="{A5848CB6-CF14-4BFB-88E1-C00270EAC1EF}" sibTransId="{DD252635-A587-473E-92EE-0A29006C4139}"/>
    <dgm:cxn modelId="{578417F9-2899-4487-A77E-A2096002A48F}" srcId="{1F9AE9DA-F040-4D12-B789-054BEB22D6A5}" destId="{3F8C4685-2A9E-455D-B218-837B5AB9085E}" srcOrd="0" destOrd="0" parTransId="{3A2EAF8D-5ED9-448B-A25A-3F03937EFCF2}" sibTransId="{6ADF142E-232C-44B5-9D8D-0C62031CC00D}"/>
    <dgm:cxn modelId="{FE720FB4-8398-4ADE-B712-8139BBDBDC60}" type="presOf" srcId="{1F9AE9DA-F040-4D12-B789-054BEB22D6A5}" destId="{E0358E45-F2A6-4C63-97E7-CB8F7702A022}" srcOrd="0" destOrd="0" presId="urn:microsoft.com/office/officeart/2005/8/layout/radial1"/>
    <dgm:cxn modelId="{207555AA-3062-45BF-8E86-899668A55BC5}" type="presParOf" srcId="{E0358E45-F2A6-4C63-97E7-CB8F7702A022}" destId="{F81C47D3-FC4A-4442-B30B-C1F6531190A7}" srcOrd="0" destOrd="0" presId="urn:microsoft.com/office/officeart/2005/8/layout/radial1"/>
    <dgm:cxn modelId="{B7BC76C9-F4A1-462B-A3A7-3A308B524983}" type="presParOf" srcId="{E0358E45-F2A6-4C63-97E7-CB8F7702A022}" destId="{8C792C4F-E744-4927-B2C0-AA6C32BC759E}" srcOrd="1" destOrd="0" presId="urn:microsoft.com/office/officeart/2005/8/layout/radial1"/>
    <dgm:cxn modelId="{CA612C67-36FE-47A9-8337-3AF82C994FFC}" type="presParOf" srcId="{8C792C4F-E744-4927-B2C0-AA6C32BC759E}" destId="{F9BF9894-61DA-4D09-938F-1976105B9633}" srcOrd="0" destOrd="0" presId="urn:microsoft.com/office/officeart/2005/8/layout/radial1"/>
    <dgm:cxn modelId="{6148B802-61E9-40B4-BBBF-157E4EE41BDB}" type="presParOf" srcId="{E0358E45-F2A6-4C63-97E7-CB8F7702A022}" destId="{C629EED2-CD0D-4AB0-BDB2-2DD7A8BD6773}" srcOrd="2" destOrd="0" presId="urn:microsoft.com/office/officeart/2005/8/layout/radial1"/>
    <dgm:cxn modelId="{C2C2AB77-1984-4E1C-89FB-39370329A40B}" type="presParOf" srcId="{E0358E45-F2A6-4C63-97E7-CB8F7702A022}" destId="{7701B857-BC31-442A-8245-197798AD3BB5}" srcOrd="3" destOrd="0" presId="urn:microsoft.com/office/officeart/2005/8/layout/radial1"/>
    <dgm:cxn modelId="{4D6770B4-EB96-4D9A-A5F9-D0876627ABD2}" type="presParOf" srcId="{7701B857-BC31-442A-8245-197798AD3BB5}" destId="{B0F04D43-2DAC-483B-9C65-C3F17470F65A}" srcOrd="0" destOrd="0" presId="urn:microsoft.com/office/officeart/2005/8/layout/radial1"/>
    <dgm:cxn modelId="{5D3B1562-B6CB-4EF2-8626-FF3F777EA906}" type="presParOf" srcId="{E0358E45-F2A6-4C63-97E7-CB8F7702A022}" destId="{6E65262C-80BF-4A2F-8D11-C9038D634CB3}" srcOrd="4" destOrd="0" presId="urn:microsoft.com/office/officeart/2005/8/layout/radial1"/>
    <dgm:cxn modelId="{F4516150-F4A2-49A7-9CEC-C0D9CB68B217}" type="presParOf" srcId="{E0358E45-F2A6-4C63-97E7-CB8F7702A022}" destId="{273C0EBE-94B4-4BE2-922B-816A5EEC0FC9}" srcOrd="5" destOrd="0" presId="urn:microsoft.com/office/officeart/2005/8/layout/radial1"/>
    <dgm:cxn modelId="{8B058DC3-6B1F-4DD6-9FB5-DD93391416C3}" type="presParOf" srcId="{273C0EBE-94B4-4BE2-922B-816A5EEC0FC9}" destId="{41BD12DB-8634-45C9-8BEF-7BD52F5703A9}" srcOrd="0" destOrd="0" presId="urn:microsoft.com/office/officeart/2005/8/layout/radial1"/>
    <dgm:cxn modelId="{706C4287-2AC1-4CC1-B1DD-16489C9DBAEB}" type="presParOf" srcId="{E0358E45-F2A6-4C63-97E7-CB8F7702A022}" destId="{92DF4ABC-D184-487C-9678-2A8DE393DBB4}" srcOrd="6" destOrd="0" presId="urn:microsoft.com/office/officeart/2005/8/layout/radial1"/>
    <dgm:cxn modelId="{7422F466-EBCC-4A48-9805-CA3434B30509}" type="presParOf" srcId="{E0358E45-F2A6-4C63-97E7-CB8F7702A022}" destId="{AB1D7CB9-6D84-40C9-B97A-81504D8EC726}" srcOrd="7" destOrd="0" presId="urn:microsoft.com/office/officeart/2005/8/layout/radial1"/>
    <dgm:cxn modelId="{38EF39D1-F54E-4CEE-B576-19161CAA8457}" type="presParOf" srcId="{AB1D7CB9-6D84-40C9-B97A-81504D8EC726}" destId="{B00746FE-450D-4EB9-9E67-93B4FF3F3F35}" srcOrd="0" destOrd="0" presId="urn:microsoft.com/office/officeart/2005/8/layout/radial1"/>
    <dgm:cxn modelId="{E3BA92CB-2083-4C99-9C24-164944CBDC10}" type="presParOf" srcId="{E0358E45-F2A6-4C63-97E7-CB8F7702A022}" destId="{D3D3785F-8CA2-4122-A375-CBE5073C3F24}" srcOrd="8" destOrd="0" presId="urn:microsoft.com/office/officeart/2005/8/layout/radial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959EF15-23F8-4B4A-BB2A-5FD6C502A548}" type="datetimeFigureOut">
              <a:rPr lang="en-GB" smtClean="0"/>
              <a:pPr/>
              <a:t>09/05/2019</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544EE76-0D29-4B4B-96FD-336FB5108A42}" type="slidenum">
              <a:rPr lang="en-GB" smtClean="0"/>
              <a:pPr/>
              <a:t>‹#›</a:t>
            </a:fld>
            <a:endParaRPr lang="en-GB" dirty="0"/>
          </a:p>
        </p:txBody>
      </p:sp>
    </p:spTree>
    <p:extLst>
      <p:ext uri="{BB962C8B-B14F-4D97-AF65-F5344CB8AC3E}">
        <p14:creationId xmlns:p14="http://schemas.microsoft.com/office/powerpoint/2010/main" val="47777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DA17FF-C01E-4DF4-8C19-9EDB99857DB9}" type="datetimeFigureOut">
              <a:rPr lang="en-GB" smtClean="0"/>
              <a:pPr/>
              <a:t>09/05/2019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C85C611-6E9D-49F5-B213-C7240C7F074D}" type="slidenum">
              <a:rPr lang="en-GB" smtClean="0"/>
              <a:pPr/>
              <a:t>‹#›</a:t>
            </a:fld>
            <a:endParaRPr lang="en-GB" dirty="0"/>
          </a:p>
        </p:txBody>
      </p:sp>
    </p:spTree>
    <p:extLst>
      <p:ext uri="{BB962C8B-B14F-4D97-AF65-F5344CB8AC3E}">
        <p14:creationId xmlns:p14="http://schemas.microsoft.com/office/powerpoint/2010/main" val="275623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1</a:t>
            </a:fld>
            <a:endParaRPr lang="en-GB" dirty="0"/>
          </a:p>
        </p:txBody>
      </p:sp>
    </p:spTree>
    <p:extLst>
      <p:ext uri="{BB962C8B-B14F-4D97-AF65-F5344CB8AC3E}">
        <p14:creationId xmlns:p14="http://schemas.microsoft.com/office/powerpoint/2010/main" val="9382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Start to build up a picture that reflects</a:t>
            </a:r>
            <a:r>
              <a:rPr lang="en-GB" baseline="0" dirty="0" smtClean="0"/>
              <a:t> </a:t>
            </a:r>
            <a:r>
              <a:rPr lang="en-GB" dirty="0" smtClean="0"/>
              <a:t>similarly characteristics to</a:t>
            </a:r>
            <a:r>
              <a:rPr lang="en-GB" baseline="0" dirty="0" smtClean="0"/>
              <a:t> and ‘All Site’ level, with little changes according to the issues associated with each area as seen in the Community Link Worker project.</a:t>
            </a:r>
          </a:p>
          <a:p>
            <a:endParaRPr lang="en-GB" baseline="0" dirty="0" smtClean="0"/>
          </a:p>
          <a:p>
            <a:r>
              <a:rPr lang="en-GB" baseline="0" dirty="0" smtClean="0"/>
              <a:t>...but what about the wider picture and the issues at local authority level – Do these reflect the CLW project results? Could these be representative of the issues seen? It’s always good to have an appreciation and understanding of the bigger picture but could this wider insight help with local planning around the project.  Generally, i</a:t>
            </a:r>
            <a:r>
              <a:rPr lang="en-GB" dirty="0" smtClean="0"/>
              <a:t>n the context of health and social care an understanding of the health and wellbeing needs of the population is required in order to determine the outcomes that are being sought and the changes and improvements that require to be made in the planning and delivery of services.</a:t>
            </a:r>
            <a:r>
              <a:rPr lang="en-GB" baseline="0" dirty="0" smtClean="0"/>
              <a:t> Ultimately, this is </a:t>
            </a:r>
            <a:r>
              <a:rPr lang="en-GB" dirty="0" smtClean="0"/>
              <a:t>assessing the level of need for health and social care services, describing the current pattern and level of supply of these services and identifying the extent of the gap between need and supply.  </a:t>
            </a:r>
          </a:p>
          <a:p>
            <a:endParaRPr lang="en-GB" baseline="0" dirty="0" smtClean="0"/>
          </a:p>
          <a:p>
            <a:r>
              <a:rPr lang="en-GB" baseline="0" dirty="0" smtClean="0"/>
              <a:t>e.g. additional link workers overall, those with an expertise in these referral reasons or to ensure the availability of services that are key to the success of the project.</a:t>
            </a:r>
          </a:p>
          <a:p>
            <a:endParaRPr lang="en-GB" baseline="0" dirty="0" smtClean="0"/>
          </a:p>
          <a:p>
            <a:r>
              <a:rPr lang="en-GB" baseline="0" dirty="0" smtClean="0"/>
              <a:t>How do we capture and use that information and knowledge effectively.</a:t>
            </a:r>
          </a:p>
          <a:p>
            <a:endParaRPr lang="en-GB" baseline="0" dirty="0" smtClean="0"/>
          </a:p>
          <a:p>
            <a:r>
              <a:rPr lang="en-GB" baseline="0" dirty="0" smtClean="0"/>
              <a:t>Lead on to Health related issues associated with each local authority</a:t>
            </a:r>
            <a:endParaRPr lang="en-GB" dirty="0"/>
          </a:p>
        </p:txBody>
      </p:sp>
      <p:sp>
        <p:nvSpPr>
          <p:cNvPr id="4" name="Slide Number Placeholder 3"/>
          <p:cNvSpPr>
            <a:spLocks noGrp="1"/>
          </p:cNvSpPr>
          <p:nvPr>
            <p:ph type="sldNum" sz="quarter" idx="10"/>
          </p:nvPr>
        </p:nvSpPr>
        <p:spPr/>
        <p:txBody>
          <a:bodyPr/>
          <a:lstStyle/>
          <a:p>
            <a:fld id="{1378F7D0-6702-4493-AF86-1B31DA0BE4CB}" type="slidenum">
              <a:rPr lang="en-GB" smtClean="0"/>
              <a:pPr/>
              <a:t>15</a:t>
            </a:fld>
            <a:endParaRPr lang="en-GB"/>
          </a:p>
        </p:txBody>
      </p:sp>
    </p:spTree>
    <p:extLst>
      <p:ext uri="{BB962C8B-B14F-4D97-AF65-F5344CB8AC3E}">
        <p14:creationId xmlns:p14="http://schemas.microsoft.com/office/powerpoint/2010/main" val="318686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Health Related Issues – Burden of Disease Scotland</a:t>
            </a:r>
            <a:r>
              <a:rPr lang="en-GB" baseline="0" dirty="0" smtClean="0"/>
              <a:t> level.</a:t>
            </a:r>
          </a:p>
          <a:p>
            <a:endParaRPr lang="en-GB" baseline="0" dirty="0" smtClean="0"/>
          </a:p>
          <a:p>
            <a:r>
              <a:rPr lang="en-GB" sz="1200" b="0" i="0" kern="1200" dirty="0" smtClean="0">
                <a:solidFill>
                  <a:schemeClr val="tx1"/>
                </a:solidFill>
                <a:latin typeface="+mn-lt"/>
                <a:ea typeface="+mn-ea"/>
                <a:cs typeface="+mn-cs"/>
              </a:rPr>
              <a:t>The analysis uses an internationally recognised approach, referred to as ‘Burden of Disease’, to quantify the difference between the ideal of living to old age in good health and the situation where healthy life is shortened by illness, injury, disability and early death. </a:t>
            </a:r>
            <a:r>
              <a:rPr lang="en-GB" dirty="0" smtClean="0"/>
              <a:t>Burden of disease studies use a single measure which combines estimates of fatal and non-fatal burden: years of life lost (YLL) due to premature mortality and years lived with disability (YLD) due to time spent living in less than ideal health. The measure used to describe the overall burden of disease is called the </a:t>
            </a:r>
            <a:r>
              <a:rPr lang="en-GB" dirty="0" err="1" smtClean="0"/>
              <a:t>disabilityadjusted</a:t>
            </a:r>
            <a:r>
              <a:rPr lang="en-GB" dirty="0" smtClean="0"/>
              <a:t> life year (DALY). This allows a fairer picture of the contribution of diseases which are unlikely to cause death but may cause substantial poor health.</a:t>
            </a:r>
            <a:endParaRPr lang="en-GB" dirty="0"/>
          </a:p>
        </p:txBody>
      </p:sp>
      <p:sp>
        <p:nvSpPr>
          <p:cNvPr id="4" name="Slide Number Placeholder 3"/>
          <p:cNvSpPr>
            <a:spLocks noGrp="1"/>
          </p:cNvSpPr>
          <p:nvPr>
            <p:ph type="sldNum" sz="quarter" idx="10"/>
          </p:nvPr>
        </p:nvSpPr>
        <p:spPr/>
        <p:txBody>
          <a:bodyPr/>
          <a:lstStyle/>
          <a:p>
            <a:fld id="{1378F7D0-6702-4493-AF86-1B31DA0BE4CB}" type="slidenum">
              <a:rPr lang="en-GB" smtClean="0"/>
              <a:pPr/>
              <a:t>16</a:t>
            </a:fld>
            <a:endParaRPr lang="en-GB"/>
          </a:p>
        </p:txBody>
      </p:sp>
    </p:spTree>
    <p:extLst>
      <p:ext uri="{BB962C8B-B14F-4D97-AF65-F5344CB8AC3E}">
        <p14:creationId xmlns:p14="http://schemas.microsoft.com/office/powerpoint/2010/main" val="152226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18</a:t>
            </a:fld>
            <a:endParaRPr lang="en-GB" dirty="0"/>
          </a:p>
        </p:txBody>
      </p:sp>
    </p:spTree>
    <p:extLst>
      <p:ext uri="{BB962C8B-B14F-4D97-AF65-F5344CB8AC3E}">
        <p14:creationId xmlns:p14="http://schemas.microsoft.com/office/powerpoint/2010/main" val="296609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Other data to inform</a:t>
            </a:r>
            <a:r>
              <a:rPr lang="en-GB" baseline="0" dirty="0" smtClean="0"/>
              <a:t> and supplement the CLW project information – indicates that the pilot sites are above the Scotland level for homelessness applications which does indeed reflect the referral reason distribution seen before, with housing being one of the top referral reasons across each of the sites. </a:t>
            </a:r>
            <a:endParaRPr lang="en-GB" dirty="0"/>
          </a:p>
        </p:txBody>
      </p:sp>
      <p:sp>
        <p:nvSpPr>
          <p:cNvPr id="4" name="Slide Number Placeholder 3"/>
          <p:cNvSpPr>
            <a:spLocks noGrp="1"/>
          </p:cNvSpPr>
          <p:nvPr>
            <p:ph type="sldNum" sz="quarter" idx="10"/>
          </p:nvPr>
        </p:nvSpPr>
        <p:spPr/>
        <p:txBody>
          <a:bodyPr/>
          <a:lstStyle/>
          <a:p>
            <a:fld id="{1378F7D0-6702-4493-AF86-1B31DA0BE4CB}" type="slidenum">
              <a:rPr lang="en-GB" smtClean="0"/>
              <a:pPr/>
              <a:t>19</a:t>
            </a:fld>
            <a:endParaRPr lang="en-GB"/>
          </a:p>
        </p:txBody>
      </p:sp>
    </p:spTree>
    <p:extLst>
      <p:ext uri="{BB962C8B-B14F-4D97-AF65-F5344CB8AC3E}">
        <p14:creationId xmlns:p14="http://schemas.microsoft.com/office/powerpoint/2010/main" val="62703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Other data to inform</a:t>
            </a:r>
            <a:r>
              <a:rPr lang="en-GB" baseline="0" dirty="0" smtClean="0"/>
              <a:t> and supplement the CLW project information – similarly indicates that the pilot sites are above the Scotland level out of work benefit claimants which does again reflect the referral reason distribution seen before, with welfare and benefits being one of the top referral reasons across each of the sites. </a:t>
            </a:r>
            <a:endParaRPr lang="en-GB" dirty="0" smtClean="0"/>
          </a:p>
          <a:p>
            <a:endParaRPr lang="en-GB" dirty="0"/>
          </a:p>
        </p:txBody>
      </p:sp>
      <p:sp>
        <p:nvSpPr>
          <p:cNvPr id="4" name="Slide Number Placeholder 3"/>
          <p:cNvSpPr>
            <a:spLocks noGrp="1"/>
          </p:cNvSpPr>
          <p:nvPr>
            <p:ph type="sldNum" sz="quarter" idx="10"/>
          </p:nvPr>
        </p:nvSpPr>
        <p:spPr/>
        <p:txBody>
          <a:bodyPr/>
          <a:lstStyle/>
          <a:p>
            <a:fld id="{1378F7D0-6702-4493-AF86-1B31DA0BE4CB}" type="slidenum">
              <a:rPr lang="en-GB" smtClean="0"/>
              <a:pPr/>
              <a:t>20</a:t>
            </a:fld>
            <a:endParaRPr lang="en-GB"/>
          </a:p>
        </p:txBody>
      </p:sp>
    </p:spTree>
    <p:extLst>
      <p:ext uri="{BB962C8B-B14F-4D97-AF65-F5344CB8AC3E}">
        <p14:creationId xmlns:p14="http://schemas.microsoft.com/office/powerpoint/2010/main" val="310291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So with this and other bits of related data, we can start to build</a:t>
            </a:r>
            <a:r>
              <a:rPr lang="en-GB" baseline="0" dirty="0" smtClean="0"/>
              <a:t> up a profile that could provide further understanding of the needs of the local area, whilst also potentially being used as an input to i</a:t>
            </a:r>
            <a:r>
              <a:rPr lang="en-GB" dirty="0" smtClean="0"/>
              <a:t>nform local</a:t>
            </a:r>
            <a:r>
              <a:rPr lang="en-GB" baseline="0" dirty="0" smtClean="0"/>
              <a:t> planning of CLW services including availability of third sector organisations by anticipating demand. </a:t>
            </a:r>
          </a:p>
          <a:p>
            <a:endParaRPr lang="en-GB" baseline="0" dirty="0" smtClean="0"/>
          </a:p>
          <a:p>
            <a:r>
              <a:rPr lang="en-GB" baseline="0" dirty="0" smtClean="0"/>
              <a:t>Chosen a few indicators for Dundee City that are above the Scotland level, indicating the challenges facing the local authority area.  </a:t>
            </a:r>
          </a:p>
          <a:p>
            <a:endParaRPr lang="en-GB" baseline="0" dirty="0" smtClean="0"/>
          </a:p>
          <a:p>
            <a:endParaRPr lang="en-GB" baseline="0" dirty="0" smtClean="0"/>
          </a:p>
          <a:p>
            <a:r>
              <a:rPr lang="en-GB" dirty="0" smtClean="0"/>
              <a:t>The Scottish Index of Multiple Deprivation (SIMD) combines seven different domains (aspects) of deprivation:</a:t>
            </a:r>
          </a:p>
          <a:p>
            <a:endParaRPr lang="en-GB" dirty="0" smtClean="0"/>
          </a:p>
          <a:p>
            <a:pPr>
              <a:buFont typeface="Arial" pitchFamily="34" charset="0"/>
              <a:buChar char="•"/>
            </a:pPr>
            <a:r>
              <a:rPr lang="en-GB" dirty="0" smtClean="0"/>
              <a:t> Income</a:t>
            </a:r>
          </a:p>
          <a:p>
            <a:pPr>
              <a:buFont typeface="Arial" pitchFamily="34" charset="0"/>
              <a:buChar char="•"/>
            </a:pPr>
            <a:r>
              <a:rPr lang="en-GB" baseline="0" dirty="0" smtClean="0"/>
              <a:t> </a:t>
            </a:r>
            <a:r>
              <a:rPr lang="en-GB" dirty="0" smtClean="0"/>
              <a:t>Employment </a:t>
            </a:r>
          </a:p>
          <a:p>
            <a:pPr>
              <a:buFont typeface="Arial" pitchFamily="34" charset="0"/>
              <a:buChar char="•"/>
            </a:pPr>
            <a:r>
              <a:rPr lang="en-GB" baseline="0" dirty="0" smtClean="0"/>
              <a:t> </a:t>
            </a:r>
            <a:r>
              <a:rPr lang="en-GB" dirty="0" smtClean="0"/>
              <a:t>Health </a:t>
            </a:r>
          </a:p>
          <a:p>
            <a:pPr>
              <a:buFont typeface="Arial" pitchFamily="34" charset="0"/>
              <a:buChar char="•"/>
            </a:pPr>
            <a:r>
              <a:rPr lang="en-GB" baseline="0" dirty="0" smtClean="0"/>
              <a:t> </a:t>
            </a:r>
            <a:r>
              <a:rPr lang="en-GB" dirty="0" smtClean="0"/>
              <a:t>Education, Skills and Training </a:t>
            </a:r>
          </a:p>
          <a:p>
            <a:pPr>
              <a:buFont typeface="Arial" pitchFamily="34" charset="0"/>
              <a:buChar char="•"/>
            </a:pPr>
            <a:r>
              <a:rPr lang="en-GB" baseline="0" dirty="0" smtClean="0"/>
              <a:t> </a:t>
            </a:r>
            <a:r>
              <a:rPr lang="en-GB" dirty="0" smtClean="0"/>
              <a:t>Geographic Access to Services </a:t>
            </a:r>
          </a:p>
          <a:p>
            <a:pPr>
              <a:buFont typeface="Arial" pitchFamily="34" charset="0"/>
              <a:buChar char="•"/>
            </a:pPr>
            <a:r>
              <a:rPr lang="en-GB" baseline="0" dirty="0" smtClean="0"/>
              <a:t> </a:t>
            </a:r>
            <a:r>
              <a:rPr lang="en-GB" dirty="0" smtClean="0"/>
              <a:t>Crime </a:t>
            </a:r>
          </a:p>
          <a:p>
            <a:pPr>
              <a:buFont typeface="Arial" pitchFamily="34" charset="0"/>
              <a:buChar char="•"/>
            </a:pPr>
            <a:r>
              <a:rPr lang="en-GB" baseline="0" dirty="0" smtClean="0"/>
              <a:t> </a:t>
            </a:r>
            <a:r>
              <a:rPr lang="en-GB" dirty="0" smtClean="0"/>
              <a:t>Housing </a:t>
            </a:r>
          </a:p>
          <a:p>
            <a:pPr>
              <a:buFont typeface="Arial" pitchFamily="34" charset="0"/>
              <a:buNone/>
            </a:pPr>
            <a:endParaRPr lang="en-GB" dirty="0" smtClean="0"/>
          </a:p>
          <a:p>
            <a:pPr>
              <a:buFont typeface="Arial" pitchFamily="34" charset="0"/>
              <a:buNone/>
            </a:pPr>
            <a:r>
              <a:rPr lang="en-GB" dirty="0" smtClean="0"/>
              <a:t>These domains are measured using a number of indicators to form ranks for each domain. Data zones are ranked from 1 being most deprived to 6,976 being least deprived. Each of the seven domain ranks are then combined to form the overall SIMD. This provides a measure of relative deprivation at data zone level, so it tells you that one data zone is relatively more deprived than another but not how much more deprived.</a:t>
            </a:r>
            <a:endParaRPr lang="en-GB" baseline="0" dirty="0" smtClean="0"/>
          </a:p>
          <a:p>
            <a:endParaRPr lang="en-GB" dirty="0" smtClean="0"/>
          </a:p>
          <a:p>
            <a:r>
              <a:rPr lang="en-GB" dirty="0" smtClean="0"/>
              <a:t>Deciles split the </a:t>
            </a:r>
            <a:r>
              <a:rPr lang="en-GB" dirty="0" err="1" smtClean="0"/>
              <a:t>datazones</a:t>
            </a:r>
            <a:r>
              <a:rPr lang="en-GB" dirty="0" smtClean="0"/>
              <a:t> into 10 groups, each containing 10% of Scotland’s </a:t>
            </a:r>
            <a:r>
              <a:rPr lang="en-GB" dirty="0" err="1" smtClean="0"/>
              <a:t>datazones</a:t>
            </a:r>
            <a:r>
              <a:rPr lang="en-GB" dirty="0" smtClean="0"/>
              <a:t>.  Darker red colour is the most deprived,</a:t>
            </a:r>
            <a:r>
              <a:rPr lang="en-GB" baseline="0" dirty="0" smtClean="0"/>
              <a:t> darker blue is the least deprived.</a:t>
            </a:r>
            <a:endParaRPr lang="en-GB" dirty="0"/>
          </a:p>
        </p:txBody>
      </p:sp>
      <p:sp>
        <p:nvSpPr>
          <p:cNvPr id="4" name="Slide Number Placeholder 3"/>
          <p:cNvSpPr>
            <a:spLocks noGrp="1"/>
          </p:cNvSpPr>
          <p:nvPr>
            <p:ph type="sldNum" sz="quarter" idx="10"/>
          </p:nvPr>
        </p:nvSpPr>
        <p:spPr/>
        <p:txBody>
          <a:bodyPr/>
          <a:lstStyle/>
          <a:p>
            <a:fld id="{1378F7D0-6702-4493-AF86-1B31DA0BE4CB}" type="slidenum">
              <a:rPr lang="en-GB" smtClean="0"/>
              <a:pPr/>
              <a:t>21</a:t>
            </a:fld>
            <a:endParaRPr lang="en-GB"/>
          </a:p>
        </p:txBody>
      </p:sp>
    </p:spTree>
    <p:extLst>
      <p:ext uri="{BB962C8B-B14F-4D97-AF65-F5344CB8AC3E}">
        <p14:creationId xmlns:p14="http://schemas.microsoft.com/office/powerpoint/2010/main" val="18911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Referral Destination</a:t>
            </a:r>
            <a:endParaRPr lang="en-GB" dirty="0"/>
          </a:p>
        </p:txBody>
      </p:sp>
      <p:sp>
        <p:nvSpPr>
          <p:cNvPr id="4" name="Slide Number Placeholder 3"/>
          <p:cNvSpPr>
            <a:spLocks noGrp="1"/>
          </p:cNvSpPr>
          <p:nvPr>
            <p:ph type="sldNum" sz="quarter" idx="10"/>
          </p:nvPr>
        </p:nvSpPr>
        <p:spPr/>
        <p:txBody>
          <a:bodyPr/>
          <a:lstStyle/>
          <a:p>
            <a:fld id="{1378F7D0-6702-4493-AF86-1B31DA0BE4CB}" type="slidenum">
              <a:rPr lang="en-GB" smtClean="0"/>
              <a:pPr/>
              <a:t>22</a:t>
            </a:fld>
            <a:endParaRPr lang="en-GB"/>
          </a:p>
        </p:txBody>
      </p:sp>
    </p:spTree>
    <p:extLst>
      <p:ext uri="{BB962C8B-B14F-4D97-AF65-F5344CB8AC3E}">
        <p14:creationId xmlns:p14="http://schemas.microsoft.com/office/powerpoint/2010/main" val="39016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24</a:t>
            </a:fld>
            <a:endParaRPr lang="en-GB"/>
          </a:p>
        </p:txBody>
      </p:sp>
    </p:spTree>
    <p:extLst>
      <p:ext uri="{BB962C8B-B14F-4D97-AF65-F5344CB8AC3E}">
        <p14:creationId xmlns:p14="http://schemas.microsoft.com/office/powerpoint/2010/main" val="380195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Harness… </a:t>
            </a:r>
            <a:r>
              <a:rPr lang="en-GB" b="1" dirty="0" smtClean="0"/>
              <a:t>means bringing together</a:t>
            </a:r>
            <a:r>
              <a:rPr lang="en-GB" b="1" baseline="0" dirty="0" smtClean="0"/>
              <a:t> so its under your control to you use it</a:t>
            </a:r>
            <a:r>
              <a:rPr lang="en-GB" baseline="0" dirty="0" smtClean="0"/>
              <a:t>, I am also now an expert at harnessing a horse</a:t>
            </a:r>
            <a:endParaRPr lang="en-GB"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7B59C5-B3E3-40F3-A08C-28CA82BCC68C}" type="slidenum">
              <a:rPr lang="en-GB" smtClean="0"/>
              <a:pPr fontAlgn="base">
                <a:spcBef>
                  <a:spcPct val="0"/>
                </a:spcBef>
                <a:spcAft>
                  <a:spcPct val="0"/>
                </a:spcAft>
                <a:defRPr/>
              </a:pPr>
              <a:t>2</a:t>
            </a:fld>
            <a:endParaRPr lang="en-GB" dirty="0" smtClean="0"/>
          </a:p>
        </p:txBody>
      </p:sp>
    </p:spTree>
    <p:extLst>
      <p:ext uri="{BB962C8B-B14F-4D97-AF65-F5344CB8AC3E}">
        <p14:creationId xmlns:p14="http://schemas.microsoft.com/office/powerpoint/2010/main" val="154465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sz="1200" dirty="0" smtClean="0"/>
              <a:t>Huge</a:t>
            </a:r>
            <a:r>
              <a:rPr lang="en-GB" sz="1200" baseline="0" dirty="0" smtClean="0"/>
              <a:t> source of information – some gaps (social care, community) which are currently being addressed.</a:t>
            </a:r>
          </a:p>
          <a:p>
            <a:pPr eaLnBrk="1" hangingPunct="1">
              <a:lnSpc>
                <a:spcPct val="80000"/>
              </a:lnSpc>
            </a:pPr>
            <a:r>
              <a:rPr lang="en-GB" sz="1200" baseline="0" dirty="0" smtClean="0"/>
              <a:t>Most are 100% coverage, many good back decades so it’s a huge, powerful source of longitudinal health data about the population.</a:t>
            </a:r>
          </a:p>
          <a:p>
            <a:pPr eaLnBrk="1" hangingPunct="1">
              <a:lnSpc>
                <a:spcPct val="80000"/>
              </a:lnSpc>
            </a:pPr>
            <a:r>
              <a:rPr lang="en-GB" sz="1200" baseline="0" dirty="0" smtClean="0"/>
              <a:t>Also, within Scotland, we have the capability to link the data together, creating patient pathways to enable follow-up of specific patient cohorts.</a:t>
            </a:r>
          </a:p>
          <a:p>
            <a:pPr eaLnBrk="1" hangingPunct="1">
              <a:lnSpc>
                <a:spcPct val="80000"/>
              </a:lnSpc>
            </a:pPr>
            <a:endParaRPr lang="en-GB" sz="1200" baseline="0" dirty="0" smtClean="0"/>
          </a:p>
          <a:p>
            <a:pPr eaLnBrk="1" hangingPunct="1">
              <a:lnSpc>
                <a:spcPct val="80000"/>
              </a:lnSpc>
            </a:pPr>
            <a:r>
              <a:rPr lang="en-GB" sz="1200" baseline="0" dirty="0" smtClean="0"/>
              <a:t>Most of our data comes from data which is collected at source for front-line care.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3</a:t>
            </a:fld>
            <a:endParaRPr lang="en-GB" dirty="0"/>
          </a:p>
        </p:txBody>
      </p:sp>
    </p:spTree>
    <p:extLst>
      <p:ext uri="{BB962C8B-B14F-4D97-AF65-F5344CB8AC3E}">
        <p14:creationId xmlns:p14="http://schemas.microsoft.com/office/powerpoint/2010/main" val="26288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GB" sz="1200" kern="1200" baseline="0" dirty="0" smtClean="0">
                <a:solidFill>
                  <a:schemeClr val="tx1"/>
                </a:solidFill>
                <a:latin typeface="+mn-lt"/>
                <a:ea typeface="+mn-ea"/>
                <a:cs typeface="+mn-cs"/>
              </a:rPr>
              <a:t>Mention we are very data rich in Scotland with many data sets.</a:t>
            </a:r>
          </a:p>
          <a:p>
            <a:pPr>
              <a:buFont typeface="Arial" pitchFamily="34" charset="0"/>
              <a:buChar char="•"/>
            </a:pPr>
            <a:endParaRPr lang="en-GB" sz="1200" kern="1200" baseline="0" dirty="0" smtClean="0">
              <a:solidFill>
                <a:schemeClr val="tx1"/>
              </a:solidFill>
              <a:latin typeface="+mn-lt"/>
              <a:ea typeface="+mn-ea"/>
              <a:cs typeface="+mn-cs"/>
            </a:endParaRPr>
          </a:p>
          <a:p>
            <a:pPr>
              <a:buFont typeface="Arial" pitchFamily="34" charset="0"/>
              <a:buChar char="•"/>
            </a:pPr>
            <a:r>
              <a:rPr lang="en-GB" sz="1200" kern="1200" baseline="0" dirty="0" smtClean="0">
                <a:solidFill>
                  <a:schemeClr val="tx1"/>
                </a:solidFill>
                <a:latin typeface="+mn-lt"/>
                <a:ea typeface="+mn-ea"/>
                <a:cs typeface="+mn-cs"/>
              </a:rPr>
              <a:t>One of our key abilities is to link these data together</a:t>
            </a:r>
          </a:p>
          <a:p>
            <a:pPr>
              <a:buFont typeface="Arial" pitchFamily="34" charset="0"/>
              <a:buChar char="•"/>
            </a:pPr>
            <a:endParaRPr lang="en-GB" sz="1200" kern="1200" baseline="0" dirty="0" smtClean="0">
              <a:solidFill>
                <a:schemeClr val="tx1"/>
              </a:solidFill>
              <a:latin typeface="+mn-lt"/>
              <a:ea typeface="+mn-ea"/>
              <a:cs typeface="+mn-cs"/>
            </a:endParaRPr>
          </a:p>
          <a:p>
            <a:pPr>
              <a:buFont typeface="Arial" pitchFamily="34" charset="0"/>
              <a:buChar char="•"/>
            </a:pPr>
            <a:r>
              <a:rPr lang="en-GB" sz="1200" kern="1200" baseline="0" dirty="0" smtClean="0">
                <a:solidFill>
                  <a:schemeClr val="tx1"/>
                </a:solidFill>
                <a:latin typeface="+mn-lt"/>
                <a:ea typeface="+mn-ea"/>
                <a:cs typeface="+mn-cs"/>
              </a:rPr>
              <a:t>We do that using a unique CHI that is attached to each of our health records</a:t>
            </a:r>
          </a:p>
          <a:p>
            <a:pPr>
              <a:buFont typeface="Arial" pitchFamily="34" charset="0"/>
              <a:buChar char="•"/>
            </a:pPr>
            <a:endParaRPr lang="en-GB" sz="1200" kern="1200" baseline="0" dirty="0" smtClean="0">
              <a:solidFill>
                <a:schemeClr val="tx1"/>
              </a:solidFill>
              <a:latin typeface="+mn-lt"/>
              <a:ea typeface="+mn-ea"/>
              <a:cs typeface="+mn-cs"/>
            </a:endParaRPr>
          </a:p>
          <a:p>
            <a:pPr>
              <a:buFont typeface="Arial" pitchFamily="34" charset="0"/>
              <a:buChar char="•"/>
            </a:pPr>
            <a:r>
              <a:rPr lang="en-GB" sz="1200" kern="1200" baseline="0" dirty="0" smtClean="0">
                <a:solidFill>
                  <a:schemeClr val="tx1"/>
                </a:solidFill>
                <a:latin typeface="+mn-lt"/>
                <a:ea typeface="+mn-ea"/>
                <a:cs typeface="+mn-cs"/>
              </a:rPr>
              <a:t>One particular platform that we provide access to our customers too is Source</a:t>
            </a:r>
          </a:p>
          <a:p>
            <a:pPr>
              <a:buFont typeface="Arial" pitchFamily="34" charset="0"/>
              <a:buChar char="•"/>
            </a:pPr>
            <a:endParaRPr lang="en-GB" sz="1200" kern="1200" baseline="0" dirty="0" smtClean="0">
              <a:solidFill>
                <a:schemeClr val="tx1"/>
              </a:solidFill>
              <a:latin typeface="+mn-lt"/>
              <a:ea typeface="+mn-ea"/>
              <a:cs typeface="+mn-cs"/>
            </a:endParaRPr>
          </a:p>
          <a:p>
            <a:pPr>
              <a:buFont typeface="Arial" pitchFamily="34" charset="0"/>
              <a:buChar char="•"/>
            </a:pPr>
            <a:r>
              <a:rPr lang="en-GB" sz="1200" kern="1200" baseline="0" dirty="0" smtClean="0">
                <a:solidFill>
                  <a:schemeClr val="tx1"/>
                </a:solidFill>
                <a:latin typeface="+mn-lt"/>
                <a:ea typeface="+mn-ea"/>
                <a:cs typeface="+mn-cs"/>
              </a:rPr>
              <a:t>This platform routinely links health and social care data</a:t>
            </a:r>
          </a:p>
          <a:p>
            <a:pPr marL="365125" lvl="1" indent="-342900" eaLnBrk="0" hangingPunct="0">
              <a:spcAft>
                <a:spcPts val="1200"/>
              </a:spcAft>
              <a:buFont typeface="Arial" pitchFamily="34" charset="0"/>
              <a:buChar char="•"/>
              <a:defRPr/>
            </a:pPr>
            <a:r>
              <a:rPr lang="en-GB" sz="1200" kern="1200" baseline="0" dirty="0" smtClean="0">
                <a:solidFill>
                  <a:schemeClr val="tx1"/>
                </a:solidFill>
                <a:latin typeface="+mn-lt"/>
                <a:ea typeface="+mn-ea"/>
                <a:cs typeface="+mn-cs"/>
              </a:rPr>
              <a:t> </a:t>
            </a:r>
            <a:r>
              <a:rPr lang="en-GB" sz="2000" dirty="0" smtClean="0">
                <a:solidFill>
                  <a:schemeClr val="bg1"/>
                </a:solidFill>
                <a:latin typeface="Helvetica" pitchFamily="34" charset="0"/>
                <a:cs typeface="Helvetica" pitchFamily="34" charset="0"/>
              </a:rPr>
              <a:t>Data collection</a:t>
            </a:r>
          </a:p>
          <a:p>
            <a:pPr marL="365125" lvl="1" indent="-342900" eaLnBrk="0" hangingPunct="0">
              <a:spcAft>
                <a:spcPts val="1200"/>
              </a:spcAft>
              <a:buFont typeface="Arial" pitchFamily="34" charset="0"/>
              <a:buChar char="•"/>
              <a:defRPr/>
            </a:pPr>
            <a:r>
              <a:rPr lang="en-GB" sz="2000" dirty="0" smtClean="0">
                <a:solidFill>
                  <a:schemeClr val="bg1"/>
                </a:solidFill>
                <a:latin typeface="Helvetica" pitchFamily="34" charset="0"/>
                <a:cs typeface="Helvetica" pitchFamily="34" charset="0"/>
              </a:rPr>
              <a:t>Activity and Costs</a:t>
            </a:r>
          </a:p>
          <a:p>
            <a:pPr marL="365125" lvl="1" indent="-342900" eaLnBrk="0" hangingPunct="0">
              <a:spcAft>
                <a:spcPts val="1200"/>
              </a:spcAft>
              <a:buFont typeface="Arial" pitchFamily="34" charset="0"/>
              <a:buChar char="•"/>
              <a:defRPr/>
            </a:pPr>
            <a:r>
              <a:rPr lang="en-GB" sz="2000" dirty="0" smtClean="0">
                <a:solidFill>
                  <a:schemeClr val="bg1"/>
                </a:solidFill>
                <a:latin typeface="Helvetica" pitchFamily="34" charset="0"/>
                <a:cs typeface="Helvetica" pitchFamily="34" charset="0"/>
              </a:rPr>
              <a:t>Health &amp; Social Care information</a:t>
            </a:r>
          </a:p>
          <a:p>
            <a:pPr marL="365125" lvl="1" indent="-342900" eaLnBrk="0" hangingPunct="0">
              <a:spcAft>
                <a:spcPts val="1200"/>
              </a:spcAft>
              <a:buFont typeface="Arial" pitchFamily="34" charset="0"/>
              <a:buChar char="•"/>
              <a:defRPr/>
            </a:pPr>
            <a:r>
              <a:rPr lang="en-GB" sz="2000" dirty="0" smtClean="0">
                <a:solidFill>
                  <a:schemeClr val="bg1"/>
                </a:solidFill>
                <a:latin typeface="Helvetica" pitchFamily="34" charset="0"/>
                <a:cs typeface="Helvetica" pitchFamily="34" charset="0"/>
              </a:rPr>
              <a:t>Interactive Dashboards</a:t>
            </a:r>
          </a:p>
          <a:p>
            <a:pPr marL="365125" lvl="1" indent="-342900" eaLnBrk="0" hangingPunct="0">
              <a:spcAft>
                <a:spcPts val="1200"/>
              </a:spcAft>
              <a:buFont typeface="Arial" pitchFamily="34" charset="0"/>
              <a:buChar char="•"/>
              <a:defRPr/>
            </a:pPr>
            <a:r>
              <a:rPr lang="en-GB" sz="2000" u="sng" dirty="0" smtClean="0">
                <a:solidFill>
                  <a:schemeClr val="bg1"/>
                </a:solidFill>
                <a:latin typeface="Helvetica" pitchFamily="34" charset="0"/>
                <a:cs typeface="Helvetica" pitchFamily="34" charset="0"/>
              </a:rPr>
              <a:t>Linked</a:t>
            </a:r>
            <a:r>
              <a:rPr lang="en-GB" sz="2000" dirty="0" smtClean="0">
                <a:solidFill>
                  <a:schemeClr val="bg1"/>
                </a:solidFill>
                <a:latin typeface="Helvetica" pitchFamily="34" charset="0"/>
                <a:cs typeface="Helvetica" pitchFamily="34" charset="0"/>
              </a:rPr>
              <a:t> Health and Social Care data</a:t>
            </a:r>
          </a:p>
          <a:p>
            <a:pPr marL="365125" lvl="1" indent="-342900" eaLnBrk="0" hangingPunct="0">
              <a:spcAft>
                <a:spcPts val="1200"/>
              </a:spcAft>
              <a:buFont typeface="Arial" pitchFamily="34" charset="0"/>
              <a:buChar char="•"/>
              <a:defRPr/>
            </a:pPr>
            <a:r>
              <a:rPr lang="en-GB" sz="2000" dirty="0" smtClean="0">
                <a:solidFill>
                  <a:schemeClr val="bg1"/>
                </a:solidFill>
                <a:latin typeface="Helvetica" pitchFamily="34" charset="0"/>
                <a:cs typeface="Helvetica" pitchFamily="34" charset="0"/>
              </a:rPr>
              <a:t>Population Classification</a:t>
            </a:r>
          </a:p>
          <a:p>
            <a:pPr marL="365125" lvl="1" indent="-342900" eaLnBrk="0" hangingPunct="0">
              <a:spcAft>
                <a:spcPts val="1200"/>
              </a:spcAft>
              <a:buFont typeface="Arial" pitchFamily="34" charset="0"/>
              <a:buChar char="•"/>
              <a:defRPr/>
            </a:pPr>
            <a:r>
              <a:rPr lang="en-GB" sz="2000" dirty="0" smtClean="0">
                <a:solidFill>
                  <a:schemeClr val="bg1"/>
                </a:solidFill>
                <a:latin typeface="Helvetica" pitchFamily="34" charset="0"/>
                <a:cs typeface="Helvetica" pitchFamily="34" charset="0"/>
              </a:rPr>
              <a:t>Pathways</a:t>
            </a:r>
          </a:p>
          <a:p>
            <a:pPr marL="365125" lvl="1" indent="-342900" eaLnBrk="0" hangingPunct="0">
              <a:spcAft>
                <a:spcPts val="1200"/>
              </a:spcAft>
              <a:buFont typeface="Arial" pitchFamily="34" charset="0"/>
              <a:buChar char="•"/>
              <a:defRPr/>
            </a:pPr>
            <a:r>
              <a:rPr lang="en-GB" sz="2000" dirty="0" smtClean="0">
                <a:solidFill>
                  <a:schemeClr val="bg1"/>
                </a:solidFill>
                <a:latin typeface="Helvetica" pitchFamily="34" charset="0"/>
                <a:cs typeface="Helvetica" pitchFamily="34" charset="0"/>
              </a:rPr>
              <a:t>Benchmarking</a:t>
            </a:r>
          </a:p>
          <a:p>
            <a:pPr>
              <a:buFont typeface="Arial" pitchFamily="34" charset="0"/>
              <a:buChar char="•"/>
            </a:pPr>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4</a:t>
            </a:fld>
            <a:endParaRPr lang="en-GB" dirty="0"/>
          </a:p>
        </p:txBody>
      </p:sp>
    </p:spTree>
    <p:extLst>
      <p:ext uri="{BB962C8B-B14F-4D97-AF65-F5344CB8AC3E}">
        <p14:creationId xmlns:p14="http://schemas.microsoft.com/office/powerpoint/2010/main" val="9968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aim of the project is to use third sector data to evidence the effectiveness of third sector interventions, looking at these as part of the overall patient pathway.</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A54EC0B8-3FB2-4228-8639-F70745BD0D90}" type="slidenum">
              <a:rPr lang="en-GB" smtClean="0"/>
              <a:pPr/>
              <a:t>6</a:t>
            </a:fld>
            <a:endParaRPr lang="en-GB" dirty="0"/>
          </a:p>
        </p:txBody>
      </p:sp>
    </p:spTree>
    <p:extLst>
      <p:ext uri="{BB962C8B-B14F-4D97-AF65-F5344CB8AC3E}">
        <p14:creationId xmlns:p14="http://schemas.microsoft.com/office/powerpoint/2010/main" val="33976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7</a:t>
            </a:fld>
            <a:endParaRPr lang="en-GB" dirty="0"/>
          </a:p>
        </p:txBody>
      </p:sp>
    </p:spTree>
    <p:extLst>
      <p:ext uri="{BB962C8B-B14F-4D97-AF65-F5344CB8AC3E}">
        <p14:creationId xmlns:p14="http://schemas.microsoft.com/office/powerpoint/2010/main" val="285988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050" baseline="0" dirty="0" smtClean="0"/>
          </a:p>
          <a:p>
            <a:endParaRPr lang="en-GB" sz="1050" baseline="0" dirty="0" smtClean="0"/>
          </a:p>
          <a:p>
            <a:r>
              <a:rPr lang="en-GB" sz="1050" dirty="0" smtClean="0"/>
              <a:t>- </a:t>
            </a:r>
            <a:endParaRPr lang="en-GB" sz="1050"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9</a:t>
            </a:fld>
            <a:endParaRPr lang="en-GB" dirty="0"/>
          </a:p>
        </p:txBody>
      </p:sp>
    </p:spTree>
    <p:extLst>
      <p:ext uri="{BB962C8B-B14F-4D97-AF65-F5344CB8AC3E}">
        <p14:creationId xmlns:p14="http://schemas.microsoft.com/office/powerpoint/2010/main" val="177081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t>Discussion</a:t>
            </a:r>
            <a:r>
              <a:rPr lang="en-GB" sz="1100" baseline="0" dirty="0" smtClean="0"/>
              <a:t> around how to address the variances/issues which cause the lack of standardisation;</a:t>
            </a:r>
          </a:p>
          <a:p>
            <a:r>
              <a:rPr lang="en-GB" sz="1100" baseline="0" dirty="0" smtClean="0"/>
              <a:t>Is it resources (people time), technical knowledge, system restrictions</a:t>
            </a:r>
          </a:p>
          <a:p>
            <a:endParaRPr lang="en-GB" sz="1100" baseline="0" dirty="0" smtClean="0"/>
          </a:p>
          <a:p>
            <a:r>
              <a:rPr lang="en-GB" sz="1100" baseline="0" dirty="0" smtClean="0"/>
              <a:t>Very difficult task to evaluate at national level without standard data being submitted.</a:t>
            </a:r>
          </a:p>
          <a:p>
            <a:r>
              <a:rPr lang="en-GB" sz="1100" baseline="0" dirty="0" smtClean="0"/>
              <a:t>Need to deal with the issues in order to move forwards to standard submissions to be able to produce comparative outputs</a:t>
            </a:r>
            <a:endParaRPr lang="en-GB" sz="1100"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10</a:t>
            </a:fld>
            <a:endParaRPr lang="en-GB" dirty="0"/>
          </a:p>
        </p:txBody>
      </p:sp>
    </p:spTree>
    <p:extLst>
      <p:ext uri="{BB962C8B-B14F-4D97-AF65-F5344CB8AC3E}">
        <p14:creationId xmlns:p14="http://schemas.microsoft.com/office/powerpoint/2010/main" val="144158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Referral</a:t>
            </a:r>
            <a:r>
              <a:rPr lang="en-GB" baseline="0" dirty="0" smtClean="0"/>
              <a:t> Source – initial pathway into CLW service.</a:t>
            </a:r>
            <a:endParaRPr lang="en-GB" dirty="0"/>
          </a:p>
        </p:txBody>
      </p:sp>
      <p:sp>
        <p:nvSpPr>
          <p:cNvPr id="4" name="Slide Number Placeholder 3"/>
          <p:cNvSpPr>
            <a:spLocks noGrp="1"/>
          </p:cNvSpPr>
          <p:nvPr>
            <p:ph type="sldNum" sz="quarter" idx="10"/>
          </p:nvPr>
        </p:nvSpPr>
        <p:spPr/>
        <p:txBody>
          <a:bodyPr/>
          <a:lstStyle/>
          <a:p>
            <a:fld id="{1378F7D0-6702-4493-AF86-1B31DA0BE4CB}" type="slidenum">
              <a:rPr lang="en-GB" smtClean="0"/>
              <a:pPr/>
              <a:t>14</a:t>
            </a:fld>
            <a:endParaRPr lang="en-GB"/>
          </a:p>
        </p:txBody>
      </p:sp>
    </p:spTree>
    <p:extLst>
      <p:ext uri="{BB962C8B-B14F-4D97-AF65-F5344CB8AC3E}">
        <p14:creationId xmlns:p14="http://schemas.microsoft.com/office/powerpoint/2010/main" val="2238146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HS NSS Cover Slide 1">
    <p:spTree>
      <p:nvGrpSpPr>
        <p:cNvPr id="1" name=""/>
        <p:cNvGrpSpPr/>
        <p:nvPr/>
      </p:nvGrpSpPr>
      <p:grpSpPr>
        <a:xfrm>
          <a:off x="0" y="0"/>
          <a:ext cx="0" cy="0"/>
          <a:chOff x="0" y="0"/>
          <a:chExt cx="0" cy="0"/>
        </a:xfrm>
      </p:grpSpPr>
      <p:pic>
        <p:nvPicPr>
          <p:cNvPr id="9" name="Picture 2" descr="C:\Users\paolil01\Desktop\placeholder circle X-01.png"/>
          <p:cNvPicPr>
            <a:picLocks noChangeAspect="1" noChangeArrowheads="1"/>
          </p:cNvPicPr>
          <p:nvPr userDrawn="1"/>
        </p:nvPicPr>
        <p:blipFill>
          <a:blip r:embed="rId2" cstate="print"/>
          <a:stretch>
            <a:fillRect/>
          </a:stretch>
        </p:blipFill>
        <p:spPr bwMode="auto">
          <a:xfrm>
            <a:off x="981890" y="0"/>
            <a:ext cx="6588816" cy="6487451"/>
          </a:xfrm>
          <a:prstGeom prst="rect">
            <a:avLst/>
          </a:prstGeom>
          <a:noFill/>
        </p:spPr>
      </p:pic>
      <p:sp>
        <p:nvSpPr>
          <p:cNvPr id="10" name="Oval 9"/>
          <p:cNvSpPr/>
          <p:nvPr userDrawn="1"/>
        </p:nvSpPr>
        <p:spPr>
          <a:xfrm>
            <a:off x="6399584" y="4104456"/>
            <a:ext cx="2420888" cy="24208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upper graphic">
    <p:spTree>
      <p:nvGrpSpPr>
        <p:cNvPr id="1" name=""/>
        <p:cNvGrpSpPr/>
        <p:nvPr/>
      </p:nvGrpSpPr>
      <p:grpSpPr>
        <a:xfrm>
          <a:off x="0" y="0"/>
          <a:ext cx="0" cy="0"/>
          <a:chOff x="0" y="0"/>
          <a:chExt cx="0" cy="0"/>
        </a:xfrm>
      </p:grpSpPr>
      <p:sp>
        <p:nvSpPr>
          <p:cNvPr id="2" name="Donut 1"/>
          <p:cNvSpPr/>
          <p:nvPr userDrawn="1"/>
        </p:nvSpPr>
        <p:spPr>
          <a:xfrm>
            <a:off x="-408709" y="-491730"/>
            <a:ext cx="2035355" cy="2035355"/>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Oval 2"/>
          <p:cNvSpPr/>
          <p:nvPr userDrawn="1"/>
        </p:nvSpPr>
        <p:spPr>
          <a:xfrm>
            <a:off x="1283676" y="90872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Photo Graphic">
    <p:spTree>
      <p:nvGrpSpPr>
        <p:cNvPr id="1" name=""/>
        <p:cNvGrpSpPr/>
        <p:nvPr/>
      </p:nvGrpSpPr>
      <p:grpSpPr>
        <a:xfrm>
          <a:off x="0" y="0"/>
          <a:ext cx="0" cy="0"/>
          <a:chOff x="0" y="0"/>
          <a:chExt cx="0" cy="0"/>
        </a:xfrm>
      </p:grpSpPr>
      <p:pic>
        <p:nvPicPr>
          <p:cNvPr id="8" name="Picture 2" descr="C:\Users\paolil01\Desktop\Presentation PPW\ppw circls-06.png"/>
          <p:cNvPicPr>
            <a:picLocks noChangeAspect="1" noChangeArrowheads="1"/>
          </p:cNvPicPr>
          <p:nvPr userDrawn="1"/>
        </p:nvPicPr>
        <p:blipFill>
          <a:blip r:embed="rId2" cstate="print"/>
          <a:stretch>
            <a:fillRect/>
          </a:stretch>
        </p:blipFill>
        <p:spPr bwMode="auto">
          <a:xfrm>
            <a:off x="-900608" y="3936111"/>
            <a:ext cx="3690826" cy="3417757"/>
          </a:xfrm>
          <a:prstGeom prst="rect">
            <a:avLst/>
          </a:prstGeom>
          <a:noFill/>
        </p:spPr>
      </p:pic>
      <p:sp>
        <p:nvSpPr>
          <p:cNvPr id="9" name="Oval 8"/>
          <p:cNvSpPr/>
          <p:nvPr userDrawn="1"/>
        </p:nvSpPr>
        <p:spPr>
          <a:xfrm>
            <a:off x="1403648" y="3501008"/>
            <a:ext cx="1008215"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right side circle">
    <p:spTree>
      <p:nvGrpSpPr>
        <p:cNvPr id="1" name=""/>
        <p:cNvGrpSpPr/>
        <p:nvPr/>
      </p:nvGrpSpPr>
      <p:grpSpPr>
        <a:xfrm>
          <a:off x="0" y="0"/>
          <a:ext cx="0" cy="0"/>
          <a:chOff x="0" y="0"/>
          <a:chExt cx="0" cy="0"/>
        </a:xfrm>
      </p:grpSpPr>
      <p:sp>
        <p:nvSpPr>
          <p:cNvPr id="2" name="Oval 1"/>
          <p:cNvSpPr/>
          <p:nvPr userDrawn="1"/>
        </p:nvSpPr>
        <p:spPr>
          <a:xfrm>
            <a:off x="7380312" y="4941168"/>
            <a:ext cx="1080231" cy="1080120"/>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
        <p:nvSpPr>
          <p:cNvPr id="3" name="Donut 2"/>
          <p:cNvSpPr/>
          <p:nvPr userDrawn="1"/>
        </p:nvSpPr>
        <p:spPr>
          <a:xfrm>
            <a:off x="4932040" y="1844824"/>
            <a:ext cx="3600400" cy="3600400"/>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pper graphic and icon IT">
    <p:spTree>
      <p:nvGrpSpPr>
        <p:cNvPr id="1" name=""/>
        <p:cNvGrpSpPr/>
        <p:nvPr/>
      </p:nvGrpSpPr>
      <p:grpSpPr>
        <a:xfrm>
          <a:off x="0" y="0"/>
          <a:ext cx="0" cy="0"/>
          <a:chOff x="0" y="0"/>
          <a:chExt cx="0" cy="0"/>
        </a:xfrm>
      </p:grpSpPr>
      <p:sp>
        <p:nvSpPr>
          <p:cNvPr id="2" name="Donut 1"/>
          <p:cNvSpPr/>
          <p:nvPr userDrawn="1"/>
        </p:nvSpPr>
        <p:spPr>
          <a:xfrm>
            <a:off x="-588221" y="-752378"/>
            <a:ext cx="2480570" cy="2480570"/>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Oval 2"/>
          <p:cNvSpPr/>
          <p:nvPr userDrawn="1"/>
        </p:nvSpPr>
        <p:spPr>
          <a:xfrm>
            <a:off x="1259632" y="126876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Rectangle 1"/>
          <p:cNvSpPr/>
          <p:nvPr userDrawn="1"/>
        </p:nvSpPr>
        <p:spPr>
          <a:xfrm>
            <a:off x="2915816" y="3429000"/>
            <a:ext cx="591477" cy="1569660"/>
          </a:xfrm>
          <a:prstGeom prst="rect">
            <a:avLst/>
          </a:prstGeom>
        </p:spPr>
        <p:txBody>
          <a:bodyPr wrap="square">
            <a:spAutoFit/>
          </a:bodyPr>
          <a:lstStyle/>
          <a:p>
            <a:r>
              <a:rPr lang="en-GB" sz="9600" b="1" dirty="0" smtClean="0">
                <a:solidFill>
                  <a:srgbClr val="0096DC"/>
                </a:solidFill>
                <a:latin typeface="Arial" panose="020B0604020202020204" pitchFamily="34" charset="0"/>
                <a:cs typeface="Arial" panose="020B0604020202020204" pitchFamily="34" charset="0"/>
              </a:rPr>
              <a:t>“</a:t>
            </a:r>
            <a:endParaRPr lang="en-GB" sz="9600" dirty="0"/>
          </a:p>
        </p:txBody>
      </p:sp>
      <p:sp>
        <p:nvSpPr>
          <p:cNvPr id="3" name="Donut 2"/>
          <p:cNvSpPr/>
          <p:nvPr userDrawn="1"/>
        </p:nvSpPr>
        <p:spPr>
          <a:xfrm>
            <a:off x="1360755" y="1439332"/>
            <a:ext cx="7359909" cy="7359909"/>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4" name="Oval 3"/>
          <p:cNvSpPr/>
          <p:nvPr userDrawn="1"/>
        </p:nvSpPr>
        <p:spPr>
          <a:xfrm>
            <a:off x="1106558" y="1913467"/>
            <a:ext cx="1424288" cy="1440300"/>
          </a:xfrm>
          <a:prstGeom prst="ellipse">
            <a:avLst/>
          </a:prstGeom>
          <a:solidFill>
            <a:srgbClr val="0096DC">
              <a:alpha val="89804"/>
            </a:srgb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ircle connections">
    <p:spTree>
      <p:nvGrpSpPr>
        <p:cNvPr id="1" name=""/>
        <p:cNvGrpSpPr/>
        <p:nvPr/>
      </p:nvGrpSpPr>
      <p:grpSpPr>
        <a:xfrm>
          <a:off x="0" y="0"/>
          <a:ext cx="0" cy="0"/>
          <a:chOff x="0" y="0"/>
          <a:chExt cx="0" cy="0"/>
        </a:xfrm>
      </p:grpSpPr>
      <p:grpSp>
        <p:nvGrpSpPr>
          <p:cNvPr id="2" name="Group 1"/>
          <p:cNvGrpSpPr/>
          <p:nvPr userDrawn="1"/>
        </p:nvGrpSpPr>
        <p:grpSpPr>
          <a:xfrm>
            <a:off x="-1476672" y="2276872"/>
            <a:ext cx="12105139" cy="2880320"/>
            <a:chOff x="-1116632" y="2636912"/>
            <a:chExt cx="8821489" cy="2099002"/>
          </a:xfrm>
        </p:grpSpPr>
        <p:cxnSp>
          <p:nvCxnSpPr>
            <p:cNvPr id="3" name="Straight Connector 2"/>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nut 6"/>
            <p:cNvSpPr/>
            <p:nvPr/>
          </p:nvSpPr>
          <p:spPr>
            <a:xfrm>
              <a:off x="-311521" y="2636912"/>
              <a:ext cx="2099002" cy="2099002"/>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Donut 7"/>
            <p:cNvSpPr/>
            <p:nvPr/>
          </p:nvSpPr>
          <p:spPr>
            <a:xfrm>
              <a:off x="2241771" y="2636912"/>
              <a:ext cx="2099002" cy="2099002"/>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4830539" y="2636912"/>
              <a:ext cx="2099002" cy="2099002"/>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ircle connection">
    <p:spTree>
      <p:nvGrpSpPr>
        <p:cNvPr id="1" name=""/>
        <p:cNvGrpSpPr/>
        <p:nvPr/>
      </p:nvGrpSpPr>
      <p:grpSpPr>
        <a:xfrm>
          <a:off x="0" y="0"/>
          <a:ext cx="0" cy="0"/>
          <a:chOff x="0" y="0"/>
          <a:chExt cx="0" cy="0"/>
        </a:xfrm>
      </p:grpSpPr>
      <p:grpSp>
        <p:nvGrpSpPr>
          <p:cNvPr id="2" name="Group 1"/>
          <p:cNvGrpSpPr/>
          <p:nvPr userDrawn="1"/>
        </p:nvGrpSpPr>
        <p:grpSpPr>
          <a:xfrm>
            <a:off x="-1116632" y="2636912"/>
            <a:ext cx="11089232" cy="2099002"/>
            <a:chOff x="-1260648" y="2636912"/>
            <a:chExt cx="11412760" cy="2160240"/>
          </a:xfrm>
        </p:grpSpPr>
        <p:cxnSp>
          <p:nvCxnSpPr>
            <p:cNvPr id="3" name="Straight Connector 2"/>
            <p:cNvCxnSpPr/>
            <p:nvPr/>
          </p:nvCxnSpPr>
          <p:spPr>
            <a:xfrm>
              <a:off x="-1260648" y="3717032"/>
              <a:ext cx="11412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486003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2195736"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9655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Donut 7"/>
            <p:cNvSpPr/>
            <p:nvPr/>
          </p:nvSpPr>
          <p:spPr>
            <a:xfrm>
              <a:off x="-432048" y="2636912"/>
              <a:ext cx="2160240" cy="2160240"/>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2195736" y="2636912"/>
              <a:ext cx="2160240" cy="2160240"/>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Donut 9"/>
            <p:cNvSpPr/>
            <p:nvPr/>
          </p:nvSpPr>
          <p:spPr>
            <a:xfrm>
              <a:off x="4860032" y="2636912"/>
              <a:ext cx="2160240" cy="2160240"/>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Donut 10"/>
            <p:cNvSpPr/>
            <p:nvPr/>
          </p:nvSpPr>
          <p:spPr>
            <a:xfrm>
              <a:off x="7524328" y="2636912"/>
              <a:ext cx="2160240" cy="2160240"/>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ve Circle connection">
    <p:spTree>
      <p:nvGrpSpPr>
        <p:cNvPr id="1" name=""/>
        <p:cNvGrpSpPr/>
        <p:nvPr/>
      </p:nvGrpSpPr>
      <p:grpSpPr>
        <a:xfrm>
          <a:off x="0" y="0"/>
          <a:ext cx="0" cy="0"/>
          <a:chOff x="0" y="0"/>
          <a:chExt cx="0" cy="0"/>
        </a:xfrm>
      </p:grpSpPr>
      <p:grpSp>
        <p:nvGrpSpPr>
          <p:cNvPr id="2" name="Group 89"/>
          <p:cNvGrpSpPr/>
          <p:nvPr userDrawn="1"/>
        </p:nvGrpSpPr>
        <p:grpSpPr>
          <a:xfrm>
            <a:off x="-972616" y="2924944"/>
            <a:ext cx="10873208" cy="1683569"/>
            <a:chOff x="-1044624" y="6858000"/>
            <a:chExt cx="10873208" cy="1683569"/>
          </a:xfrm>
        </p:grpSpPr>
        <p:cxnSp>
          <p:nvCxnSpPr>
            <p:cNvPr id="3" name="Straight Connector 2"/>
            <p:cNvCxnSpPr/>
            <p:nvPr/>
          </p:nvCxnSpPr>
          <p:spPr>
            <a:xfrm flipV="1">
              <a:off x="-1044624" y="7677472"/>
              <a:ext cx="10873208" cy="22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37254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16490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96552"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Donut 7"/>
            <p:cNvSpPr/>
            <p:nvPr/>
          </p:nvSpPr>
          <p:spPr>
            <a:xfrm>
              <a:off x="-398861" y="6858001"/>
              <a:ext cx="1683568" cy="1683568"/>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1649084" y="6858001"/>
              <a:ext cx="1683568" cy="1683568"/>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Donut 9"/>
            <p:cNvSpPr/>
            <p:nvPr/>
          </p:nvSpPr>
          <p:spPr>
            <a:xfrm>
              <a:off x="3725484" y="6858001"/>
              <a:ext cx="1683568" cy="1683568"/>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Donut 10"/>
            <p:cNvSpPr/>
            <p:nvPr/>
          </p:nvSpPr>
          <p:spPr>
            <a:xfrm>
              <a:off x="5801884" y="6858001"/>
              <a:ext cx="1683568" cy="1683568"/>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Oval 11"/>
            <p:cNvSpPr/>
            <p:nvPr/>
          </p:nvSpPr>
          <p:spPr>
            <a:xfrm>
              <a:off x="7812360"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nut 12"/>
            <p:cNvSpPr/>
            <p:nvPr/>
          </p:nvSpPr>
          <p:spPr>
            <a:xfrm>
              <a:off x="7812360" y="6858000"/>
              <a:ext cx="1683568" cy="1683568"/>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overlapping circles connection">
    <p:spTree>
      <p:nvGrpSpPr>
        <p:cNvPr id="1" name=""/>
        <p:cNvGrpSpPr/>
        <p:nvPr/>
      </p:nvGrpSpPr>
      <p:grpSpPr>
        <a:xfrm>
          <a:off x="0" y="0"/>
          <a:ext cx="0" cy="0"/>
          <a:chOff x="0" y="0"/>
          <a:chExt cx="0" cy="0"/>
        </a:xfrm>
      </p:grpSpPr>
      <p:grpSp>
        <p:nvGrpSpPr>
          <p:cNvPr id="2" name="Group 1"/>
          <p:cNvGrpSpPr/>
          <p:nvPr userDrawn="1"/>
        </p:nvGrpSpPr>
        <p:grpSpPr>
          <a:xfrm>
            <a:off x="1979712" y="1256566"/>
            <a:ext cx="5077072" cy="4797152"/>
            <a:chOff x="1979712" y="1256566"/>
            <a:chExt cx="5077072" cy="4797152"/>
          </a:xfrm>
          <a:solidFill>
            <a:srgbClr val="D52717"/>
          </a:solidFill>
        </p:grpSpPr>
        <p:sp>
          <p:nvSpPr>
            <p:cNvPr id="3" name="Donut 2"/>
            <p:cNvSpPr/>
            <p:nvPr/>
          </p:nvSpPr>
          <p:spPr>
            <a:xfrm>
              <a:off x="1979712" y="3173398"/>
              <a:ext cx="2880320" cy="2880320"/>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Donut 3"/>
            <p:cNvSpPr/>
            <p:nvPr/>
          </p:nvSpPr>
          <p:spPr>
            <a:xfrm>
              <a:off x="4176464" y="3173398"/>
              <a:ext cx="2880320" cy="2880320"/>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Donut 4"/>
            <p:cNvSpPr/>
            <p:nvPr/>
          </p:nvSpPr>
          <p:spPr>
            <a:xfrm>
              <a:off x="3059832" y="1256566"/>
              <a:ext cx="2880320" cy="2880320"/>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gress NHS NSS chart">
    <p:spTree>
      <p:nvGrpSpPr>
        <p:cNvPr id="1" name=""/>
        <p:cNvGrpSpPr/>
        <p:nvPr/>
      </p:nvGrpSpPr>
      <p:grpSpPr>
        <a:xfrm>
          <a:off x="0" y="0"/>
          <a:ext cx="0" cy="0"/>
          <a:chOff x="0" y="0"/>
          <a:chExt cx="0" cy="0"/>
        </a:xfrm>
      </p:grpSpPr>
      <p:grpSp>
        <p:nvGrpSpPr>
          <p:cNvPr id="2" name="Group 1"/>
          <p:cNvGrpSpPr/>
          <p:nvPr userDrawn="1"/>
        </p:nvGrpSpPr>
        <p:grpSpPr>
          <a:xfrm>
            <a:off x="-324544" y="1772816"/>
            <a:ext cx="9217024" cy="5283968"/>
            <a:chOff x="-324544" y="1772816"/>
            <a:chExt cx="9217024" cy="5283968"/>
          </a:xfrm>
        </p:grpSpPr>
        <p:cxnSp>
          <p:nvCxnSpPr>
            <p:cNvPr id="3" name="Straight Connector 2"/>
            <p:cNvCxnSpPr/>
            <p:nvPr/>
          </p:nvCxnSpPr>
          <p:spPr>
            <a:xfrm>
              <a:off x="1763688" y="4149080"/>
              <a:ext cx="216024" cy="4046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Donut 6"/>
            <p:cNvSpPr/>
            <p:nvPr/>
          </p:nvSpPr>
          <p:spPr>
            <a:xfrm>
              <a:off x="3923928" y="1772816"/>
              <a:ext cx="1611560" cy="1611560"/>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Donut 7"/>
            <p:cNvSpPr/>
            <p:nvPr/>
          </p:nvSpPr>
          <p:spPr>
            <a:xfrm>
              <a:off x="368152" y="2177480"/>
              <a:ext cx="2115616" cy="2115616"/>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3104456" y="5229200"/>
              <a:ext cx="1827584" cy="1827584"/>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0" name="Straight Connector 9"/>
            <p:cNvCxnSpPr/>
            <p:nvPr/>
          </p:nvCxnSpPr>
          <p:spPr>
            <a:xfrm flipV="1">
              <a:off x="-324544" y="4581128"/>
              <a:ext cx="2304256" cy="18722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Donut 14"/>
            <p:cNvSpPr/>
            <p:nvPr/>
          </p:nvSpPr>
          <p:spPr>
            <a:xfrm>
              <a:off x="6084168" y="4221088"/>
              <a:ext cx="2259632" cy="2259632"/>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Oval 15"/>
            <p:cNvSpPr/>
            <p:nvPr/>
          </p:nvSpPr>
          <p:spPr>
            <a:xfrm>
              <a:off x="1835696" y="4437112"/>
              <a:ext cx="360040" cy="36004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3347864" y="4797152"/>
              <a:ext cx="360040" cy="36004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5004048" y="3429000"/>
              <a:ext cx="360040" cy="36004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6444208" y="3717032"/>
              <a:ext cx="360040" cy="36004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HS NSS Cover Slide 2">
    <p:spTree>
      <p:nvGrpSpPr>
        <p:cNvPr id="1" name=""/>
        <p:cNvGrpSpPr/>
        <p:nvPr/>
      </p:nvGrpSpPr>
      <p:grpSpPr>
        <a:xfrm>
          <a:off x="0" y="0"/>
          <a:ext cx="0" cy="0"/>
          <a:chOff x="0" y="0"/>
          <a:chExt cx="0" cy="0"/>
        </a:xfrm>
      </p:grpSpPr>
      <p:pic>
        <p:nvPicPr>
          <p:cNvPr id="4" name="Picture 2" descr="C:\Users\paolil01\Desktop\placeholder circle X-01.png"/>
          <p:cNvPicPr>
            <a:picLocks noChangeAspect="1" noChangeArrowheads="1"/>
          </p:cNvPicPr>
          <p:nvPr userDrawn="1"/>
        </p:nvPicPr>
        <p:blipFill>
          <a:blip r:embed="rId2" cstate="print"/>
          <a:stretch>
            <a:fillRect/>
          </a:stretch>
        </p:blipFill>
        <p:spPr bwMode="auto">
          <a:xfrm>
            <a:off x="1698589" y="404664"/>
            <a:ext cx="6604470" cy="6777858"/>
          </a:xfrm>
          <a:prstGeom prst="rect">
            <a:avLst/>
          </a:prstGeom>
          <a:noFill/>
        </p:spPr>
      </p:pic>
      <p:sp>
        <p:nvSpPr>
          <p:cNvPr id="5" name="Oval 4"/>
          <p:cNvSpPr/>
          <p:nvPr userDrawn="1"/>
        </p:nvSpPr>
        <p:spPr>
          <a:xfrm>
            <a:off x="827584" y="980728"/>
            <a:ext cx="2016224" cy="201622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cent Slide">
    <p:spTree>
      <p:nvGrpSpPr>
        <p:cNvPr id="1" name=""/>
        <p:cNvGrpSpPr/>
        <p:nvPr/>
      </p:nvGrpSpPr>
      <p:grpSpPr>
        <a:xfrm>
          <a:off x="0" y="0"/>
          <a:ext cx="0" cy="0"/>
          <a:chOff x="0" y="0"/>
          <a:chExt cx="0" cy="0"/>
        </a:xfrm>
      </p:grpSpPr>
      <p:sp>
        <p:nvSpPr>
          <p:cNvPr id="2" name="Donut 1"/>
          <p:cNvSpPr/>
          <p:nvPr userDrawn="1"/>
        </p:nvSpPr>
        <p:spPr>
          <a:xfrm>
            <a:off x="1619672" y="2996952"/>
            <a:ext cx="1728192" cy="1728192"/>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380"/>
              </a:solidFill>
            </a:endParaRPr>
          </a:p>
        </p:txBody>
      </p:sp>
      <p:sp>
        <p:nvSpPr>
          <p:cNvPr id="3" name="Oval 2"/>
          <p:cNvSpPr/>
          <p:nvPr userDrawn="1"/>
        </p:nvSpPr>
        <p:spPr>
          <a:xfrm>
            <a:off x="1475656" y="2636912"/>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C:\Users\paolil01\Desktop\placeholder circle X-01.png"/>
          <p:cNvPicPr>
            <a:picLocks noChangeAspect="1" noChangeArrowheads="1"/>
          </p:cNvPicPr>
          <p:nvPr userDrawn="1"/>
        </p:nvPicPr>
        <p:blipFill>
          <a:blip r:embed="rId2" cstate="print"/>
          <a:stretch>
            <a:fillRect/>
          </a:stretch>
        </p:blipFill>
        <p:spPr bwMode="auto">
          <a:xfrm>
            <a:off x="3060933" y="1412776"/>
            <a:ext cx="3945434" cy="3874800"/>
          </a:xfrm>
          <a:prstGeom prst="rect">
            <a:avLst/>
          </a:prstGeom>
          <a:noFill/>
        </p:spPr>
      </p:pic>
      <p:sp>
        <p:nvSpPr>
          <p:cNvPr id="5" name="Donut 4"/>
          <p:cNvSpPr/>
          <p:nvPr userDrawn="1"/>
        </p:nvSpPr>
        <p:spPr>
          <a:xfrm>
            <a:off x="6732240" y="3717032"/>
            <a:ext cx="2996952" cy="2996952"/>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Oval 5"/>
          <p:cNvSpPr/>
          <p:nvPr userDrawn="1"/>
        </p:nvSpPr>
        <p:spPr>
          <a:xfrm>
            <a:off x="5940152" y="4509120"/>
            <a:ext cx="936104" cy="93610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ding Slide style">
    <p:spTree>
      <p:nvGrpSpPr>
        <p:cNvPr id="1" name=""/>
        <p:cNvGrpSpPr/>
        <p:nvPr/>
      </p:nvGrpSpPr>
      <p:grpSpPr>
        <a:xfrm>
          <a:off x="0" y="0"/>
          <a:ext cx="0" cy="0"/>
          <a:chOff x="0" y="0"/>
          <a:chExt cx="0" cy="0"/>
        </a:xfrm>
      </p:grpSpPr>
      <p:pic>
        <p:nvPicPr>
          <p:cNvPr id="2" name="Picture 2" descr="C:\Users\paolil01\Desktop\Presentation PPW\ppw circls-06.png"/>
          <p:cNvPicPr>
            <a:picLocks noChangeAspect="1" noChangeArrowheads="1"/>
          </p:cNvPicPr>
          <p:nvPr userDrawn="1"/>
        </p:nvPicPr>
        <p:blipFill>
          <a:blip r:embed="rId2" cstate="print"/>
          <a:stretch>
            <a:fillRect/>
          </a:stretch>
        </p:blipFill>
        <p:spPr bwMode="auto">
          <a:xfrm>
            <a:off x="4896442" y="2262394"/>
            <a:ext cx="3534592" cy="3488207"/>
          </a:xfrm>
          <a:prstGeom prst="rect">
            <a:avLst/>
          </a:prstGeom>
          <a:noFill/>
        </p:spPr>
      </p:pic>
      <p:sp>
        <p:nvSpPr>
          <p:cNvPr id="3" name="Oval 2"/>
          <p:cNvSpPr/>
          <p:nvPr userDrawn="1"/>
        </p:nvSpPr>
        <p:spPr>
          <a:xfrm>
            <a:off x="5148064" y="1844824"/>
            <a:ext cx="1008215"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contacts">
    <p:spTree>
      <p:nvGrpSpPr>
        <p:cNvPr id="1" name=""/>
        <p:cNvGrpSpPr/>
        <p:nvPr/>
      </p:nvGrpSpPr>
      <p:grpSpPr>
        <a:xfrm>
          <a:off x="0" y="0"/>
          <a:ext cx="0" cy="0"/>
          <a:chOff x="0" y="0"/>
          <a:chExt cx="0" cy="0"/>
        </a:xfrm>
      </p:grpSpPr>
      <p:sp>
        <p:nvSpPr>
          <p:cNvPr id="2" name="Oval 1"/>
          <p:cNvSpPr/>
          <p:nvPr userDrawn="1"/>
        </p:nvSpPr>
        <p:spPr>
          <a:xfrm>
            <a:off x="6156176" y="4077072"/>
            <a:ext cx="2016224" cy="201622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latin typeface="Arial" pitchFamily="34" charset="0"/>
                <a:cs typeface="Arial" pitchFamily="34" charset="0"/>
              </a:rPr>
              <a:t> </a:t>
            </a:r>
            <a:endParaRPr lang="en-GB" sz="1600" b="1" dirty="0">
              <a:latin typeface="Arial" pitchFamily="34" charset="0"/>
              <a:cs typeface="Arial" pitchFamily="34" charset="0"/>
            </a:endParaRPr>
          </a:p>
          <a:p>
            <a:endParaRPr lang="en-GB" sz="1600" b="1" dirty="0">
              <a:latin typeface="Arial" pitchFamily="34" charset="0"/>
              <a:cs typeface="Arial" pitchFamily="34" charset="0"/>
            </a:endParaRPr>
          </a:p>
        </p:txBody>
      </p:sp>
      <p:sp>
        <p:nvSpPr>
          <p:cNvPr id="3" name="Donut 2"/>
          <p:cNvSpPr/>
          <p:nvPr userDrawn="1"/>
        </p:nvSpPr>
        <p:spPr>
          <a:xfrm>
            <a:off x="1907704" y="764704"/>
            <a:ext cx="5040560" cy="5040560"/>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918A15-2AF0-4760-95AF-E97AA1B8BD99}" type="datetimeFigureOut">
              <a:rPr lang="en-GB" smtClean="0"/>
              <a:pPr/>
              <a:t>09/05/2019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7638D8-1BC9-4357-A327-394E1078EF24}" type="slidenum">
              <a:rPr lang="en-GB" smtClean="0"/>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8D80D0-EF4E-40BF-B29C-4C322C72AF13}" type="datetimeFigureOut">
              <a:rPr lang="en-US"/>
              <a:pPr>
                <a:defRPr/>
              </a:pPr>
              <a:t>5/9/2019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81C58ED-9827-4097-8B8C-87B0438D29DB}"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D94159-8D4D-45E3-807D-8438245CF315}" type="datetimeFigureOut">
              <a:rPr lang="en-GB" smtClean="0"/>
              <a:pPr/>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A37370-855A-479F-8C9D-C2592A3E32B9}" type="slidenum">
              <a:rPr lang="en-GB" smtClean="0"/>
              <a:pPr/>
              <a:t>‹#›</a:t>
            </a:fld>
            <a:endParaRPr lang="en-GB"/>
          </a:p>
        </p:txBody>
      </p:sp>
    </p:spTree>
    <p:extLst>
      <p:ext uri="{BB962C8B-B14F-4D97-AF65-F5344CB8AC3E}">
        <p14:creationId xmlns:p14="http://schemas.microsoft.com/office/powerpoint/2010/main" val="403109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HS NSS Cover Slide 3">
    <p:spTree>
      <p:nvGrpSpPr>
        <p:cNvPr id="1" name=""/>
        <p:cNvGrpSpPr/>
        <p:nvPr/>
      </p:nvGrpSpPr>
      <p:grpSpPr>
        <a:xfrm>
          <a:off x="0" y="0"/>
          <a:ext cx="0" cy="0"/>
          <a:chOff x="0" y="0"/>
          <a:chExt cx="0" cy="0"/>
        </a:xfrm>
      </p:grpSpPr>
      <p:pic>
        <p:nvPicPr>
          <p:cNvPr id="7" name="Picture 2" descr="C:\Users\paolil01\Desktop\placeholder circle X-01.png"/>
          <p:cNvPicPr>
            <a:picLocks noChangeAspect="1" noChangeArrowheads="1"/>
          </p:cNvPicPr>
          <p:nvPr userDrawn="1"/>
        </p:nvPicPr>
        <p:blipFill>
          <a:blip r:embed="rId2" cstate="print"/>
          <a:stretch>
            <a:fillRect/>
          </a:stretch>
        </p:blipFill>
        <p:spPr bwMode="auto">
          <a:xfrm flipH="1">
            <a:off x="3286618" y="1340768"/>
            <a:ext cx="6891243" cy="6785225"/>
          </a:xfrm>
          <a:prstGeom prst="rect">
            <a:avLst/>
          </a:prstGeom>
          <a:noFill/>
        </p:spPr>
      </p:pic>
      <p:sp>
        <p:nvSpPr>
          <p:cNvPr id="8" name="Oval 7"/>
          <p:cNvSpPr/>
          <p:nvPr userDrawn="1"/>
        </p:nvSpPr>
        <p:spPr>
          <a:xfrm>
            <a:off x="1835696" y="1628800"/>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HS NSS Cover Slide 4">
    <p:spTree>
      <p:nvGrpSpPr>
        <p:cNvPr id="1" name=""/>
        <p:cNvGrpSpPr/>
        <p:nvPr/>
      </p:nvGrpSpPr>
      <p:grpSpPr>
        <a:xfrm>
          <a:off x="0" y="0"/>
          <a:ext cx="0" cy="0"/>
          <a:chOff x="0" y="0"/>
          <a:chExt cx="0" cy="0"/>
        </a:xfrm>
      </p:grpSpPr>
      <p:sp>
        <p:nvSpPr>
          <p:cNvPr id="7" name="Donut 6"/>
          <p:cNvSpPr/>
          <p:nvPr userDrawn="1"/>
        </p:nvSpPr>
        <p:spPr>
          <a:xfrm>
            <a:off x="-1404664" y="-2115616"/>
            <a:ext cx="7560840" cy="7560840"/>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p:cNvSpPr/>
          <p:nvPr userDrawn="1"/>
        </p:nvSpPr>
        <p:spPr>
          <a:xfrm>
            <a:off x="4644008" y="3501008"/>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HS NSS Chapter Slide 1">
    <p:spTree>
      <p:nvGrpSpPr>
        <p:cNvPr id="1" name=""/>
        <p:cNvGrpSpPr/>
        <p:nvPr/>
      </p:nvGrpSpPr>
      <p:grpSpPr>
        <a:xfrm>
          <a:off x="0" y="0"/>
          <a:ext cx="0" cy="0"/>
          <a:chOff x="0" y="0"/>
          <a:chExt cx="0" cy="0"/>
        </a:xfrm>
      </p:grpSpPr>
      <p:pic>
        <p:nvPicPr>
          <p:cNvPr id="5" name="Picture 2" descr="C:\Users\paolil01\Desktop\Presentation PPW\ppw circls-06.png"/>
          <p:cNvPicPr>
            <a:picLocks noChangeAspect="1" noChangeArrowheads="1"/>
          </p:cNvPicPr>
          <p:nvPr userDrawn="1"/>
        </p:nvPicPr>
        <p:blipFill>
          <a:blip r:embed="rId2" cstate="print"/>
          <a:stretch>
            <a:fillRect/>
          </a:stretch>
        </p:blipFill>
        <p:spPr bwMode="auto">
          <a:xfrm>
            <a:off x="395536" y="986466"/>
            <a:ext cx="3926911" cy="4148428"/>
          </a:xfrm>
          <a:prstGeom prst="rect">
            <a:avLst/>
          </a:prstGeom>
          <a:noFill/>
        </p:spPr>
      </p:pic>
      <p:sp>
        <p:nvSpPr>
          <p:cNvPr id="6" name="Oval 5"/>
          <p:cNvSpPr/>
          <p:nvPr userDrawn="1"/>
        </p:nvSpPr>
        <p:spPr>
          <a:xfrm>
            <a:off x="323527" y="1052735"/>
            <a:ext cx="1008112"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HS NSS Chapter Slide 2">
    <p:spTree>
      <p:nvGrpSpPr>
        <p:cNvPr id="1" name=""/>
        <p:cNvGrpSpPr/>
        <p:nvPr/>
      </p:nvGrpSpPr>
      <p:grpSpPr>
        <a:xfrm>
          <a:off x="0" y="0"/>
          <a:ext cx="0" cy="0"/>
          <a:chOff x="0" y="0"/>
          <a:chExt cx="0" cy="0"/>
        </a:xfrm>
      </p:grpSpPr>
      <p:pic>
        <p:nvPicPr>
          <p:cNvPr id="10" name="Picture 2" descr="C:\Users\paolil01\Desktop\Presentation PPW\ppw circls-06.png"/>
          <p:cNvPicPr>
            <a:picLocks noChangeAspect="1" noChangeArrowheads="1"/>
          </p:cNvPicPr>
          <p:nvPr userDrawn="1"/>
        </p:nvPicPr>
        <p:blipFill>
          <a:blip r:embed="rId2" cstate="print"/>
          <a:stretch>
            <a:fillRect/>
          </a:stretch>
        </p:blipFill>
        <p:spPr bwMode="auto">
          <a:xfrm flipH="1">
            <a:off x="-1133891" y="-891480"/>
            <a:ext cx="5651141" cy="5564201"/>
          </a:xfrm>
          <a:prstGeom prst="rect">
            <a:avLst/>
          </a:prstGeom>
          <a:noFill/>
        </p:spPr>
      </p:pic>
      <p:sp>
        <p:nvSpPr>
          <p:cNvPr id="11" name="Oval 10"/>
          <p:cNvSpPr/>
          <p:nvPr userDrawn="1"/>
        </p:nvSpPr>
        <p:spPr>
          <a:xfrm>
            <a:off x="3347864" y="2492896"/>
            <a:ext cx="3456384" cy="345638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HS NSS Chapter Slide 3">
    <p:spTree>
      <p:nvGrpSpPr>
        <p:cNvPr id="1" name=""/>
        <p:cNvGrpSpPr/>
        <p:nvPr/>
      </p:nvGrpSpPr>
      <p:grpSpPr>
        <a:xfrm>
          <a:off x="0" y="0"/>
          <a:ext cx="0" cy="0"/>
          <a:chOff x="0" y="0"/>
          <a:chExt cx="0" cy="0"/>
        </a:xfrm>
      </p:grpSpPr>
      <p:sp>
        <p:nvSpPr>
          <p:cNvPr id="8" name="Donut 7"/>
          <p:cNvSpPr/>
          <p:nvPr userDrawn="1"/>
        </p:nvSpPr>
        <p:spPr>
          <a:xfrm>
            <a:off x="3851920" y="1844824"/>
            <a:ext cx="6552728" cy="6552728"/>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Oval 8"/>
          <p:cNvSpPr/>
          <p:nvPr userDrawn="1"/>
        </p:nvSpPr>
        <p:spPr>
          <a:xfrm>
            <a:off x="2987824" y="2204864"/>
            <a:ext cx="1746194" cy="174619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graphic">
    <p:spTree>
      <p:nvGrpSpPr>
        <p:cNvPr id="1" name=""/>
        <p:cNvGrpSpPr/>
        <p:nvPr/>
      </p:nvGrpSpPr>
      <p:grpSpPr>
        <a:xfrm>
          <a:off x="0" y="0"/>
          <a:ext cx="0" cy="0"/>
          <a:chOff x="0" y="0"/>
          <a:chExt cx="0" cy="0"/>
        </a:xfrm>
      </p:grpSpPr>
      <p:sp>
        <p:nvSpPr>
          <p:cNvPr id="6" name="Oval 5"/>
          <p:cNvSpPr/>
          <p:nvPr userDrawn="1"/>
        </p:nvSpPr>
        <p:spPr>
          <a:xfrm>
            <a:off x="6804248" y="1916832"/>
            <a:ext cx="1804273" cy="18040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
        <p:nvSpPr>
          <p:cNvPr id="7" name="Donut 6"/>
          <p:cNvSpPr/>
          <p:nvPr userDrawn="1"/>
        </p:nvSpPr>
        <p:spPr>
          <a:xfrm>
            <a:off x="4427984" y="3284984"/>
            <a:ext cx="4464496" cy="4464496"/>
          </a:xfrm>
          <a:prstGeom prst="donut">
            <a:avLst>
              <a:gd name="adj" fmla="val 8546"/>
            </a:avLst>
          </a:prstGeom>
          <a:solidFill>
            <a:srgbClr val="004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bottom graphic">
    <p:spTree>
      <p:nvGrpSpPr>
        <p:cNvPr id="1" name=""/>
        <p:cNvGrpSpPr/>
        <p:nvPr/>
      </p:nvGrpSpPr>
      <p:grpSpPr>
        <a:xfrm>
          <a:off x="0" y="0"/>
          <a:ext cx="0" cy="0"/>
          <a:chOff x="0" y="0"/>
          <a:chExt cx="0" cy="0"/>
        </a:xfrm>
      </p:grpSpPr>
      <p:sp>
        <p:nvSpPr>
          <p:cNvPr id="8" name="Donut 7"/>
          <p:cNvSpPr/>
          <p:nvPr userDrawn="1"/>
        </p:nvSpPr>
        <p:spPr>
          <a:xfrm>
            <a:off x="-675023" y="5547313"/>
            <a:ext cx="2035355" cy="2035355"/>
          </a:xfrm>
          <a:prstGeom prst="donut">
            <a:avLst>
              <a:gd name="adj" fmla="val 8546"/>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Oval 8"/>
          <p:cNvSpPr/>
          <p:nvPr userDrawn="1"/>
        </p:nvSpPr>
        <p:spPr>
          <a:xfrm>
            <a:off x="755576" y="522920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731D5-9236-40CD-824A-4C02B038476C}" type="datetimeFigureOut">
              <a:rPr lang="en-GB" smtClean="0"/>
              <a:pPr/>
              <a:t>09/05/2019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848CA-DCCC-466D-999D-7D46562FC3F6}" type="slidenum">
              <a:rPr lang="en-GB" smtClean="0"/>
              <a:pPr/>
              <a:t>‹#›</a:t>
            </a:fld>
            <a:endParaRPr lang="en-GB" dirty="0"/>
          </a:p>
        </p:txBody>
      </p:sp>
      <p:pic>
        <p:nvPicPr>
          <p:cNvPr id="8" name="Picture 7"/>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992207" y="309233"/>
            <a:ext cx="928719" cy="9920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5" r:id="rId5"/>
    <p:sldLayoutId id="2147483653" r:id="rId6"/>
    <p:sldLayoutId id="2147483652" r:id="rId7"/>
    <p:sldLayoutId id="2147483654" r:id="rId8"/>
    <p:sldLayoutId id="2147483660" r:id="rId9"/>
    <p:sldLayoutId id="2147483657" r:id="rId10"/>
    <p:sldLayoutId id="2147483656" r:id="rId11"/>
    <p:sldLayoutId id="2147483658" r:id="rId12"/>
    <p:sldLayoutId id="2147483659" r:id="rId13"/>
    <p:sldLayoutId id="2147483662" r:id="rId14"/>
    <p:sldLayoutId id="2147483668" r:id="rId15"/>
    <p:sldLayoutId id="2147483667" r:id="rId16"/>
    <p:sldLayoutId id="2147483669" r:id="rId17"/>
    <p:sldLayoutId id="2147483670" r:id="rId18"/>
    <p:sldLayoutId id="2147483671" r:id="rId19"/>
    <p:sldLayoutId id="2147483666" r:id="rId20"/>
    <p:sldLayoutId id="2147483665" r:id="rId21"/>
    <p:sldLayoutId id="2147483664" r:id="rId22"/>
    <p:sldLayoutId id="2147483663" r:id="rId23"/>
    <p:sldLayoutId id="2147483673" r:id="rId24"/>
    <p:sldLayoutId id="2147483674" r:id="rId25"/>
    <p:sldLayoutId id="2147483675"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statistics.gov.scot/slice?dataset=http://statistics.gov.scot/data/homelessness-applications&amp;http://purl.org/linked-data/sdmx/2009/dimension"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www.nomisweb.co.uk/default.as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mailto:nss.LIST@nhs.net"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mailto:nss.clwdata@nhs.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4.xml"/><Relationship Id="rId16" Type="http://schemas.openxmlformats.org/officeDocument/2006/relationships/diagramQuickStyle" Target="../diagrams/quickStyle3.xml"/><Relationship Id="rId1" Type="http://schemas.openxmlformats.org/officeDocument/2006/relationships/slideLayout" Target="../slideLayouts/slideLayout10.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pkavs.org.uk/"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19672" y="2420888"/>
            <a:ext cx="5688632" cy="1200329"/>
          </a:xfrm>
          <a:prstGeom prst="rect">
            <a:avLst/>
          </a:prstGeom>
          <a:noFill/>
        </p:spPr>
        <p:txBody>
          <a:bodyPr wrap="square" rtlCol="0">
            <a:spAutoFit/>
          </a:bodyPr>
          <a:lstStyle/>
          <a:p>
            <a:pPr algn="ctr"/>
            <a:r>
              <a:rPr lang="en-GB" sz="3600" b="1" dirty="0" smtClean="0">
                <a:solidFill>
                  <a:schemeClr val="bg1"/>
                </a:solidFill>
                <a:latin typeface="Arial" pitchFamily="34" charset="0"/>
                <a:cs typeface="Arial" pitchFamily="34" charset="0"/>
              </a:rPr>
              <a:t>Community Link Worker Programme</a:t>
            </a:r>
            <a:endParaRPr lang="en-GB" b="1" dirty="0">
              <a:solidFill>
                <a:schemeClr val="bg1"/>
              </a:solidFill>
              <a:latin typeface="Arial" pitchFamily="34" charset="0"/>
              <a:cs typeface="Arial" pitchFamily="34" charset="0"/>
            </a:endParaRPr>
          </a:p>
        </p:txBody>
      </p:sp>
      <p:sp>
        <p:nvSpPr>
          <p:cNvPr id="3" name="Rectangle 2"/>
          <p:cNvSpPr/>
          <p:nvPr/>
        </p:nvSpPr>
        <p:spPr>
          <a:xfrm>
            <a:off x="6660232" y="5013176"/>
            <a:ext cx="2088232" cy="830997"/>
          </a:xfrm>
          <a:prstGeom prst="rect">
            <a:avLst/>
          </a:prstGeom>
        </p:spPr>
        <p:txBody>
          <a:bodyPr wrap="square">
            <a:spAutoFit/>
          </a:bodyPr>
          <a:lstStyle/>
          <a:p>
            <a:pPr algn="ctr"/>
            <a:r>
              <a:rPr lang="en-GB" sz="1600" b="1" dirty="0" smtClean="0">
                <a:solidFill>
                  <a:schemeClr val="bg1"/>
                </a:solidFill>
                <a:latin typeface="Arial" pitchFamily="34" charset="0"/>
                <a:cs typeface="Arial" pitchFamily="34" charset="0"/>
              </a:rPr>
              <a:t>Health Scotland</a:t>
            </a:r>
          </a:p>
          <a:p>
            <a:pPr algn="ctr"/>
            <a:r>
              <a:rPr lang="en-GB" sz="1600" b="1" dirty="0" smtClean="0">
                <a:solidFill>
                  <a:schemeClr val="bg1"/>
                </a:solidFill>
                <a:latin typeface="Arial" pitchFamily="34" charset="0"/>
                <a:cs typeface="Arial" pitchFamily="34" charset="0"/>
              </a:rPr>
              <a:t>&amp;</a:t>
            </a:r>
          </a:p>
          <a:p>
            <a:pPr algn="ctr"/>
            <a:r>
              <a:rPr lang="en-GB" sz="1600" b="1" dirty="0" smtClean="0">
                <a:solidFill>
                  <a:schemeClr val="bg1"/>
                </a:solidFill>
                <a:latin typeface="Arial" pitchFamily="34" charset="0"/>
                <a:cs typeface="Arial" pitchFamily="34" charset="0"/>
              </a:rPr>
              <a:t>ISD LIST</a:t>
            </a:r>
            <a:endParaRPr lang="en-GB" sz="1600" b="1" dirty="0">
              <a:solidFill>
                <a:schemeClr val="bg1"/>
              </a:solidFill>
              <a:latin typeface="Arial" pitchFamily="34" charset="0"/>
              <a:cs typeface="Arial" pitchFamily="34" charset="0"/>
            </a:endParaRPr>
          </a:p>
        </p:txBody>
      </p:sp>
      <p:sp>
        <p:nvSpPr>
          <p:cNvPr id="4" name="Rectangle 3"/>
          <p:cNvSpPr/>
          <p:nvPr/>
        </p:nvSpPr>
        <p:spPr>
          <a:xfrm>
            <a:off x="6012160" y="6427113"/>
            <a:ext cx="3131840" cy="430887"/>
          </a:xfrm>
          <a:prstGeom prst="rect">
            <a:avLst/>
          </a:prstGeom>
        </p:spPr>
        <p:txBody>
          <a:bodyPr wrap="square">
            <a:spAutoFit/>
          </a:bodyPr>
          <a:lstStyle/>
          <a:p>
            <a:r>
              <a:rPr lang="en-GB" sz="1100" b="1" dirty="0" smtClean="0">
                <a:solidFill>
                  <a:srgbClr val="092869"/>
                </a:solidFill>
                <a:latin typeface="Arial" pitchFamily="34" charset="0"/>
                <a:cs typeface="Arial" pitchFamily="34" charset="0"/>
              </a:rPr>
              <a:t>Themina Mohammed</a:t>
            </a:r>
          </a:p>
          <a:p>
            <a:r>
              <a:rPr lang="en-GB" sz="1100" b="1" dirty="0" smtClean="0">
                <a:solidFill>
                  <a:srgbClr val="092869"/>
                </a:solidFill>
                <a:latin typeface="Arial" pitchFamily="34" charset="0"/>
                <a:cs typeface="Arial" pitchFamily="34" charset="0"/>
              </a:rPr>
              <a:t>Principle Information Development Manager</a:t>
            </a:r>
            <a:endParaRPr lang="en-GB" sz="1100" b="1" dirty="0">
              <a:solidFill>
                <a:srgbClr val="092869"/>
              </a:solidFill>
              <a:latin typeface="Arial" pitchFamily="34" charset="0"/>
              <a:cs typeface="Arial" pitchFamily="34" charset="0"/>
            </a:endParaRPr>
          </a:p>
        </p:txBody>
      </p:sp>
      <p:sp>
        <p:nvSpPr>
          <p:cNvPr id="5" name="Rectangle 4"/>
          <p:cNvSpPr/>
          <p:nvPr/>
        </p:nvSpPr>
        <p:spPr>
          <a:xfrm>
            <a:off x="0" y="6427113"/>
            <a:ext cx="2088232" cy="430887"/>
          </a:xfrm>
          <a:prstGeom prst="rect">
            <a:avLst/>
          </a:prstGeom>
        </p:spPr>
        <p:txBody>
          <a:bodyPr wrap="square">
            <a:spAutoFit/>
          </a:bodyPr>
          <a:lstStyle/>
          <a:p>
            <a:r>
              <a:rPr lang="en-GB" sz="1100" b="1" dirty="0" smtClean="0">
                <a:solidFill>
                  <a:srgbClr val="092869"/>
                </a:solidFill>
                <a:latin typeface="Arial" pitchFamily="34" charset="0"/>
                <a:cs typeface="Arial" pitchFamily="34" charset="0"/>
              </a:rPr>
              <a:t>Gordon Hunt</a:t>
            </a:r>
          </a:p>
          <a:p>
            <a:r>
              <a:rPr lang="en-GB" sz="1100" b="1" dirty="0" smtClean="0">
                <a:solidFill>
                  <a:srgbClr val="092869"/>
                </a:solidFill>
                <a:latin typeface="Arial" pitchFamily="34" charset="0"/>
                <a:cs typeface="Arial" pitchFamily="34" charset="0"/>
              </a:rPr>
              <a:t>Senior Information Analyst</a:t>
            </a:r>
            <a:endParaRPr lang="en-GB" sz="1100" b="1" dirty="0">
              <a:solidFill>
                <a:srgbClr val="09286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259632" y="908720"/>
            <a:ext cx="4248472" cy="338554"/>
          </a:xfrm>
          <a:prstGeom prst="rect">
            <a:avLst/>
          </a:prstGeom>
          <a:noFill/>
        </p:spPr>
        <p:txBody>
          <a:bodyPr wrap="square" rtlCol="0">
            <a:spAutoFit/>
          </a:bodyPr>
          <a:lstStyle/>
          <a:p>
            <a:r>
              <a:rPr lang="en-GB" sz="1600" b="1" u="sng" dirty="0" smtClean="0"/>
              <a:t>CLW – Data completeness ....Issues</a:t>
            </a:r>
            <a:endParaRPr lang="en-GB" sz="1600" b="1" u="sng" dirty="0"/>
          </a:p>
        </p:txBody>
      </p:sp>
      <p:sp>
        <p:nvSpPr>
          <p:cNvPr id="3" name="TextBox 2"/>
          <p:cNvSpPr txBox="1"/>
          <p:nvPr/>
        </p:nvSpPr>
        <p:spPr>
          <a:xfrm>
            <a:off x="1259632" y="1412776"/>
            <a:ext cx="3995004" cy="3531736"/>
          </a:xfrm>
          <a:prstGeom prst="rect">
            <a:avLst/>
          </a:prstGeom>
          <a:noFill/>
        </p:spPr>
        <p:txBody>
          <a:bodyPr wrap="none" rtlCol="0">
            <a:spAutoFit/>
          </a:bodyPr>
          <a:lstStyle/>
          <a:p>
            <a:pPr>
              <a:buFont typeface="Arial" pitchFamily="34" charset="0"/>
              <a:buChar char="•"/>
            </a:pPr>
            <a:r>
              <a:rPr lang="en-GB" sz="1050" dirty="0" smtClean="0"/>
              <a:t> </a:t>
            </a:r>
            <a:r>
              <a:rPr lang="en-GB" sz="1200" dirty="0" smtClean="0"/>
              <a:t>Data submitted /collected on multiple separate files</a:t>
            </a:r>
          </a:p>
          <a:p>
            <a:pPr>
              <a:buFont typeface="Arial" pitchFamily="34" charset="0"/>
              <a:buChar char="•"/>
            </a:pPr>
            <a:endParaRPr lang="en-GB" sz="1050" dirty="0" smtClean="0"/>
          </a:p>
          <a:p>
            <a:pPr>
              <a:buFont typeface="Arial" pitchFamily="34" charset="0"/>
              <a:buChar char="•"/>
            </a:pPr>
            <a:r>
              <a:rPr lang="en-GB" sz="1200" dirty="0" smtClean="0"/>
              <a:t>Data headings not consistent with the MCD list</a:t>
            </a:r>
          </a:p>
          <a:p>
            <a:pPr>
              <a:buFont typeface="Arial" pitchFamily="34" charset="0"/>
              <a:buChar char="•"/>
            </a:pPr>
            <a:endParaRPr lang="en-GB" sz="1200" dirty="0" smtClean="0"/>
          </a:p>
          <a:p>
            <a:pPr>
              <a:buFont typeface="Arial" pitchFamily="34" charset="0"/>
              <a:buChar char="•"/>
            </a:pPr>
            <a:r>
              <a:rPr lang="en-GB" sz="1200" dirty="0" smtClean="0"/>
              <a:t> Format of data are not consistent across all sites</a:t>
            </a:r>
          </a:p>
          <a:p>
            <a:pPr>
              <a:buFont typeface="Arial" pitchFamily="34" charset="0"/>
              <a:buChar char="•"/>
            </a:pPr>
            <a:endParaRPr lang="en-GB" sz="1200" dirty="0" smtClean="0"/>
          </a:p>
          <a:p>
            <a:pPr>
              <a:buFont typeface="Arial" pitchFamily="34" charset="0"/>
              <a:buChar char="•"/>
            </a:pPr>
            <a:r>
              <a:rPr lang="en-GB" sz="1200" dirty="0" smtClean="0"/>
              <a:t>DNA data not submitted</a:t>
            </a:r>
          </a:p>
          <a:p>
            <a:pPr>
              <a:buFont typeface="Arial" pitchFamily="34" charset="0"/>
              <a:buChar char="•"/>
            </a:pPr>
            <a:endParaRPr lang="en-GB" sz="1200" dirty="0" smtClean="0"/>
          </a:p>
          <a:p>
            <a:pPr>
              <a:buFont typeface="Arial" pitchFamily="34" charset="0"/>
              <a:buChar char="•"/>
            </a:pPr>
            <a:r>
              <a:rPr lang="en-GB" sz="1200" dirty="0" smtClean="0"/>
              <a:t> SIMD not recorded in some areas</a:t>
            </a:r>
          </a:p>
          <a:p>
            <a:pPr>
              <a:buFont typeface="Arial" pitchFamily="34" charset="0"/>
              <a:buChar char="•"/>
            </a:pPr>
            <a:endParaRPr lang="en-GB" sz="1200" dirty="0" smtClean="0"/>
          </a:p>
          <a:p>
            <a:pPr>
              <a:buFont typeface="Arial" pitchFamily="34" charset="0"/>
              <a:buChar char="•"/>
            </a:pPr>
            <a:r>
              <a:rPr lang="en-GB" sz="1200" dirty="0" smtClean="0"/>
              <a:t>Referral source not submitted</a:t>
            </a:r>
          </a:p>
          <a:p>
            <a:pPr>
              <a:buFont typeface="Arial" pitchFamily="34" charset="0"/>
              <a:buChar char="•"/>
            </a:pPr>
            <a:endParaRPr lang="en-GB" sz="1200" dirty="0" smtClean="0"/>
          </a:p>
          <a:p>
            <a:pPr>
              <a:buFont typeface="Arial" pitchFamily="34" charset="0"/>
              <a:buChar char="•"/>
            </a:pPr>
            <a:r>
              <a:rPr lang="en-GB" sz="1200" dirty="0" smtClean="0"/>
              <a:t> Referral reasons do not match the CLW core dataset</a:t>
            </a:r>
          </a:p>
          <a:p>
            <a:pPr>
              <a:buFont typeface="Arial" pitchFamily="34" charset="0"/>
              <a:buChar char="•"/>
            </a:pPr>
            <a:endParaRPr lang="en-GB" sz="1200" dirty="0" smtClean="0"/>
          </a:p>
          <a:p>
            <a:pPr>
              <a:buFont typeface="Arial" pitchFamily="34" charset="0"/>
              <a:buChar char="•"/>
            </a:pPr>
            <a:r>
              <a:rPr lang="en-GB" sz="1200" dirty="0" smtClean="0"/>
              <a:t>Multiple reasons for referral submitted</a:t>
            </a:r>
          </a:p>
          <a:p>
            <a:pPr>
              <a:buFont typeface="Arial" pitchFamily="34" charset="0"/>
              <a:buChar char="•"/>
            </a:pPr>
            <a:endParaRPr lang="en-GB" sz="1200" dirty="0" smtClean="0"/>
          </a:p>
          <a:p>
            <a:pPr>
              <a:buFont typeface="Arial" pitchFamily="34" charset="0"/>
              <a:buChar char="•"/>
            </a:pPr>
            <a:r>
              <a:rPr lang="en-GB" sz="1200" dirty="0" smtClean="0"/>
              <a:t> Referral destination incomplete or not recorded</a:t>
            </a:r>
          </a:p>
          <a:p>
            <a:pPr>
              <a:buFont typeface="Arial" pitchFamily="34" charset="0"/>
              <a:buChar char="•"/>
            </a:pPr>
            <a:endParaRPr lang="en-GB" sz="1050" dirty="0" smtClean="0"/>
          </a:p>
          <a:p>
            <a:pPr>
              <a:buFont typeface="Arial" pitchFamily="34" charset="0"/>
              <a:buChar char="•"/>
            </a:pPr>
            <a:endParaRPr lang="en-GB" sz="1050" dirty="0"/>
          </a:p>
        </p:txBody>
      </p:sp>
      <p:pic>
        <p:nvPicPr>
          <p:cNvPr id="3075" name="Picture 3"/>
          <p:cNvPicPr>
            <a:picLocks noChangeAspect="1" noChangeArrowheads="1"/>
          </p:cNvPicPr>
          <p:nvPr/>
        </p:nvPicPr>
        <p:blipFill>
          <a:blip r:embed="rId3" cstate="print"/>
          <a:srcRect/>
          <a:stretch>
            <a:fillRect/>
          </a:stretch>
        </p:blipFill>
        <p:spPr bwMode="auto">
          <a:xfrm>
            <a:off x="5724128" y="1988840"/>
            <a:ext cx="3045827" cy="13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560840" cy="523220"/>
          </a:xfrm>
          <a:prstGeom prst="rect">
            <a:avLst/>
          </a:prstGeom>
        </p:spPr>
        <p:txBody>
          <a:bodyPr wrap="square">
            <a:spAutoFit/>
          </a:bodyPr>
          <a:lstStyle/>
          <a:p>
            <a:r>
              <a:rPr lang="en-GB" sz="1400" dirty="0" smtClean="0">
                <a:solidFill>
                  <a:schemeClr val="tx2"/>
                </a:solidFill>
              </a:rPr>
              <a:t>http://www.isdscotland.org/Health-Topics/Health-and-Social-Community-Care/Local-Intelligence-Support-Team/GP-Clusters/cluster-map.asp</a:t>
            </a:r>
            <a:endParaRPr lang="en-GB" sz="1400" dirty="0">
              <a:solidFill>
                <a:schemeClr val="tx2"/>
              </a:solidFill>
            </a:endParaRPr>
          </a:p>
        </p:txBody>
      </p:sp>
      <p:pic>
        <p:nvPicPr>
          <p:cNvPr id="4100" name="Picture 4"/>
          <p:cNvPicPr>
            <a:picLocks noChangeAspect="1" noChangeArrowheads="1"/>
          </p:cNvPicPr>
          <p:nvPr/>
        </p:nvPicPr>
        <p:blipFill>
          <a:blip r:embed="rId2" cstate="print"/>
          <a:srcRect/>
          <a:stretch>
            <a:fillRect/>
          </a:stretch>
        </p:blipFill>
        <p:spPr bwMode="auto">
          <a:xfrm>
            <a:off x="3779912" y="2636912"/>
            <a:ext cx="5072952" cy="3672410"/>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0" y="836712"/>
            <a:ext cx="5472606" cy="3857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1880" y="3861048"/>
            <a:ext cx="864096" cy="369332"/>
          </a:xfrm>
          <a:prstGeom prst="rect">
            <a:avLst/>
          </a:prstGeom>
          <a:noFill/>
        </p:spPr>
        <p:txBody>
          <a:bodyPr wrap="square" rtlCol="0">
            <a:spAutoFit/>
          </a:bodyPr>
          <a:lstStyle/>
          <a:p>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107503" y="692696"/>
            <a:ext cx="7667421"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886700" cy="573989"/>
          </a:xfrm>
        </p:spPr>
        <p:txBody>
          <a:bodyPr>
            <a:noAutofit/>
          </a:bodyPr>
          <a:lstStyle/>
          <a:p>
            <a:r>
              <a:rPr lang="en-GB" sz="2000" b="1" dirty="0" smtClean="0">
                <a:solidFill>
                  <a:srgbClr val="0070C0"/>
                </a:solidFill>
              </a:rPr>
              <a:t>What might the evaluation help us understand?</a:t>
            </a:r>
            <a:endParaRPr lang="en-GB" sz="2000"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454672"/>
              </p:ext>
            </p:extLst>
          </p:nvPr>
        </p:nvGraphicFramePr>
        <p:xfrm>
          <a:off x="1043608" y="1340768"/>
          <a:ext cx="7416823" cy="5301170"/>
        </p:xfrm>
        <a:graphic>
          <a:graphicData uri="http://schemas.openxmlformats.org/drawingml/2006/table">
            <a:tbl>
              <a:tblPr firstRow="1" firstCol="1" bandRow="1">
                <a:tableStyleId>{5C22544A-7EE6-4342-B048-85BDC9FD1C3A}</a:tableStyleId>
              </a:tblPr>
              <a:tblGrid>
                <a:gridCol w="5397414"/>
                <a:gridCol w="1011297"/>
                <a:gridCol w="1008112"/>
              </a:tblGrid>
              <a:tr h="243683">
                <a:tc>
                  <a:txBody>
                    <a:bodyPr/>
                    <a:lstStyle/>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a:effectLst/>
                        </a:rPr>
                        <a:t>MCD</a:t>
                      </a:r>
                      <a:endParaRPr lang="en-GB" sz="120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a:effectLst/>
                        </a:rPr>
                        <a:t>Qualitative </a:t>
                      </a:r>
                      <a:endParaRPr lang="en-GB" sz="1200">
                        <a:effectLst/>
                        <a:latin typeface="Arial" panose="020B0604020202020204" pitchFamily="34" charset="0"/>
                        <a:ea typeface="Calibri" panose="020F0502020204030204" pitchFamily="34" charset="0"/>
                      </a:endParaRPr>
                    </a:p>
                  </a:txBody>
                  <a:tcPr marL="51435" marR="51435" marT="0" marB="0"/>
                </a:tc>
              </a:tr>
              <a:tr h="243683">
                <a:tc gridSpan="3">
                  <a:txBody>
                    <a:bodyPr/>
                    <a:lstStyle/>
                    <a:p>
                      <a:pPr>
                        <a:spcAft>
                          <a:spcPts val="0"/>
                        </a:spcAft>
                      </a:pPr>
                      <a:r>
                        <a:rPr lang="en-GB" sz="1200" dirty="0" smtClean="0">
                          <a:effectLst/>
                        </a:rPr>
                        <a:t>PATIENTS</a:t>
                      </a:r>
                      <a:endParaRPr lang="en-GB" sz="1200" dirty="0">
                        <a:effectLst/>
                        <a:latin typeface="Arial" panose="020B0604020202020204" pitchFamily="34" charset="0"/>
                        <a:ea typeface="Calibri" panose="020F0502020204030204" pitchFamily="34" charset="0"/>
                      </a:endParaRPr>
                    </a:p>
                  </a:txBody>
                  <a:tcPr marL="51435" marR="51435" marT="0" marB="0"/>
                </a:tc>
                <a:tc hMerge="1">
                  <a:txBody>
                    <a:bodyPr/>
                    <a:lstStyle/>
                    <a:p>
                      <a:endParaRPr lang="en-GB"/>
                    </a:p>
                  </a:txBody>
                  <a:tcPr/>
                </a:tc>
                <a:tc hMerge="1">
                  <a:txBody>
                    <a:bodyPr/>
                    <a:lstStyle/>
                    <a:p>
                      <a:endParaRPr lang="en-GB"/>
                    </a:p>
                  </a:txBody>
                  <a:tcPr/>
                </a:tc>
              </a:tr>
              <a:tr h="243683">
                <a:tc>
                  <a:txBody>
                    <a:bodyPr/>
                    <a:lstStyle/>
                    <a:p>
                      <a:pPr>
                        <a:spcAft>
                          <a:spcPts val="0"/>
                        </a:spcAft>
                      </a:pPr>
                      <a:r>
                        <a:rPr lang="en-GB" sz="1200" dirty="0">
                          <a:effectLst/>
                        </a:rPr>
                        <a:t>Who is receiving the CLW service?</a:t>
                      </a:r>
                      <a:endParaRPr lang="en-GB" sz="1200" dirty="0">
                        <a:effectLst/>
                        <a:latin typeface="Arial" panose="020B0604020202020204" pitchFamily="34" charset="0"/>
                        <a:ea typeface="Calibri" panose="020F0502020204030204" pitchFamily="34" charset="0"/>
                      </a:endParaRPr>
                    </a:p>
                  </a:txBody>
                  <a:tcPr marL="51435" marR="51435" marT="0" marB="0">
                    <a:solidFill>
                      <a:schemeClr val="accent1"/>
                    </a:solidFill>
                  </a:tcPr>
                </a:tc>
                <a:tc>
                  <a:txBody>
                    <a:bodyPr/>
                    <a:lstStyle/>
                    <a:p>
                      <a:pPr>
                        <a:spcAft>
                          <a:spcPts val="0"/>
                        </a:spcAft>
                      </a:pPr>
                      <a:r>
                        <a:rPr lang="en-GB" sz="1200" dirty="0">
                          <a:effectLst/>
                          <a:sym typeface="Wingdings 2" panose="05020102010507070707" pitchFamily="18" charset="2"/>
                        </a:rPr>
                        <a:t></a:t>
                      </a:r>
                      <a:endParaRPr lang="en-GB" sz="1200" dirty="0">
                        <a:effectLst/>
                        <a:latin typeface="Arial" panose="020B0604020202020204" pitchFamily="34" charset="0"/>
                        <a:ea typeface="Calibri" panose="020F0502020204030204" pitchFamily="34" charset="0"/>
                      </a:endParaRPr>
                    </a:p>
                  </a:txBody>
                  <a:tcPr marL="51435" marR="51435" marT="0" marB="0">
                    <a:solidFill>
                      <a:srgbClr val="E9EDF4"/>
                    </a:solidFill>
                  </a:tcPr>
                </a:tc>
                <a:tc>
                  <a:txBody>
                    <a:bodyPr/>
                    <a:lstStyle/>
                    <a:p>
                      <a:pPr>
                        <a:spcAft>
                          <a:spcPts val="0"/>
                        </a:spcAft>
                      </a:pPr>
                      <a:r>
                        <a:rPr lang="en-GB" sz="1200" dirty="0">
                          <a:effectLst/>
                          <a:sym typeface="Wingdings 2" panose="05020102010507070707" pitchFamily="18" charset="2"/>
                        </a:rPr>
                        <a:t></a:t>
                      </a:r>
                      <a:endParaRPr lang="en-GB" sz="1200" dirty="0">
                        <a:effectLst/>
                        <a:latin typeface="Arial" panose="020B0604020202020204" pitchFamily="34" charset="0"/>
                        <a:ea typeface="Calibri" panose="020F0502020204030204" pitchFamily="34" charset="0"/>
                      </a:endParaRPr>
                    </a:p>
                  </a:txBody>
                  <a:tcPr marL="51435" marR="51435" marT="0" marB="0"/>
                </a:tc>
              </a:tr>
              <a:tr h="243683">
                <a:tc>
                  <a:txBody>
                    <a:bodyPr/>
                    <a:lstStyle/>
                    <a:p>
                      <a:pPr>
                        <a:spcAft>
                          <a:spcPts val="0"/>
                        </a:spcAft>
                      </a:pPr>
                      <a:r>
                        <a:rPr lang="en-GB" sz="1200" dirty="0" smtClean="0">
                          <a:effectLst/>
                        </a:rPr>
                        <a:t>PRACTICES</a:t>
                      </a:r>
                      <a:endParaRPr lang="en-GB" sz="1200" dirty="0">
                        <a:effectLst/>
                        <a:latin typeface="Arial" panose="020B0604020202020204" pitchFamily="34" charset="0"/>
                        <a:ea typeface="Calibri" panose="020F0502020204030204" pitchFamily="34" charset="0"/>
                      </a:endParaRPr>
                    </a:p>
                  </a:txBody>
                  <a:tcPr marL="51435" marR="51435" marT="0" marB="0">
                    <a:solidFill>
                      <a:schemeClr val="accent1"/>
                    </a:solidFill>
                  </a:tcPr>
                </a:tc>
                <a:tc>
                  <a:txBody>
                    <a:bodyPr/>
                    <a:lstStyle/>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solidFill>
                      <a:schemeClr val="accent1"/>
                    </a:solidFill>
                  </a:tcPr>
                </a:tc>
                <a:tc>
                  <a:txBody>
                    <a:bodyPr/>
                    <a:lstStyle/>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solidFill>
                      <a:schemeClr val="accent1"/>
                    </a:solidFill>
                  </a:tcPr>
                </a:tc>
              </a:tr>
              <a:tr h="487367">
                <a:tc>
                  <a:txBody>
                    <a:bodyPr/>
                    <a:lstStyle/>
                    <a:p>
                      <a:pPr>
                        <a:spcAft>
                          <a:spcPts val="0"/>
                        </a:spcAft>
                      </a:pPr>
                      <a:r>
                        <a:rPr lang="en-GB" sz="1200" dirty="0">
                          <a:solidFill>
                            <a:schemeClr val="tx1"/>
                          </a:solidFill>
                          <a:effectLst/>
                        </a:rPr>
                        <a:t>How does the CLW programme reduce demand on the GP practice?</a:t>
                      </a:r>
                    </a:p>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solidFill>
                      <a:srgbClr val="81CDC4"/>
                    </a:solidFill>
                  </a:tcPr>
                </a:tc>
                <a:tc>
                  <a:txBody>
                    <a:bodyPr/>
                    <a:lstStyle/>
                    <a:p>
                      <a:pPr>
                        <a:spcAft>
                          <a:spcPts val="0"/>
                        </a:spcAft>
                      </a:pPr>
                      <a:r>
                        <a:rPr lang="en-GB" sz="1200" dirty="0">
                          <a:effectLst/>
                        </a:rPr>
                        <a:t>Scoping </a:t>
                      </a:r>
                      <a:endParaRPr lang="en-GB" sz="1200" dirty="0">
                        <a:effectLst/>
                        <a:latin typeface="Arial" panose="020B0604020202020204" pitchFamily="34" charset="0"/>
                        <a:ea typeface="Calibri" panose="020F0502020204030204" pitchFamily="34" charset="0"/>
                      </a:endParaRPr>
                    </a:p>
                  </a:txBody>
                  <a:tcPr marL="51435" marR="51435" marT="0" marB="0">
                    <a:solidFill>
                      <a:srgbClr val="81CDC4"/>
                    </a:solidFill>
                  </a:tcPr>
                </a:tc>
                <a:tc>
                  <a:txBody>
                    <a:bodyPr/>
                    <a:lstStyle/>
                    <a:p>
                      <a:pPr>
                        <a:spcAft>
                          <a:spcPts val="0"/>
                        </a:spcAft>
                      </a:pPr>
                      <a:r>
                        <a:rPr lang="en-GB" sz="1200">
                          <a:effectLst/>
                          <a:sym typeface="Wingdings 2" panose="05020102010507070707" pitchFamily="18" charset="2"/>
                        </a:rPr>
                        <a:t></a:t>
                      </a:r>
                      <a:endParaRPr lang="en-GB" sz="1200">
                        <a:effectLst/>
                        <a:latin typeface="Arial" panose="020B0604020202020204" pitchFamily="34" charset="0"/>
                        <a:ea typeface="Calibri" panose="020F0502020204030204" pitchFamily="34" charset="0"/>
                      </a:endParaRPr>
                    </a:p>
                  </a:txBody>
                  <a:tcPr marL="51435" marR="51435" marT="0" marB="0"/>
                </a:tc>
              </a:tr>
              <a:tr h="534011">
                <a:tc>
                  <a:txBody>
                    <a:bodyPr/>
                    <a:lstStyle/>
                    <a:p>
                      <a:pPr>
                        <a:spcAft>
                          <a:spcPts val="0"/>
                        </a:spcAft>
                      </a:pPr>
                      <a:r>
                        <a:rPr lang="en-GB" sz="1200" dirty="0">
                          <a:effectLst/>
                        </a:rPr>
                        <a:t>How do different CLW models of delivery influence programme delivery and outcomes (e.g. individual practice </a:t>
                      </a:r>
                      <a:r>
                        <a:rPr lang="en-GB" sz="1200" dirty="0" err="1">
                          <a:effectLst/>
                        </a:rPr>
                        <a:t>vs</a:t>
                      </a:r>
                      <a:r>
                        <a:rPr lang="en-GB" sz="1200" dirty="0">
                          <a:effectLst/>
                        </a:rPr>
                        <a:t> cluster models of service)?</a:t>
                      </a:r>
                    </a:p>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dirty="0">
                          <a:effectLst/>
                          <a:sym typeface="Wingdings 2" panose="05020102010507070707" pitchFamily="18" charset="2"/>
                        </a:rPr>
                        <a:t></a:t>
                      </a:r>
                      <a:endParaRPr lang="en-GB" sz="1200" dirty="0">
                        <a:effectLst/>
                        <a:latin typeface="Arial" panose="020B0604020202020204" pitchFamily="34" charset="0"/>
                        <a:ea typeface="Calibri" panose="020F0502020204030204" pitchFamily="34" charset="0"/>
                      </a:endParaRPr>
                    </a:p>
                  </a:txBody>
                  <a:tcPr marL="51435" marR="51435" marT="0" marB="0"/>
                </a:tc>
              </a:tr>
              <a:tr h="487367">
                <a:tc>
                  <a:txBody>
                    <a:bodyPr/>
                    <a:lstStyle/>
                    <a:p>
                      <a:pPr>
                        <a:spcAft>
                          <a:spcPts val="0"/>
                        </a:spcAft>
                      </a:pPr>
                      <a:r>
                        <a:rPr lang="en-GB" sz="1200" dirty="0">
                          <a:effectLst/>
                        </a:rPr>
                        <a:t>Is there any change in nature and source of referrals over time?</a:t>
                      </a:r>
                    </a:p>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solidFill>
                      <a:schemeClr val="accent1"/>
                    </a:solidFill>
                  </a:tcPr>
                </a:tc>
                <a:tc>
                  <a:txBody>
                    <a:bodyPr/>
                    <a:lstStyle/>
                    <a:p>
                      <a:pPr>
                        <a:spcAft>
                          <a:spcPts val="0"/>
                        </a:spcAft>
                      </a:pPr>
                      <a:r>
                        <a:rPr lang="en-GB" sz="1200" dirty="0">
                          <a:effectLst/>
                          <a:sym typeface="Wingdings 2" panose="05020102010507070707" pitchFamily="18" charset="2"/>
                        </a:rPr>
                        <a:t></a:t>
                      </a:r>
                      <a:endParaRPr lang="en-GB" sz="1200" dirty="0">
                        <a:effectLst/>
                        <a:latin typeface="Arial" panose="020B0604020202020204" pitchFamily="34" charset="0"/>
                        <a:ea typeface="Calibri" panose="020F0502020204030204" pitchFamily="34" charset="0"/>
                      </a:endParaRPr>
                    </a:p>
                  </a:txBody>
                  <a:tcPr marL="51435" marR="51435" marT="0" marB="0">
                    <a:solidFill>
                      <a:srgbClr val="E9EDF4"/>
                    </a:solidFill>
                  </a:tcPr>
                </a:tc>
                <a:tc>
                  <a:txBody>
                    <a:bodyPr/>
                    <a:lstStyle/>
                    <a:p>
                      <a:pPr>
                        <a:spcAft>
                          <a:spcPts val="0"/>
                        </a:spcAft>
                      </a:pPr>
                      <a:r>
                        <a:rPr lang="en-GB" sz="1200">
                          <a:effectLst/>
                        </a:rPr>
                        <a:t> </a:t>
                      </a:r>
                      <a:endParaRPr lang="en-GB" sz="1200">
                        <a:effectLst/>
                        <a:latin typeface="Arial" panose="020B0604020202020204" pitchFamily="34" charset="0"/>
                        <a:ea typeface="Calibri" panose="020F0502020204030204" pitchFamily="34" charset="0"/>
                      </a:endParaRPr>
                    </a:p>
                  </a:txBody>
                  <a:tcPr marL="51435" marR="51435" marT="0" marB="0"/>
                </a:tc>
              </a:tr>
              <a:tr h="487367">
                <a:tc>
                  <a:txBody>
                    <a:bodyPr/>
                    <a:lstStyle/>
                    <a:p>
                      <a:pPr>
                        <a:spcAft>
                          <a:spcPts val="0"/>
                        </a:spcAft>
                      </a:pPr>
                      <a:r>
                        <a:rPr lang="en-GB" sz="1200" dirty="0">
                          <a:solidFill>
                            <a:schemeClr val="tx1"/>
                          </a:solidFill>
                          <a:effectLst/>
                        </a:rPr>
                        <a:t>Does the programme reduce pressure on practice teams for those patients who access the Link Worker service?</a:t>
                      </a:r>
                      <a:endParaRPr lang="en-GB" sz="1200" dirty="0">
                        <a:solidFill>
                          <a:schemeClr val="tx1"/>
                        </a:solidFill>
                        <a:effectLst/>
                        <a:latin typeface="Arial" panose="020B0604020202020204" pitchFamily="34" charset="0"/>
                        <a:ea typeface="Calibri" panose="020F0502020204030204" pitchFamily="34" charset="0"/>
                      </a:endParaRPr>
                    </a:p>
                  </a:txBody>
                  <a:tcPr marL="51435" marR="51435" marT="0" marB="0">
                    <a:solidFill>
                      <a:srgbClr val="81CDC4"/>
                    </a:solidFill>
                  </a:tcPr>
                </a:tc>
                <a:tc>
                  <a:txBody>
                    <a:bodyPr/>
                    <a:lstStyle/>
                    <a:p>
                      <a:pPr>
                        <a:spcAft>
                          <a:spcPts val="0"/>
                        </a:spcAft>
                      </a:pPr>
                      <a:r>
                        <a:rPr lang="en-GB" sz="1200" dirty="0">
                          <a:effectLst/>
                        </a:rPr>
                        <a:t>Scoping </a:t>
                      </a:r>
                      <a:endParaRPr lang="en-GB" sz="1200" dirty="0">
                        <a:effectLst/>
                        <a:latin typeface="Arial" panose="020B0604020202020204" pitchFamily="34" charset="0"/>
                        <a:ea typeface="Calibri" panose="020F0502020204030204" pitchFamily="34" charset="0"/>
                      </a:endParaRPr>
                    </a:p>
                  </a:txBody>
                  <a:tcPr marL="51435" marR="51435" marT="0" marB="0">
                    <a:solidFill>
                      <a:srgbClr val="81CDC4"/>
                    </a:solidFill>
                  </a:tcPr>
                </a:tc>
                <a:tc>
                  <a:txBody>
                    <a:bodyPr/>
                    <a:lstStyle/>
                    <a:p>
                      <a:pPr>
                        <a:spcAft>
                          <a:spcPts val="0"/>
                        </a:spcAft>
                      </a:pPr>
                      <a:r>
                        <a:rPr lang="en-GB" sz="1200">
                          <a:effectLst/>
                          <a:sym typeface="Wingdings 2" panose="05020102010507070707" pitchFamily="18" charset="2"/>
                        </a:rPr>
                        <a:t></a:t>
                      </a:r>
                      <a:endParaRPr lang="en-GB" sz="1200">
                        <a:effectLst/>
                        <a:latin typeface="Arial" panose="020B0604020202020204" pitchFamily="34" charset="0"/>
                        <a:ea typeface="Calibri" panose="020F0502020204030204" pitchFamily="34" charset="0"/>
                      </a:endParaRPr>
                    </a:p>
                  </a:txBody>
                  <a:tcPr marL="51435" marR="51435" marT="0" marB="0"/>
                </a:tc>
              </a:tr>
              <a:tr h="243683">
                <a:tc gridSpan="3">
                  <a:txBody>
                    <a:bodyPr/>
                    <a:lstStyle/>
                    <a:p>
                      <a:pPr>
                        <a:spcAft>
                          <a:spcPts val="0"/>
                        </a:spcAft>
                      </a:pPr>
                      <a:r>
                        <a:rPr lang="en-GB" sz="1200" dirty="0" smtClean="0">
                          <a:effectLst/>
                        </a:rPr>
                        <a:t>COMMUNITY &amp; THIRD SECTOR</a:t>
                      </a:r>
                      <a:endParaRPr lang="en-GB" sz="1200" dirty="0">
                        <a:effectLst/>
                        <a:latin typeface="Arial" panose="020B0604020202020204" pitchFamily="34" charset="0"/>
                        <a:ea typeface="Calibri" panose="020F0502020204030204" pitchFamily="34" charset="0"/>
                      </a:endParaRPr>
                    </a:p>
                  </a:txBody>
                  <a:tcPr marL="51435" marR="51435" marT="0" marB="0"/>
                </a:tc>
                <a:tc hMerge="1">
                  <a:txBody>
                    <a:bodyPr/>
                    <a:lstStyle/>
                    <a:p>
                      <a:endParaRPr lang="en-GB"/>
                    </a:p>
                  </a:txBody>
                  <a:tcPr/>
                </a:tc>
                <a:tc hMerge="1">
                  <a:txBody>
                    <a:bodyPr/>
                    <a:lstStyle/>
                    <a:p>
                      <a:endParaRPr lang="en-GB"/>
                    </a:p>
                  </a:txBody>
                  <a:tcPr/>
                </a:tc>
              </a:tr>
              <a:tr h="487367">
                <a:tc>
                  <a:txBody>
                    <a:bodyPr/>
                    <a:lstStyle/>
                    <a:p>
                      <a:pPr>
                        <a:spcAft>
                          <a:spcPts val="0"/>
                        </a:spcAft>
                      </a:pPr>
                      <a:r>
                        <a:rPr lang="en-GB" sz="1200">
                          <a:effectLst/>
                        </a:rPr>
                        <a:t>Is the Link Worker programme sustainable? </a:t>
                      </a:r>
                    </a:p>
                    <a:p>
                      <a:pPr>
                        <a:spcAft>
                          <a:spcPts val="0"/>
                        </a:spcAft>
                      </a:pPr>
                      <a:r>
                        <a:rPr lang="en-GB" sz="1200">
                          <a:effectLst/>
                        </a:rPr>
                        <a:t> </a:t>
                      </a:r>
                      <a:endParaRPr lang="en-GB" sz="120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dirty="0">
                          <a:effectLst/>
                        </a:rPr>
                        <a:t>Scoping </a:t>
                      </a:r>
                      <a:endParaRPr lang="en-GB" sz="1200" dirty="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dirty="0">
                          <a:effectLst/>
                          <a:sym typeface="Wingdings 2" panose="05020102010507070707" pitchFamily="18" charset="2"/>
                        </a:rPr>
                        <a:t></a:t>
                      </a:r>
                      <a:endParaRPr lang="en-GB" sz="1200" dirty="0">
                        <a:effectLst/>
                        <a:latin typeface="Arial" panose="020B0604020202020204" pitchFamily="34" charset="0"/>
                        <a:ea typeface="Calibri" panose="020F0502020204030204" pitchFamily="34" charset="0"/>
                      </a:endParaRPr>
                    </a:p>
                  </a:txBody>
                  <a:tcPr marL="51435" marR="51435" marT="0" marB="0"/>
                </a:tc>
              </a:tr>
              <a:tr h="356008">
                <a:tc>
                  <a:txBody>
                    <a:bodyPr/>
                    <a:lstStyle/>
                    <a:p>
                      <a:pPr>
                        <a:spcAft>
                          <a:spcPts val="0"/>
                        </a:spcAft>
                      </a:pPr>
                      <a:r>
                        <a:rPr lang="en-GB" sz="1200" dirty="0">
                          <a:effectLst/>
                        </a:rPr>
                        <a:t>Does the Programme enable stronger practice-community relationships?</a:t>
                      </a:r>
                    </a:p>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a:effectLst/>
                          <a:sym typeface="Wingdings 2" panose="05020102010507070707" pitchFamily="18" charset="2"/>
                        </a:rPr>
                        <a:t></a:t>
                      </a:r>
                      <a:endParaRPr lang="en-GB" sz="1200">
                        <a:effectLst/>
                        <a:latin typeface="Arial" panose="020B0604020202020204" pitchFamily="34" charset="0"/>
                        <a:ea typeface="Calibri" panose="020F0502020204030204" pitchFamily="34" charset="0"/>
                      </a:endParaRPr>
                    </a:p>
                  </a:txBody>
                  <a:tcPr marL="51435" marR="51435" marT="0" marB="0"/>
                </a:tc>
              </a:tr>
              <a:tr h="356008">
                <a:tc gridSpan="3">
                  <a:txBody>
                    <a:bodyPr/>
                    <a:lstStyle/>
                    <a:p>
                      <a:pPr>
                        <a:spcAft>
                          <a:spcPts val="0"/>
                        </a:spcAft>
                      </a:pPr>
                      <a:r>
                        <a:rPr lang="en-GB" sz="1200" dirty="0" smtClean="0">
                          <a:effectLst/>
                        </a:rPr>
                        <a:t>SERVICE PLANNING</a:t>
                      </a:r>
                      <a:endParaRPr lang="en-GB" sz="1200" dirty="0">
                        <a:effectLst/>
                      </a:endParaRPr>
                    </a:p>
                    <a:p>
                      <a:pPr>
                        <a:spcAft>
                          <a:spcPts val="0"/>
                        </a:spcAft>
                      </a:pPr>
                      <a:r>
                        <a:rPr lang="en-GB" sz="1200" dirty="0">
                          <a:effectLst/>
                        </a:rPr>
                        <a:t> </a:t>
                      </a:r>
                      <a:endParaRPr lang="en-GB" sz="1200" dirty="0">
                        <a:effectLst/>
                        <a:latin typeface="Arial" panose="020B0604020202020204" pitchFamily="34" charset="0"/>
                        <a:ea typeface="Calibri" panose="020F0502020204030204" pitchFamily="34" charset="0"/>
                      </a:endParaRPr>
                    </a:p>
                  </a:txBody>
                  <a:tcPr marL="51435" marR="51435" marT="0" marB="0"/>
                </a:tc>
                <a:tc hMerge="1">
                  <a:txBody>
                    <a:bodyPr/>
                    <a:lstStyle/>
                    <a:p>
                      <a:endParaRPr lang="en-GB"/>
                    </a:p>
                  </a:txBody>
                  <a:tcPr/>
                </a:tc>
                <a:tc hMerge="1">
                  <a:txBody>
                    <a:bodyPr/>
                    <a:lstStyle/>
                    <a:p>
                      <a:endParaRPr lang="en-GB"/>
                    </a:p>
                  </a:txBody>
                  <a:tcPr/>
                </a:tc>
              </a:tr>
              <a:tr h="356008">
                <a:tc>
                  <a:txBody>
                    <a:bodyPr/>
                    <a:lstStyle/>
                    <a:p>
                      <a:pPr>
                        <a:spcAft>
                          <a:spcPts val="0"/>
                        </a:spcAft>
                      </a:pPr>
                      <a:r>
                        <a:rPr lang="en-GB" sz="1200">
                          <a:effectLst/>
                        </a:rPr>
                        <a:t>Is programme information and learning used by HSCPs and CPPs to inform service planning?</a:t>
                      </a:r>
                      <a:endParaRPr lang="en-GB" sz="120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a:effectLst/>
                          <a:sym typeface="Wingdings 2" panose="05020102010507070707" pitchFamily="18" charset="2"/>
                        </a:rPr>
                        <a:t></a:t>
                      </a:r>
                      <a:endParaRPr lang="en-GB" sz="120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dirty="0">
                          <a:effectLst/>
                          <a:sym typeface="Wingdings 2" panose="05020102010507070707" pitchFamily="18" charset="2"/>
                        </a:rPr>
                        <a:t></a:t>
                      </a:r>
                      <a:endParaRPr lang="en-GB" sz="1200" dirty="0">
                        <a:effectLst/>
                        <a:latin typeface="Arial" panose="020B0604020202020204" pitchFamily="34" charset="0"/>
                        <a:ea typeface="Calibri" panose="020F0502020204030204" pitchFamily="34" charset="0"/>
                      </a:endParaRPr>
                    </a:p>
                  </a:txBody>
                  <a:tcPr marL="51435" marR="51435" marT="0" marB="0"/>
                </a:tc>
              </a:tr>
              <a:tr h="487367">
                <a:tc>
                  <a:txBody>
                    <a:bodyPr/>
                    <a:lstStyle/>
                    <a:p>
                      <a:pPr>
                        <a:spcAft>
                          <a:spcPts val="0"/>
                        </a:spcAft>
                      </a:pPr>
                      <a:r>
                        <a:rPr lang="en-GB" sz="1200" dirty="0">
                          <a:effectLst/>
                        </a:rPr>
                        <a:t>Does the Programme contribute to understanding of local partners to determine how to best address the needs of their populations? </a:t>
                      </a:r>
                      <a:endParaRPr lang="en-GB" sz="1200" dirty="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a:effectLst/>
                          <a:sym typeface="Wingdings 2" panose="05020102010507070707" pitchFamily="18" charset="2"/>
                        </a:rPr>
                        <a:t></a:t>
                      </a:r>
                      <a:endParaRPr lang="en-GB" sz="1200">
                        <a:effectLst/>
                        <a:latin typeface="Arial" panose="020B0604020202020204" pitchFamily="34" charset="0"/>
                        <a:ea typeface="Calibri" panose="020F0502020204030204" pitchFamily="34" charset="0"/>
                      </a:endParaRPr>
                    </a:p>
                  </a:txBody>
                  <a:tcPr marL="51435" marR="51435" marT="0" marB="0"/>
                </a:tc>
                <a:tc>
                  <a:txBody>
                    <a:bodyPr/>
                    <a:lstStyle/>
                    <a:p>
                      <a:pPr>
                        <a:spcAft>
                          <a:spcPts val="0"/>
                        </a:spcAft>
                      </a:pPr>
                      <a:r>
                        <a:rPr lang="en-GB" sz="1200" dirty="0">
                          <a:effectLst/>
                          <a:sym typeface="Wingdings 2" panose="05020102010507070707" pitchFamily="18" charset="2"/>
                        </a:rPr>
                        <a:t></a:t>
                      </a:r>
                      <a:endParaRPr lang="en-GB" sz="1200" dirty="0">
                        <a:effectLst/>
                        <a:latin typeface="Arial" panose="020B0604020202020204" pitchFamily="34" charset="0"/>
                        <a:ea typeface="Calibri" panose="020F0502020204030204" pitchFamily="34" charset="0"/>
                      </a:endParaRPr>
                    </a:p>
                  </a:txBody>
                  <a:tcPr marL="51435" marR="51435" marT="0" marB="0"/>
                </a:tc>
              </a:tr>
            </a:tbl>
          </a:graphicData>
        </a:graphic>
      </p:graphicFrame>
    </p:spTree>
    <p:extLst>
      <p:ext uri="{BB962C8B-B14F-4D97-AF65-F5344CB8AC3E}">
        <p14:creationId xmlns:p14="http://schemas.microsoft.com/office/powerpoint/2010/main" val="915838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361950" y="966788"/>
            <a:ext cx="8420100" cy="492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4397003" y="188640"/>
            <a:ext cx="4567485" cy="2728719"/>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1" y="188640"/>
            <a:ext cx="4572001" cy="2736304"/>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72000" y="4241526"/>
            <a:ext cx="4572000" cy="2616474"/>
          </a:xfrm>
          <a:prstGeom prst="rect">
            <a:avLst/>
          </a:prstGeom>
          <a:noFill/>
          <a:ln w="9525">
            <a:noFill/>
            <a:miter lim="800000"/>
            <a:headEnd/>
            <a:tailEnd/>
          </a:ln>
          <a:effectLst/>
        </p:spPr>
      </p:pic>
      <p:pic>
        <p:nvPicPr>
          <p:cNvPr id="8197" name="Picture 5"/>
          <p:cNvPicPr>
            <a:picLocks noChangeAspect="1" noChangeArrowheads="1"/>
          </p:cNvPicPr>
          <p:nvPr/>
        </p:nvPicPr>
        <p:blipFill>
          <a:blip r:embed="rId6" cstate="print"/>
          <a:srcRect/>
          <a:stretch>
            <a:fillRect/>
          </a:stretch>
        </p:blipFill>
        <p:spPr bwMode="auto">
          <a:xfrm>
            <a:off x="-72008" y="4293096"/>
            <a:ext cx="4644008" cy="2564904"/>
          </a:xfrm>
          <a:prstGeom prst="rect">
            <a:avLst/>
          </a:prstGeom>
          <a:noFill/>
          <a:ln w="9525">
            <a:noFill/>
            <a:miter lim="800000"/>
            <a:headEnd/>
            <a:tailEnd/>
          </a:ln>
          <a:effectLst/>
        </p:spPr>
      </p:pic>
      <p:pic>
        <p:nvPicPr>
          <p:cNvPr id="9221" name="Picture 5"/>
          <p:cNvPicPr>
            <a:picLocks noChangeAspect="1" noChangeArrowheads="1"/>
          </p:cNvPicPr>
          <p:nvPr/>
        </p:nvPicPr>
        <p:blipFill>
          <a:blip r:embed="rId7" cstate="print"/>
          <a:srcRect/>
          <a:stretch>
            <a:fillRect/>
          </a:stretch>
        </p:blipFill>
        <p:spPr bwMode="auto">
          <a:xfrm>
            <a:off x="-43383" y="2975476"/>
            <a:ext cx="9187383" cy="1245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l="12394" t="13745" r="10248" b="1987"/>
          <a:stretch>
            <a:fillRect/>
          </a:stretch>
        </p:blipFill>
        <p:spPr bwMode="auto">
          <a:xfrm>
            <a:off x="0" y="152367"/>
            <a:ext cx="9144000" cy="6516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0"/>
            <a:ext cx="5976664" cy="553998"/>
          </a:xfrm>
          <a:prstGeom prst="rect">
            <a:avLst/>
          </a:prstGeom>
          <a:noFill/>
        </p:spPr>
        <p:txBody>
          <a:bodyPr wrap="square" rtlCol="0">
            <a:spAutoFit/>
          </a:bodyPr>
          <a:lstStyle/>
          <a:p>
            <a:r>
              <a:rPr lang="en-GB" dirty="0" smtClean="0">
                <a:solidFill>
                  <a:srgbClr val="0070C0"/>
                </a:solidFill>
              </a:rPr>
              <a:t>Burden of Disease</a:t>
            </a:r>
            <a:endParaRPr lang="en-GB" sz="1200" dirty="0" smtClean="0">
              <a:solidFill>
                <a:srgbClr val="0070C0"/>
              </a:solidFill>
            </a:endParaRPr>
          </a:p>
          <a:p>
            <a:r>
              <a:rPr lang="en-GB" sz="1200" dirty="0" smtClean="0"/>
              <a:t>https://www.scotpho.org.uk/comparative-health/burden-of-disease/overview/</a:t>
            </a:r>
            <a:endParaRPr lang="en-GB" sz="1200" dirty="0"/>
          </a:p>
        </p:txBody>
      </p:sp>
      <p:pic>
        <p:nvPicPr>
          <p:cNvPr id="7170" name="Picture 5" descr="image002"/>
          <p:cNvPicPr>
            <a:picLocks noChangeAspect="1" noChangeArrowheads="1"/>
          </p:cNvPicPr>
          <p:nvPr/>
        </p:nvPicPr>
        <p:blipFill>
          <a:blip r:embed="rId2" cstate="print"/>
          <a:srcRect/>
          <a:stretch>
            <a:fillRect/>
          </a:stretch>
        </p:blipFill>
        <p:spPr bwMode="auto">
          <a:xfrm>
            <a:off x="179512" y="1268760"/>
            <a:ext cx="3892338" cy="4122876"/>
          </a:xfrm>
          <a:prstGeom prst="rect">
            <a:avLst/>
          </a:prstGeom>
          <a:noFill/>
          <a:ln w="9525">
            <a:noFill/>
            <a:miter lim="800000"/>
            <a:headEnd/>
            <a:tailEnd/>
          </a:ln>
        </p:spPr>
      </p:pic>
      <p:pic>
        <p:nvPicPr>
          <p:cNvPr id="7172" name="Picture 11" descr="image004"/>
          <p:cNvPicPr>
            <a:picLocks noChangeAspect="1" noChangeArrowheads="1"/>
          </p:cNvPicPr>
          <p:nvPr/>
        </p:nvPicPr>
        <p:blipFill>
          <a:blip r:embed="rId3" cstate="print"/>
          <a:srcRect/>
          <a:stretch>
            <a:fillRect/>
          </a:stretch>
        </p:blipFill>
        <p:spPr bwMode="auto">
          <a:xfrm>
            <a:off x="4572000" y="1196752"/>
            <a:ext cx="4154338" cy="4400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003"/>
          <p:cNvPicPr>
            <a:picLocks noChangeAspect="1" noChangeArrowheads="1"/>
          </p:cNvPicPr>
          <p:nvPr/>
        </p:nvPicPr>
        <p:blipFill>
          <a:blip r:embed="rId3" cstate="print"/>
          <a:srcRect/>
          <a:stretch>
            <a:fillRect/>
          </a:stretch>
        </p:blipFill>
        <p:spPr bwMode="auto">
          <a:xfrm>
            <a:off x="179512" y="260648"/>
            <a:ext cx="3292356" cy="3487358"/>
          </a:xfrm>
          <a:prstGeom prst="rect">
            <a:avLst/>
          </a:prstGeom>
          <a:noFill/>
          <a:ln w="9525">
            <a:noFill/>
            <a:miter lim="800000"/>
            <a:headEnd/>
            <a:tailEnd/>
          </a:ln>
        </p:spPr>
      </p:pic>
      <p:pic>
        <p:nvPicPr>
          <p:cNvPr id="3" name="Picture 14" descr="image005"/>
          <p:cNvPicPr>
            <a:picLocks noChangeAspect="1" noChangeArrowheads="1"/>
          </p:cNvPicPr>
          <p:nvPr/>
        </p:nvPicPr>
        <p:blipFill>
          <a:blip r:embed="rId4" cstate="print"/>
          <a:srcRect/>
          <a:stretch>
            <a:fillRect/>
          </a:stretch>
        </p:blipFill>
        <p:spPr bwMode="auto">
          <a:xfrm>
            <a:off x="3059832" y="2852936"/>
            <a:ext cx="3597596" cy="3810674"/>
          </a:xfrm>
          <a:prstGeom prst="rect">
            <a:avLst/>
          </a:prstGeom>
          <a:noFill/>
          <a:ln w="9525">
            <a:noFill/>
            <a:miter lim="800000"/>
            <a:headEnd/>
            <a:tailEnd/>
          </a:ln>
        </p:spPr>
      </p:pic>
      <p:pic>
        <p:nvPicPr>
          <p:cNvPr id="4" name="Picture 17" descr="image006"/>
          <p:cNvPicPr>
            <a:picLocks noChangeAspect="1" noChangeArrowheads="1"/>
          </p:cNvPicPr>
          <p:nvPr/>
        </p:nvPicPr>
        <p:blipFill>
          <a:blip r:embed="rId5" cstate="print"/>
          <a:srcRect/>
          <a:stretch>
            <a:fillRect/>
          </a:stretch>
        </p:blipFill>
        <p:spPr bwMode="auto">
          <a:xfrm>
            <a:off x="5220072" y="332656"/>
            <a:ext cx="3406034" cy="3607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46093" cy="369332"/>
          </a:xfrm>
          <a:prstGeom prst="rect">
            <a:avLst/>
          </a:prstGeom>
          <a:noFill/>
        </p:spPr>
        <p:txBody>
          <a:bodyPr wrap="none" rtlCol="0">
            <a:spAutoFit/>
          </a:bodyPr>
          <a:lstStyle/>
          <a:p>
            <a:r>
              <a:rPr lang="en-GB" u="sng" dirty="0" smtClean="0"/>
              <a:t>Housing</a:t>
            </a:r>
            <a:endParaRPr lang="en-GB" u="sng" dirty="0"/>
          </a:p>
        </p:txBody>
      </p:sp>
      <p:sp>
        <p:nvSpPr>
          <p:cNvPr id="8" name="Rectangle 7"/>
          <p:cNvSpPr/>
          <p:nvPr/>
        </p:nvSpPr>
        <p:spPr>
          <a:xfrm>
            <a:off x="35496" y="404664"/>
            <a:ext cx="1800200" cy="400110"/>
          </a:xfrm>
          <a:prstGeom prst="rect">
            <a:avLst/>
          </a:prstGeom>
        </p:spPr>
        <p:txBody>
          <a:bodyPr wrap="square">
            <a:spAutoFit/>
          </a:bodyPr>
          <a:lstStyle/>
          <a:p>
            <a:r>
              <a:rPr lang="en-GB" sz="1000" dirty="0" smtClean="0"/>
              <a:t>Source: </a:t>
            </a:r>
            <a:r>
              <a:rPr lang="en-GB" sz="1000" dirty="0" smtClean="0">
                <a:hlinkClick r:id="rId3"/>
              </a:rPr>
              <a:t>https://statistics.gov.scot/</a:t>
            </a:r>
            <a:endParaRPr lang="en-GB" sz="1000" dirty="0"/>
          </a:p>
        </p:txBody>
      </p:sp>
      <p:pic>
        <p:nvPicPr>
          <p:cNvPr id="8196" name="Picture 4"/>
          <p:cNvPicPr>
            <a:picLocks noChangeAspect="1" noChangeArrowheads="1"/>
          </p:cNvPicPr>
          <p:nvPr/>
        </p:nvPicPr>
        <p:blipFill>
          <a:blip r:embed="rId4" cstate="print"/>
          <a:srcRect/>
          <a:stretch>
            <a:fillRect/>
          </a:stretch>
        </p:blipFill>
        <p:spPr bwMode="auto">
          <a:xfrm>
            <a:off x="0" y="980728"/>
            <a:ext cx="9113863" cy="5443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990600" y="2366967"/>
            <a:ext cx="7086600" cy="1384995"/>
          </a:xfrm>
          <a:prstGeom prst="rect">
            <a:avLst/>
          </a:prstGeom>
          <a:noFill/>
          <a:ln w="9525">
            <a:solidFill>
              <a:schemeClr val="tx1"/>
            </a:solidFill>
            <a:miter lim="800000"/>
            <a:headEnd/>
            <a:tailEnd/>
          </a:ln>
        </p:spPr>
        <p:txBody>
          <a:bodyPr>
            <a:spAutoFit/>
          </a:bodyPr>
          <a:lstStyle/>
          <a:p>
            <a:pPr algn="ctr"/>
            <a:r>
              <a:rPr lang="en-GB" sz="2800" dirty="0">
                <a:latin typeface="Corbel" pitchFamily="34" charset="0"/>
              </a:rPr>
              <a:t>“</a:t>
            </a:r>
            <a:r>
              <a:rPr lang="en-GB" sz="2800" dirty="0">
                <a:latin typeface="Corbel" pitchFamily="34" charset="0"/>
                <a:ea typeface="Batang" pitchFamily="18" charset="-127"/>
              </a:rPr>
              <a:t>To transform information into evidence for action to protect and improve health and well-being in Scotland</a:t>
            </a:r>
            <a:r>
              <a:rPr lang="en-GB" sz="2800" dirty="0">
                <a:latin typeface="Corbel" pitchFamily="34" charset="0"/>
              </a:rPr>
              <a:t>” </a:t>
            </a:r>
          </a:p>
        </p:txBody>
      </p:sp>
      <p:sp>
        <p:nvSpPr>
          <p:cNvPr id="4" name="Subtitle 2"/>
          <p:cNvSpPr txBox="1">
            <a:spLocks/>
          </p:cNvSpPr>
          <p:nvPr/>
        </p:nvSpPr>
        <p:spPr bwMode="auto">
          <a:xfrm>
            <a:off x="971540" y="728655"/>
            <a:ext cx="6840874" cy="887724"/>
          </a:xfrm>
          <a:prstGeom prst="rect">
            <a:avLst/>
          </a:prstGeom>
          <a:solidFill>
            <a:schemeClr val="accent1">
              <a:lumMod val="75000"/>
            </a:schemeClr>
          </a:solidFill>
          <a:ln w="25400" cap="flat" cmpd="sng" algn="ctr">
            <a:solidFill>
              <a:schemeClr val="accent1">
                <a:lumMod val="50000"/>
              </a:schemeClr>
            </a:solidFill>
            <a:prstDash val="solid"/>
            <a:miter lim="800000"/>
            <a:headEnd/>
            <a:tailEnd/>
          </a:ln>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algn="ctr" eaLnBrk="0" fontAlgn="auto" hangingPunct="0">
              <a:lnSpc>
                <a:spcPct val="150000"/>
              </a:lnSpc>
              <a:spcBef>
                <a:spcPct val="20000"/>
              </a:spcBef>
              <a:spcAft>
                <a:spcPts val="0"/>
              </a:spcAft>
              <a:buFont typeface="Arial" charset="0"/>
              <a:buNone/>
              <a:defRPr/>
            </a:pP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Information Services Division               Mission:</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 name="TextBox 1"/>
          <p:cNvSpPr txBox="1"/>
          <p:nvPr/>
        </p:nvSpPr>
        <p:spPr>
          <a:xfrm>
            <a:off x="683568" y="5589240"/>
            <a:ext cx="8280920" cy="1015663"/>
          </a:xfrm>
          <a:prstGeom prst="rect">
            <a:avLst/>
          </a:prstGeom>
          <a:noFill/>
        </p:spPr>
        <p:txBody>
          <a:bodyPr wrap="square" rtlCol="0">
            <a:spAutoFit/>
          </a:bodyPr>
          <a:lstStyle/>
          <a:p>
            <a:r>
              <a:rPr lang="en-GB" sz="1200" dirty="0" smtClean="0"/>
              <a:t>* </a:t>
            </a:r>
            <a:r>
              <a:rPr lang="en-GB" sz="1200" i="1" dirty="0"/>
              <a:t>Data included in this presentation is provisional based on the data available at the time of presenting.  Due to the differences in collection methodologies and submitted data across the different sites, a number of assumptions have been made to permit illustrative comparisons of the data.  Therefore, publication of this data is not recommended and any further interpretation of the figures shown should be treated with caution.  It is also important to note that figures may change in future outputs</a:t>
            </a:r>
            <a:endParaRPr lang="en-GB"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a:stretch>
            <a:fillRect/>
          </a:stretch>
        </p:blipFill>
        <p:spPr bwMode="auto">
          <a:xfrm>
            <a:off x="395536" y="1124744"/>
            <a:ext cx="8518676" cy="5114928"/>
          </a:xfrm>
          <a:prstGeom prst="rect">
            <a:avLst/>
          </a:prstGeom>
          <a:noFill/>
          <a:ln w="9525">
            <a:noFill/>
            <a:miter lim="800000"/>
            <a:headEnd/>
            <a:tailEnd/>
          </a:ln>
          <a:effectLst/>
        </p:spPr>
      </p:pic>
      <p:sp>
        <p:nvSpPr>
          <p:cNvPr id="5" name="TextBox 4"/>
          <p:cNvSpPr txBox="1"/>
          <p:nvPr/>
        </p:nvSpPr>
        <p:spPr>
          <a:xfrm>
            <a:off x="0" y="0"/>
            <a:ext cx="950453" cy="369332"/>
          </a:xfrm>
          <a:prstGeom prst="rect">
            <a:avLst/>
          </a:prstGeom>
          <a:noFill/>
        </p:spPr>
        <p:txBody>
          <a:bodyPr wrap="none" rtlCol="0">
            <a:spAutoFit/>
          </a:bodyPr>
          <a:lstStyle/>
          <a:p>
            <a:r>
              <a:rPr lang="en-GB" u="sng" dirty="0" smtClean="0"/>
              <a:t>Benefits</a:t>
            </a:r>
            <a:endParaRPr lang="en-GB" u="sng" dirty="0"/>
          </a:p>
        </p:txBody>
      </p:sp>
      <p:sp>
        <p:nvSpPr>
          <p:cNvPr id="7" name="Rectangle 6"/>
          <p:cNvSpPr/>
          <p:nvPr/>
        </p:nvSpPr>
        <p:spPr>
          <a:xfrm>
            <a:off x="35496" y="432048"/>
            <a:ext cx="1368152" cy="553998"/>
          </a:xfrm>
          <a:prstGeom prst="rect">
            <a:avLst/>
          </a:prstGeom>
        </p:spPr>
        <p:txBody>
          <a:bodyPr wrap="square">
            <a:spAutoFit/>
          </a:bodyPr>
          <a:lstStyle/>
          <a:p>
            <a:r>
              <a:rPr lang="en-GB" sz="1000" dirty="0" smtClean="0"/>
              <a:t>Source: </a:t>
            </a:r>
            <a:r>
              <a:rPr lang="en-GB" sz="1000" dirty="0" smtClean="0">
                <a:hlinkClick r:id="rId4"/>
              </a:rPr>
              <a:t>https://www.nomisweb.co.uk/default.asp</a:t>
            </a:r>
            <a:endParaRPr lang="en-GB" sz="1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6512" y="3356992"/>
            <a:ext cx="9180512" cy="3501008"/>
          </a:xfrm>
          <a:prstGeom prst="rect">
            <a:avLst/>
          </a:prstGeom>
          <a:noFill/>
          <a:ln w="1">
            <a:noFill/>
            <a:miter lim="800000"/>
            <a:headEnd/>
            <a:tailEnd type="none" w="med" len="med"/>
          </a:ln>
          <a:effectLst/>
        </p:spPr>
      </p:pic>
      <p:pic>
        <p:nvPicPr>
          <p:cNvPr id="11265" name="Picture 1"/>
          <p:cNvPicPr>
            <a:picLocks noChangeAspect="1" noChangeArrowheads="1"/>
          </p:cNvPicPr>
          <p:nvPr/>
        </p:nvPicPr>
        <p:blipFill>
          <a:blip r:embed="rId4" cstate="print"/>
          <a:srcRect/>
          <a:stretch>
            <a:fillRect/>
          </a:stretch>
        </p:blipFill>
        <p:spPr bwMode="auto">
          <a:xfrm>
            <a:off x="7077075" y="6010275"/>
            <a:ext cx="2066925" cy="847725"/>
          </a:xfrm>
          <a:prstGeom prst="rect">
            <a:avLst/>
          </a:prstGeom>
          <a:noFill/>
          <a:ln w="9525">
            <a:noFill/>
            <a:miter lim="800000"/>
            <a:headEnd/>
            <a:tailEnd/>
          </a:ln>
        </p:spPr>
      </p:pic>
      <p:sp>
        <p:nvSpPr>
          <p:cNvPr id="10" name="Rounded Rectangle 9"/>
          <p:cNvSpPr/>
          <p:nvPr/>
        </p:nvSpPr>
        <p:spPr>
          <a:xfrm>
            <a:off x="4644008" y="44624"/>
            <a:ext cx="446449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p:cNvGraphicFramePr>
            <a:graphicFrameLocks noGrp="1"/>
          </p:cNvGraphicFramePr>
          <p:nvPr/>
        </p:nvGraphicFramePr>
        <p:xfrm>
          <a:off x="4716360" y="161568"/>
          <a:ext cx="4320136" cy="1539240"/>
        </p:xfrm>
        <a:graphic>
          <a:graphicData uri="http://schemas.openxmlformats.org/drawingml/2006/table">
            <a:tbl>
              <a:tblPr firstRow="1" bandRow="1">
                <a:tableStyleId>{2D5ABB26-0587-4C30-8999-92F81FD0307C}</a:tableStyleId>
              </a:tblPr>
              <a:tblGrid>
                <a:gridCol w="2772000"/>
                <a:gridCol w="756136"/>
                <a:gridCol w="792000"/>
              </a:tblGrid>
              <a:tr h="252000">
                <a:tc>
                  <a:txBody>
                    <a:bodyPr/>
                    <a:lstStyle/>
                    <a:p>
                      <a:r>
                        <a:rPr lang="en-GB" sz="1100" b="1" u="sng" dirty="0" smtClean="0">
                          <a:solidFill>
                            <a:schemeClr val="bg1"/>
                          </a:solidFill>
                        </a:rPr>
                        <a:t>Substance</a:t>
                      </a:r>
                      <a:r>
                        <a:rPr lang="en-GB" sz="1100" b="1" u="sng" baseline="0" dirty="0" smtClean="0">
                          <a:solidFill>
                            <a:schemeClr val="bg1"/>
                          </a:solidFill>
                        </a:rPr>
                        <a:t> Use &amp; Misuse</a:t>
                      </a:r>
                      <a:endParaRPr lang="en-GB" sz="1100" b="1" u="sng" dirty="0">
                        <a:solidFill>
                          <a:schemeClr val="bg1"/>
                        </a:solidFill>
                      </a:endParaRPr>
                    </a:p>
                  </a:txBody>
                  <a:tcPr anchor="ctr"/>
                </a:tc>
                <a:tc>
                  <a:txBody>
                    <a:bodyPr/>
                    <a:lstStyle/>
                    <a:p>
                      <a:pPr algn="ctr"/>
                      <a:r>
                        <a:rPr lang="en-GB" sz="1100" b="1" u="sng" dirty="0" smtClean="0">
                          <a:solidFill>
                            <a:schemeClr val="bg1"/>
                          </a:solidFill>
                        </a:rPr>
                        <a:t>LA</a:t>
                      </a:r>
                      <a:endParaRPr lang="en-GB" sz="1100" b="1" u="sng" dirty="0">
                        <a:solidFill>
                          <a:schemeClr val="bg1"/>
                        </a:solidFill>
                      </a:endParaRPr>
                    </a:p>
                  </a:txBody>
                  <a:tcPr anchor="ctr"/>
                </a:tc>
                <a:tc>
                  <a:txBody>
                    <a:bodyPr/>
                    <a:lstStyle/>
                    <a:p>
                      <a:pPr algn="ctr"/>
                      <a:r>
                        <a:rPr lang="en-GB" sz="1100" b="1" u="sng" dirty="0" smtClean="0">
                          <a:solidFill>
                            <a:schemeClr val="bg1"/>
                          </a:solidFill>
                        </a:rPr>
                        <a:t>Scotland</a:t>
                      </a:r>
                      <a:endParaRPr lang="en-GB" sz="1100" b="1" u="sng" dirty="0">
                        <a:solidFill>
                          <a:schemeClr val="bg1"/>
                        </a:solidFill>
                      </a:endParaRPr>
                    </a:p>
                  </a:txBody>
                  <a:tcPr anchor="ctr"/>
                </a:tc>
              </a:tr>
              <a:tr h="252000">
                <a:tc>
                  <a:txBody>
                    <a:bodyPr/>
                    <a:lstStyle/>
                    <a:p>
                      <a:r>
                        <a:rPr lang="en-GB" sz="1100" dirty="0" smtClean="0">
                          <a:solidFill>
                            <a:schemeClr val="bg1"/>
                          </a:solidFill>
                        </a:rPr>
                        <a:t>Drug Related Hospital Stays (per 100,000)</a:t>
                      </a:r>
                      <a:endParaRPr lang="en-GB" sz="1100" dirty="0">
                        <a:solidFill>
                          <a:schemeClr val="bg1"/>
                        </a:solidFill>
                      </a:endParaRPr>
                    </a:p>
                  </a:txBody>
                  <a:tcPr anchor="ctr"/>
                </a:tc>
                <a:tc>
                  <a:txBody>
                    <a:bodyPr/>
                    <a:lstStyle/>
                    <a:p>
                      <a:pPr algn="ctr"/>
                      <a:r>
                        <a:rPr lang="en-GB" sz="1100" dirty="0" smtClean="0">
                          <a:solidFill>
                            <a:schemeClr val="bg1"/>
                          </a:solidFill>
                        </a:rPr>
                        <a:t>719.5 </a:t>
                      </a:r>
                    </a:p>
                    <a:p>
                      <a:pPr algn="ctr"/>
                      <a:r>
                        <a:rPr lang="en-GB" sz="1100" dirty="0" smtClean="0">
                          <a:solidFill>
                            <a:schemeClr val="bg1"/>
                          </a:solidFill>
                        </a:rPr>
                        <a:t>(n = 968)</a:t>
                      </a:r>
                      <a:endParaRPr lang="en-GB" sz="1100" dirty="0">
                        <a:solidFill>
                          <a:schemeClr val="bg1"/>
                        </a:solidFill>
                      </a:endParaRPr>
                    </a:p>
                  </a:txBody>
                  <a:tcPr anchor="ctr"/>
                </a:tc>
                <a:tc>
                  <a:txBody>
                    <a:bodyPr/>
                    <a:lstStyle/>
                    <a:p>
                      <a:pPr algn="ctr"/>
                      <a:r>
                        <a:rPr lang="en-GB" sz="1100" dirty="0" smtClean="0">
                          <a:solidFill>
                            <a:schemeClr val="bg1"/>
                          </a:solidFill>
                        </a:rPr>
                        <a:t>675.5</a:t>
                      </a:r>
                      <a:endParaRPr lang="en-GB" sz="1100" dirty="0">
                        <a:solidFill>
                          <a:schemeClr val="bg1"/>
                        </a:solidFill>
                      </a:endParaRPr>
                    </a:p>
                  </a:txBody>
                  <a:tcPr anchor="ctr"/>
                </a:tc>
              </a:tr>
              <a:tr h="252000">
                <a:tc>
                  <a:txBody>
                    <a:bodyPr/>
                    <a:lstStyle/>
                    <a:p>
                      <a:r>
                        <a:rPr lang="en-GB" sz="1100" dirty="0" smtClean="0">
                          <a:solidFill>
                            <a:schemeClr val="bg1"/>
                          </a:solidFill>
                        </a:rPr>
                        <a:t>Alcohol Related Hospital Stays (per 100,000)</a:t>
                      </a:r>
                      <a:endParaRPr lang="en-GB" sz="1100" dirty="0">
                        <a:solidFill>
                          <a:schemeClr val="bg1"/>
                        </a:solidFill>
                      </a:endParaRPr>
                    </a:p>
                  </a:txBody>
                  <a:tcPr anchor="ctr"/>
                </a:tc>
                <a:tc>
                  <a:txBody>
                    <a:bodyPr/>
                    <a:lstStyle/>
                    <a:p>
                      <a:pPr algn="ctr"/>
                      <a:r>
                        <a:rPr lang="en-GB" sz="1100" dirty="0" smtClean="0">
                          <a:solidFill>
                            <a:schemeClr val="bg1"/>
                          </a:solidFill>
                        </a:rPr>
                        <a:t>240.2 </a:t>
                      </a:r>
                    </a:p>
                    <a:p>
                      <a:pPr algn="ctr"/>
                      <a:r>
                        <a:rPr lang="en-GB" sz="1100" dirty="0" smtClean="0">
                          <a:solidFill>
                            <a:schemeClr val="bg1"/>
                          </a:solidFill>
                        </a:rPr>
                        <a:t>(n = 339)</a:t>
                      </a:r>
                      <a:endParaRPr lang="en-GB" sz="1100" dirty="0">
                        <a:solidFill>
                          <a:schemeClr val="bg1"/>
                        </a:solidFill>
                      </a:endParaRPr>
                    </a:p>
                  </a:txBody>
                  <a:tcPr anchor="ctr"/>
                </a:tc>
                <a:tc>
                  <a:txBody>
                    <a:bodyPr/>
                    <a:lstStyle/>
                    <a:p>
                      <a:pPr algn="ctr"/>
                      <a:r>
                        <a:rPr lang="en-GB" sz="1100" dirty="0" smtClean="0">
                          <a:solidFill>
                            <a:schemeClr val="bg1"/>
                          </a:solidFill>
                        </a:rPr>
                        <a:t>146.9</a:t>
                      </a:r>
                      <a:endParaRPr lang="en-GB" sz="1100" dirty="0">
                        <a:solidFill>
                          <a:schemeClr val="bg1"/>
                        </a:solidFill>
                      </a:endParaRPr>
                    </a:p>
                  </a:txBody>
                  <a:tcPr anchor="ctr"/>
                </a:tc>
              </a:tr>
              <a:tr h="252000">
                <a:tc>
                  <a:txBody>
                    <a:bodyPr/>
                    <a:lstStyle/>
                    <a:p>
                      <a:r>
                        <a:rPr lang="en-GB" sz="1100" dirty="0" smtClean="0">
                          <a:solidFill>
                            <a:schemeClr val="bg1"/>
                          </a:solidFill>
                        </a:rPr>
                        <a:t>Drug Related Deaths (per 10,000)</a:t>
                      </a:r>
                      <a:endParaRPr lang="en-GB" sz="1100" dirty="0">
                        <a:solidFill>
                          <a:schemeClr val="bg1"/>
                        </a:solidFill>
                      </a:endParaRPr>
                    </a:p>
                  </a:txBody>
                  <a:tcPr anchor="ctr"/>
                </a:tc>
                <a:tc>
                  <a:txBody>
                    <a:bodyPr/>
                    <a:lstStyle/>
                    <a:p>
                      <a:pPr algn="ctr"/>
                      <a:r>
                        <a:rPr lang="en-GB" sz="1100" dirty="0" smtClean="0">
                          <a:solidFill>
                            <a:schemeClr val="bg1"/>
                          </a:solidFill>
                        </a:rPr>
                        <a:t>3.8</a:t>
                      </a:r>
                    </a:p>
                    <a:p>
                      <a:pPr algn="ctr"/>
                      <a:r>
                        <a:rPr lang="en-GB" sz="1100" dirty="0" smtClean="0">
                          <a:solidFill>
                            <a:schemeClr val="bg1"/>
                          </a:solidFill>
                        </a:rPr>
                        <a:t>(n=57)</a:t>
                      </a:r>
                      <a:endParaRPr lang="en-GB" sz="1100" dirty="0">
                        <a:solidFill>
                          <a:schemeClr val="bg1"/>
                        </a:solidFill>
                      </a:endParaRPr>
                    </a:p>
                  </a:txBody>
                  <a:tcPr anchor="ctr"/>
                </a:tc>
                <a:tc>
                  <a:txBody>
                    <a:bodyPr/>
                    <a:lstStyle/>
                    <a:p>
                      <a:pPr algn="ctr"/>
                      <a:r>
                        <a:rPr lang="en-GB" sz="1100" dirty="0" smtClean="0">
                          <a:solidFill>
                            <a:schemeClr val="bg1"/>
                          </a:solidFill>
                        </a:rPr>
                        <a:t>1.7</a:t>
                      </a:r>
                      <a:endParaRPr lang="en-GB" sz="1100" dirty="0">
                        <a:solidFill>
                          <a:schemeClr val="bg1"/>
                        </a:solidFill>
                      </a:endParaRPr>
                    </a:p>
                  </a:txBody>
                  <a:tcPr anchor="ctr"/>
                </a:tc>
              </a:tr>
            </a:tbl>
          </a:graphicData>
        </a:graphic>
      </p:graphicFrame>
      <p:sp>
        <p:nvSpPr>
          <p:cNvPr id="13" name="Rounded Rectangle 12"/>
          <p:cNvSpPr/>
          <p:nvPr/>
        </p:nvSpPr>
        <p:spPr>
          <a:xfrm>
            <a:off x="71072" y="44624"/>
            <a:ext cx="446449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p:cNvGraphicFramePr>
            <a:graphicFrameLocks noGrp="1"/>
          </p:cNvGraphicFramePr>
          <p:nvPr/>
        </p:nvGraphicFramePr>
        <p:xfrm>
          <a:off x="35576" y="116632"/>
          <a:ext cx="4536424" cy="1021080"/>
        </p:xfrm>
        <a:graphic>
          <a:graphicData uri="http://schemas.openxmlformats.org/drawingml/2006/table">
            <a:tbl>
              <a:tblPr firstRow="1" bandRow="1">
                <a:tableStyleId>{2D5ABB26-0587-4C30-8999-92F81FD0307C}</a:tableStyleId>
              </a:tblPr>
              <a:tblGrid>
                <a:gridCol w="3059832"/>
                <a:gridCol w="720080"/>
                <a:gridCol w="756512"/>
              </a:tblGrid>
              <a:tr h="252000">
                <a:tc>
                  <a:txBody>
                    <a:bodyPr/>
                    <a:lstStyle/>
                    <a:p>
                      <a:pPr algn="l"/>
                      <a:r>
                        <a:rPr lang="en-GB" sz="1100" b="1" u="sng" dirty="0" smtClean="0">
                          <a:solidFill>
                            <a:schemeClr val="bg1"/>
                          </a:solidFill>
                        </a:rPr>
                        <a:t>Abuse</a:t>
                      </a:r>
                      <a:endParaRPr lang="en-GB" sz="1100" b="1" u="sng" dirty="0">
                        <a:solidFill>
                          <a:schemeClr val="bg1"/>
                        </a:solidFill>
                      </a:endParaRPr>
                    </a:p>
                  </a:txBody>
                  <a:tcPr anchor="ctr"/>
                </a:tc>
                <a:tc>
                  <a:txBody>
                    <a:bodyPr/>
                    <a:lstStyle/>
                    <a:p>
                      <a:pPr algn="ctr"/>
                      <a:r>
                        <a:rPr lang="en-GB" sz="1100" b="1" u="sng" dirty="0" smtClean="0">
                          <a:solidFill>
                            <a:schemeClr val="bg1"/>
                          </a:solidFill>
                        </a:rPr>
                        <a:t>LA</a:t>
                      </a:r>
                      <a:endParaRPr lang="en-GB" sz="1100" b="1" u="sng" dirty="0">
                        <a:solidFill>
                          <a:schemeClr val="bg1"/>
                        </a:solidFill>
                      </a:endParaRPr>
                    </a:p>
                  </a:txBody>
                  <a:tcPr anchor="ctr"/>
                </a:tc>
                <a:tc>
                  <a:txBody>
                    <a:bodyPr/>
                    <a:lstStyle/>
                    <a:p>
                      <a:pPr algn="ctr"/>
                      <a:r>
                        <a:rPr lang="en-GB" sz="1100" b="1" u="sng" dirty="0" smtClean="0">
                          <a:solidFill>
                            <a:schemeClr val="bg1"/>
                          </a:solidFill>
                        </a:rPr>
                        <a:t>Scotland</a:t>
                      </a:r>
                      <a:endParaRPr lang="en-GB" sz="1100" b="1" u="sng" dirty="0">
                        <a:solidFill>
                          <a:schemeClr val="bg1"/>
                        </a:solidFill>
                      </a:endParaRPr>
                    </a:p>
                  </a:txBody>
                  <a:tcPr anchor="ctr"/>
                </a:tc>
              </a:tr>
              <a:tr h="252000">
                <a:tc>
                  <a:txBody>
                    <a:bodyPr/>
                    <a:lstStyle/>
                    <a:p>
                      <a:pPr marL="0" algn="l" defTabSz="914400" rtl="0" eaLnBrk="1" fontAlgn="b" latinLnBrk="0" hangingPunct="1"/>
                      <a:r>
                        <a:rPr lang="en-GB" sz="1100" kern="1200" dirty="0" smtClean="0">
                          <a:solidFill>
                            <a:schemeClr val="bg1"/>
                          </a:solidFill>
                          <a:latin typeface="+mn-lt"/>
                          <a:ea typeface="+mn-ea"/>
                          <a:cs typeface="+mn-cs"/>
                        </a:rPr>
                        <a:t>Incidents of domestic abuse recorded by the police</a:t>
                      </a:r>
                      <a:endParaRPr lang="en-GB" sz="1100" kern="1200" dirty="0">
                        <a:solidFill>
                          <a:schemeClr val="bg1"/>
                        </a:solidFill>
                        <a:latin typeface="+mn-lt"/>
                        <a:ea typeface="+mn-ea"/>
                        <a:cs typeface="+mn-cs"/>
                      </a:endParaRPr>
                    </a:p>
                  </a:txBody>
                  <a:tcPr anchor="ctr"/>
                </a:tc>
                <a:tc>
                  <a:txBody>
                    <a:bodyPr/>
                    <a:lstStyle/>
                    <a:p>
                      <a:pPr algn="ctr"/>
                      <a:r>
                        <a:rPr lang="en-GB" sz="1100" dirty="0" smtClean="0">
                          <a:solidFill>
                            <a:schemeClr val="bg1"/>
                          </a:solidFill>
                        </a:rPr>
                        <a:t>141</a:t>
                      </a:r>
                    </a:p>
                    <a:p>
                      <a:pPr algn="ctr"/>
                      <a:r>
                        <a:rPr lang="en-GB" sz="1100" dirty="0" smtClean="0">
                          <a:solidFill>
                            <a:schemeClr val="bg1"/>
                          </a:solidFill>
                        </a:rPr>
                        <a:t>(n=2103)</a:t>
                      </a:r>
                      <a:endParaRPr lang="en-GB" sz="1100" dirty="0">
                        <a:solidFill>
                          <a:schemeClr val="bg1"/>
                        </a:solidFill>
                      </a:endParaRPr>
                    </a:p>
                  </a:txBody>
                  <a:tcPr anchor="ctr"/>
                </a:tc>
                <a:tc>
                  <a:txBody>
                    <a:bodyPr/>
                    <a:lstStyle/>
                    <a:p>
                      <a:pPr algn="ctr"/>
                      <a:r>
                        <a:rPr lang="en-GB" sz="1100" dirty="0" smtClean="0">
                          <a:solidFill>
                            <a:schemeClr val="bg1"/>
                          </a:solidFill>
                        </a:rPr>
                        <a:t>110</a:t>
                      </a:r>
                      <a:endParaRPr lang="en-GB" sz="1100" dirty="0">
                        <a:solidFill>
                          <a:schemeClr val="bg1"/>
                        </a:solidFill>
                      </a:endParaRPr>
                    </a:p>
                  </a:txBody>
                  <a:tcPr anchor="ctr"/>
                </a:tc>
              </a:tr>
            </a:tbl>
          </a:graphicData>
        </a:graphic>
      </p:graphicFrame>
      <p:sp>
        <p:nvSpPr>
          <p:cNvPr id="16" name="Rounded Rectangle 15"/>
          <p:cNvSpPr/>
          <p:nvPr/>
        </p:nvSpPr>
        <p:spPr>
          <a:xfrm>
            <a:off x="35496" y="980728"/>
            <a:ext cx="45365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Table 16"/>
          <p:cNvGraphicFramePr>
            <a:graphicFrameLocks noGrp="1"/>
          </p:cNvGraphicFramePr>
          <p:nvPr/>
        </p:nvGraphicFramePr>
        <p:xfrm>
          <a:off x="144016" y="1052736"/>
          <a:ext cx="4499992" cy="1410000"/>
        </p:xfrm>
        <a:graphic>
          <a:graphicData uri="http://schemas.openxmlformats.org/drawingml/2006/table">
            <a:tbl>
              <a:tblPr firstRow="1" bandRow="1">
                <a:tableStyleId>{2D5ABB26-0587-4C30-8999-92F81FD0307C}</a:tableStyleId>
              </a:tblPr>
              <a:tblGrid>
                <a:gridCol w="1178086"/>
                <a:gridCol w="928586"/>
                <a:gridCol w="1214305"/>
                <a:gridCol w="1179015"/>
              </a:tblGrid>
              <a:tr h="252000">
                <a:tc gridSpan="4">
                  <a:txBody>
                    <a:bodyPr/>
                    <a:lstStyle/>
                    <a:p>
                      <a:pPr algn="l"/>
                      <a:r>
                        <a:rPr lang="en-GB" sz="1100" b="1" u="sng" dirty="0" smtClean="0">
                          <a:solidFill>
                            <a:schemeClr val="bg1"/>
                          </a:solidFill>
                        </a:rPr>
                        <a:t>Long</a:t>
                      </a:r>
                      <a:r>
                        <a:rPr lang="en-GB" sz="1100" b="1" u="sng" baseline="0" dirty="0" smtClean="0">
                          <a:solidFill>
                            <a:schemeClr val="bg1"/>
                          </a:solidFill>
                        </a:rPr>
                        <a:t> Term Conditions (Locality prevalence per 1,000 of at least one LTC)</a:t>
                      </a:r>
                      <a:endParaRPr lang="en-GB" sz="1100" b="1" u="sng" dirty="0">
                        <a:solidFill>
                          <a:schemeClr val="bg1"/>
                        </a:solidFill>
                      </a:endParaRPr>
                    </a:p>
                  </a:txBody>
                  <a:tcPr anchor="ctr"/>
                </a:tc>
                <a:tc hMerge="1">
                  <a:txBody>
                    <a:bodyPr/>
                    <a:lstStyle/>
                    <a:p>
                      <a:pPr algn="ctr"/>
                      <a:endParaRPr lang="en-GB" sz="1100" b="1" u="sng" dirty="0">
                        <a:solidFill>
                          <a:schemeClr val="bg1"/>
                        </a:solidFill>
                      </a:endParaRPr>
                    </a:p>
                  </a:txBody>
                  <a:tcPr anchor="ctr"/>
                </a:tc>
                <a:tc hMerge="1">
                  <a:txBody>
                    <a:bodyPr/>
                    <a:lstStyle/>
                    <a:p>
                      <a:pPr algn="ctr"/>
                      <a:endParaRPr lang="en-GB" sz="1100" b="1" u="sng" dirty="0">
                        <a:solidFill>
                          <a:schemeClr val="bg1"/>
                        </a:solidFill>
                      </a:endParaRPr>
                    </a:p>
                  </a:txBody>
                  <a:tcPr anchor="ctr"/>
                </a:tc>
                <a:tc hMerge="1">
                  <a:txBody>
                    <a:bodyPr/>
                    <a:lstStyle/>
                    <a:p>
                      <a:pPr algn="ctr"/>
                      <a:endParaRPr lang="en-GB" sz="1100" b="1" u="sng" dirty="0">
                        <a:solidFill>
                          <a:schemeClr val="bg1"/>
                        </a:solidFill>
                      </a:endParaRPr>
                    </a:p>
                  </a:txBody>
                  <a:tcPr anchor="ctr"/>
                </a:tc>
              </a:tr>
              <a:tr h="216000">
                <a:tc>
                  <a:txBody>
                    <a:bodyPr/>
                    <a:lstStyle/>
                    <a:p>
                      <a:pPr algn="l" fontAlgn="b"/>
                      <a:r>
                        <a:rPr lang="en-GB" sz="1100" b="0" u="none" kern="1200" baseline="0" dirty="0" err="1">
                          <a:solidFill>
                            <a:schemeClr val="bg1"/>
                          </a:solidFill>
                          <a:latin typeface="+mn-lt"/>
                          <a:ea typeface="+mn-ea"/>
                          <a:cs typeface="+mn-cs"/>
                        </a:rPr>
                        <a:t>Coldside</a:t>
                      </a:r>
                      <a:endParaRPr lang="en-GB" sz="1100" b="0" u="none" kern="1200" baseline="0" dirty="0">
                        <a:solidFill>
                          <a:schemeClr val="bg1"/>
                        </a:solidFill>
                        <a:latin typeface="+mn-lt"/>
                        <a:ea typeface="+mn-ea"/>
                        <a:cs typeface="+mn-cs"/>
                      </a:endParaRPr>
                    </a:p>
                  </a:txBody>
                  <a:tcPr marL="0" marR="0" marT="0" marB="0" anchor="ctr"/>
                </a:tc>
                <a:tc>
                  <a:txBody>
                    <a:bodyPr/>
                    <a:lstStyle/>
                    <a:p>
                      <a:pPr algn="ctr" fontAlgn="ctr"/>
                      <a:r>
                        <a:rPr lang="en-GB" sz="1100" b="0" u="none" kern="1200" baseline="0" dirty="0" smtClean="0">
                          <a:solidFill>
                            <a:schemeClr val="bg1"/>
                          </a:solidFill>
                          <a:latin typeface="+mn-lt"/>
                          <a:ea typeface="+mn-ea"/>
                          <a:cs typeface="+mn-cs"/>
                        </a:rPr>
                        <a:t>223 (n = 4089)</a:t>
                      </a:r>
                      <a:endParaRPr lang="en-GB" sz="1100" b="0" u="none" kern="1200" baseline="0" dirty="0">
                        <a:solidFill>
                          <a:schemeClr val="bg1"/>
                        </a:solidFill>
                        <a:latin typeface="+mn-lt"/>
                        <a:ea typeface="+mn-ea"/>
                        <a:cs typeface="+mn-cs"/>
                      </a:endParaRPr>
                    </a:p>
                  </a:txBody>
                  <a:tcPr marL="0" marR="0" marT="0" marB="0" anchor="ctr"/>
                </a:tc>
                <a:tc>
                  <a:txBody>
                    <a:bodyPr/>
                    <a:lstStyle/>
                    <a:p>
                      <a:pPr marL="0" algn="l" defTabSz="914400" rtl="0" eaLnBrk="1" fontAlgn="b" latinLnBrk="0" hangingPunct="1"/>
                      <a:r>
                        <a:rPr lang="en-GB" sz="1100" b="0" u="none" kern="1200" baseline="0" dirty="0" err="1">
                          <a:solidFill>
                            <a:schemeClr val="bg1"/>
                          </a:solidFill>
                          <a:latin typeface="+mn-lt"/>
                          <a:ea typeface="+mn-ea"/>
                          <a:cs typeface="+mn-cs"/>
                        </a:rPr>
                        <a:t>Lochee</a:t>
                      </a:r>
                      <a:endParaRPr lang="en-GB" sz="1100" b="0" u="none" kern="1200" baseline="0" dirty="0">
                        <a:solidFill>
                          <a:schemeClr val="bg1"/>
                        </a:solidFill>
                        <a:latin typeface="+mn-lt"/>
                        <a:ea typeface="+mn-ea"/>
                        <a:cs typeface="+mn-cs"/>
                      </a:endParaRPr>
                    </a:p>
                  </a:txBody>
                  <a:tcPr marL="0" marR="0" marT="0" marB="0" anchor="ctr"/>
                </a:tc>
                <a:tc>
                  <a:txBody>
                    <a:bodyPr/>
                    <a:lstStyle/>
                    <a:p>
                      <a:pPr marL="0" algn="ctr" defTabSz="914400" rtl="0" eaLnBrk="1" fontAlgn="ctr" latinLnBrk="0" hangingPunct="1"/>
                      <a:r>
                        <a:rPr lang="en-GB" sz="1100" b="0" u="none" kern="1200" baseline="0" dirty="0" smtClean="0">
                          <a:solidFill>
                            <a:schemeClr val="bg1"/>
                          </a:solidFill>
                          <a:latin typeface="+mn-lt"/>
                          <a:ea typeface="+mn-ea"/>
                          <a:cs typeface="+mn-cs"/>
                        </a:rPr>
                        <a:t>214 (n = 4156)</a:t>
                      </a:r>
                      <a:endParaRPr lang="en-GB" sz="1100" b="0" u="none" kern="1200" baseline="0" dirty="0">
                        <a:solidFill>
                          <a:schemeClr val="bg1"/>
                        </a:solidFill>
                        <a:latin typeface="+mn-lt"/>
                        <a:ea typeface="+mn-ea"/>
                        <a:cs typeface="+mn-cs"/>
                      </a:endParaRPr>
                    </a:p>
                  </a:txBody>
                  <a:tcPr marL="0" marR="0" marT="0" marB="0" anchor="ctr"/>
                </a:tc>
              </a:tr>
              <a:tr h="216000">
                <a:tc>
                  <a:txBody>
                    <a:bodyPr/>
                    <a:lstStyle/>
                    <a:p>
                      <a:pPr algn="l" fontAlgn="b"/>
                      <a:r>
                        <a:rPr lang="en-GB" sz="1100" b="0" u="none" kern="1200" baseline="0" dirty="0">
                          <a:solidFill>
                            <a:schemeClr val="bg1"/>
                          </a:solidFill>
                          <a:latin typeface="+mn-lt"/>
                          <a:ea typeface="+mn-ea"/>
                          <a:cs typeface="+mn-cs"/>
                        </a:rPr>
                        <a:t>Dundee East End</a:t>
                      </a:r>
                    </a:p>
                  </a:txBody>
                  <a:tcPr marL="0" marR="0" marT="0" marB="0" anchor="ctr"/>
                </a:tc>
                <a:tc>
                  <a:txBody>
                    <a:bodyPr/>
                    <a:lstStyle/>
                    <a:p>
                      <a:pPr algn="ctr" fontAlgn="ctr"/>
                      <a:r>
                        <a:rPr lang="en-GB" sz="1100" b="0" u="none" kern="1200" baseline="0" dirty="0" smtClean="0">
                          <a:solidFill>
                            <a:schemeClr val="bg1"/>
                          </a:solidFill>
                          <a:latin typeface="+mn-lt"/>
                          <a:ea typeface="+mn-ea"/>
                          <a:cs typeface="+mn-cs"/>
                        </a:rPr>
                        <a:t>230 (n = 3656)</a:t>
                      </a:r>
                      <a:endParaRPr lang="en-GB" sz="1100" b="0" u="none" kern="1200" baseline="0" dirty="0">
                        <a:solidFill>
                          <a:schemeClr val="bg1"/>
                        </a:solidFill>
                        <a:latin typeface="+mn-lt"/>
                        <a:ea typeface="+mn-ea"/>
                        <a:cs typeface="+mn-cs"/>
                      </a:endParaRPr>
                    </a:p>
                  </a:txBody>
                  <a:tcPr marL="0" marR="0" marT="0" marB="0" anchor="ctr"/>
                </a:tc>
                <a:tc>
                  <a:txBody>
                    <a:bodyPr/>
                    <a:lstStyle/>
                    <a:p>
                      <a:pPr marL="0" algn="l" defTabSz="914400" rtl="0" eaLnBrk="1" fontAlgn="b" latinLnBrk="0" hangingPunct="1"/>
                      <a:r>
                        <a:rPr lang="en-GB" sz="1100" b="0" u="none" kern="1200" baseline="0" dirty="0" err="1">
                          <a:solidFill>
                            <a:schemeClr val="bg1"/>
                          </a:solidFill>
                          <a:latin typeface="+mn-lt"/>
                          <a:ea typeface="+mn-ea"/>
                          <a:cs typeface="+mn-cs"/>
                        </a:rPr>
                        <a:t>Maryfield</a:t>
                      </a:r>
                      <a:endParaRPr lang="en-GB" sz="1100" b="0" u="none" kern="1200" baseline="0" dirty="0">
                        <a:solidFill>
                          <a:schemeClr val="bg1"/>
                        </a:solidFill>
                        <a:latin typeface="+mn-lt"/>
                        <a:ea typeface="+mn-ea"/>
                        <a:cs typeface="+mn-cs"/>
                      </a:endParaRPr>
                    </a:p>
                  </a:txBody>
                  <a:tcPr marL="0" marR="0" marT="0" marB="0" anchor="ctr"/>
                </a:tc>
                <a:tc>
                  <a:txBody>
                    <a:bodyPr/>
                    <a:lstStyle/>
                    <a:p>
                      <a:pPr marL="0" algn="ctr" defTabSz="914400" rtl="0" eaLnBrk="1" fontAlgn="ctr" latinLnBrk="0" hangingPunct="1"/>
                      <a:r>
                        <a:rPr lang="en-GB" sz="1100" b="0" u="none" kern="1200" baseline="0" dirty="0" smtClean="0">
                          <a:solidFill>
                            <a:schemeClr val="bg1"/>
                          </a:solidFill>
                          <a:latin typeface="+mn-lt"/>
                          <a:ea typeface="+mn-ea"/>
                          <a:cs typeface="+mn-cs"/>
                        </a:rPr>
                        <a:t>165 (n = 3077)</a:t>
                      </a:r>
                      <a:endParaRPr lang="en-GB" sz="1100" b="0" u="none" kern="1200" baseline="0" dirty="0">
                        <a:solidFill>
                          <a:schemeClr val="bg1"/>
                        </a:solidFill>
                        <a:latin typeface="+mn-lt"/>
                        <a:ea typeface="+mn-ea"/>
                        <a:cs typeface="+mn-cs"/>
                      </a:endParaRPr>
                    </a:p>
                  </a:txBody>
                  <a:tcPr marL="0" marR="0" marT="0" marB="0" anchor="ctr"/>
                </a:tc>
              </a:tr>
              <a:tr h="216000">
                <a:tc>
                  <a:txBody>
                    <a:bodyPr/>
                    <a:lstStyle/>
                    <a:p>
                      <a:pPr algn="l" fontAlgn="b"/>
                      <a:r>
                        <a:rPr lang="en-GB" sz="1100" b="0" u="none" kern="1200" baseline="0" dirty="0">
                          <a:solidFill>
                            <a:schemeClr val="bg1"/>
                          </a:solidFill>
                          <a:latin typeface="+mn-lt"/>
                          <a:ea typeface="+mn-ea"/>
                          <a:cs typeface="+mn-cs"/>
                        </a:rPr>
                        <a:t>Dundee North East</a:t>
                      </a:r>
                    </a:p>
                  </a:txBody>
                  <a:tcPr marL="0" marR="0" marT="0" marB="0" anchor="ctr"/>
                </a:tc>
                <a:tc>
                  <a:txBody>
                    <a:bodyPr/>
                    <a:lstStyle/>
                    <a:p>
                      <a:pPr algn="ctr" fontAlgn="ctr"/>
                      <a:r>
                        <a:rPr lang="en-GB" sz="1100" b="0" u="none" kern="1200" baseline="0" dirty="0" smtClean="0">
                          <a:solidFill>
                            <a:schemeClr val="bg1"/>
                          </a:solidFill>
                          <a:latin typeface="+mn-lt"/>
                          <a:ea typeface="+mn-ea"/>
                          <a:cs typeface="+mn-cs"/>
                        </a:rPr>
                        <a:t>187 (n = 2986)</a:t>
                      </a:r>
                      <a:endParaRPr lang="en-GB" sz="1100" b="0" u="none" kern="1200" baseline="0" dirty="0">
                        <a:solidFill>
                          <a:schemeClr val="bg1"/>
                        </a:solidFill>
                        <a:latin typeface="+mn-lt"/>
                        <a:ea typeface="+mn-ea"/>
                        <a:cs typeface="+mn-cs"/>
                      </a:endParaRPr>
                    </a:p>
                  </a:txBody>
                  <a:tcPr marL="0" marR="0" marT="0" marB="0" anchor="ctr"/>
                </a:tc>
                <a:tc>
                  <a:txBody>
                    <a:bodyPr/>
                    <a:lstStyle/>
                    <a:p>
                      <a:pPr marL="0" algn="l" defTabSz="914400" rtl="0" eaLnBrk="1" fontAlgn="b" latinLnBrk="0" hangingPunct="1"/>
                      <a:r>
                        <a:rPr lang="en-GB" sz="1100" b="0" u="none" kern="1200" baseline="0" dirty="0" err="1">
                          <a:solidFill>
                            <a:schemeClr val="bg1"/>
                          </a:solidFill>
                          <a:latin typeface="+mn-lt"/>
                          <a:ea typeface="+mn-ea"/>
                          <a:cs typeface="+mn-cs"/>
                        </a:rPr>
                        <a:t>Strathmartine</a:t>
                      </a:r>
                      <a:endParaRPr lang="en-GB" sz="1100" b="0" u="none" kern="1200" baseline="0" dirty="0">
                        <a:solidFill>
                          <a:schemeClr val="bg1"/>
                        </a:solidFill>
                        <a:latin typeface="+mn-lt"/>
                        <a:ea typeface="+mn-ea"/>
                        <a:cs typeface="+mn-cs"/>
                      </a:endParaRPr>
                    </a:p>
                  </a:txBody>
                  <a:tcPr marL="0" marR="0" marT="0" marB="0" anchor="ctr"/>
                </a:tc>
                <a:tc>
                  <a:txBody>
                    <a:bodyPr/>
                    <a:lstStyle/>
                    <a:p>
                      <a:pPr marL="0" algn="ctr" defTabSz="914400" rtl="0" eaLnBrk="1" fontAlgn="ctr" latinLnBrk="0" hangingPunct="1"/>
                      <a:r>
                        <a:rPr lang="en-GB" sz="1100" b="0" u="none" kern="1200" baseline="0" dirty="0" smtClean="0">
                          <a:solidFill>
                            <a:schemeClr val="bg1"/>
                          </a:solidFill>
                          <a:latin typeface="+mn-lt"/>
                          <a:ea typeface="+mn-ea"/>
                          <a:cs typeface="+mn-cs"/>
                        </a:rPr>
                        <a:t>216 (n = 4247)</a:t>
                      </a:r>
                      <a:endParaRPr lang="en-GB" sz="1100" b="0" u="none" kern="1200" baseline="0" dirty="0">
                        <a:solidFill>
                          <a:schemeClr val="bg1"/>
                        </a:solidFill>
                        <a:latin typeface="+mn-lt"/>
                        <a:ea typeface="+mn-ea"/>
                        <a:cs typeface="+mn-cs"/>
                      </a:endParaRPr>
                    </a:p>
                  </a:txBody>
                  <a:tcPr marL="0" marR="0" marT="0" marB="0" anchor="ctr"/>
                </a:tc>
              </a:tr>
              <a:tr h="216000">
                <a:tc>
                  <a:txBody>
                    <a:bodyPr/>
                    <a:lstStyle/>
                    <a:p>
                      <a:pPr algn="l" fontAlgn="b"/>
                      <a:r>
                        <a:rPr lang="en-GB" sz="1100" b="0" u="none" kern="1200" baseline="0" dirty="0">
                          <a:solidFill>
                            <a:schemeClr val="bg1"/>
                          </a:solidFill>
                          <a:latin typeface="+mn-lt"/>
                          <a:ea typeface="+mn-ea"/>
                          <a:cs typeface="+mn-cs"/>
                        </a:rPr>
                        <a:t>Dundee West End</a:t>
                      </a:r>
                    </a:p>
                  </a:txBody>
                  <a:tcPr marL="0" marR="0" marT="0" marB="0" anchor="ctr"/>
                </a:tc>
                <a:tc>
                  <a:txBody>
                    <a:bodyPr/>
                    <a:lstStyle/>
                    <a:p>
                      <a:pPr algn="ctr" fontAlgn="ctr"/>
                      <a:r>
                        <a:rPr lang="en-GB" sz="1100" b="0" u="none" kern="1200" baseline="0" dirty="0" smtClean="0">
                          <a:solidFill>
                            <a:schemeClr val="bg1"/>
                          </a:solidFill>
                          <a:latin typeface="+mn-lt"/>
                          <a:ea typeface="+mn-ea"/>
                          <a:cs typeface="+mn-cs"/>
                        </a:rPr>
                        <a:t>136 (n = 2799)</a:t>
                      </a:r>
                      <a:endParaRPr lang="en-GB" sz="1100" b="0" u="none" kern="1200" baseline="0" dirty="0">
                        <a:solidFill>
                          <a:schemeClr val="bg1"/>
                        </a:solidFill>
                        <a:latin typeface="+mn-lt"/>
                        <a:ea typeface="+mn-ea"/>
                        <a:cs typeface="+mn-cs"/>
                      </a:endParaRPr>
                    </a:p>
                  </a:txBody>
                  <a:tcPr marL="0" marR="0" marT="0" marB="0" anchor="ctr"/>
                </a:tc>
                <a:tc>
                  <a:txBody>
                    <a:bodyPr/>
                    <a:lstStyle/>
                    <a:p>
                      <a:pPr marL="0" algn="l" defTabSz="914400" rtl="0" eaLnBrk="1" fontAlgn="b" latinLnBrk="0" hangingPunct="1"/>
                      <a:r>
                        <a:rPr lang="en-GB" sz="1100" b="0" u="none" kern="1200" baseline="0" dirty="0">
                          <a:solidFill>
                            <a:schemeClr val="bg1"/>
                          </a:solidFill>
                          <a:latin typeface="+mn-lt"/>
                          <a:ea typeface="+mn-ea"/>
                          <a:cs typeface="+mn-cs"/>
                        </a:rPr>
                        <a:t>The Ferry</a:t>
                      </a:r>
                    </a:p>
                  </a:txBody>
                  <a:tcPr marL="0" marR="0" marT="0" marB="0" anchor="ctr"/>
                </a:tc>
                <a:tc>
                  <a:txBody>
                    <a:bodyPr/>
                    <a:lstStyle/>
                    <a:p>
                      <a:pPr marL="0" algn="ctr" defTabSz="914400" rtl="0" eaLnBrk="1" fontAlgn="ctr" latinLnBrk="0" hangingPunct="1"/>
                      <a:r>
                        <a:rPr lang="en-GB" sz="1100" b="0" u="none" kern="1200" baseline="0" dirty="0" smtClean="0">
                          <a:solidFill>
                            <a:schemeClr val="bg1"/>
                          </a:solidFill>
                          <a:latin typeface="+mn-lt"/>
                          <a:ea typeface="+mn-ea"/>
                          <a:cs typeface="+mn-cs"/>
                        </a:rPr>
                        <a:t>223 (n = 4496)</a:t>
                      </a:r>
                      <a:endParaRPr lang="en-GB" sz="1100" b="0" u="none" kern="1200" baseline="0" dirty="0">
                        <a:solidFill>
                          <a:schemeClr val="bg1"/>
                        </a:solidFill>
                        <a:latin typeface="+mn-lt"/>
                        <a:ea typeface="+mn-ea"/>
                        <a:cs typeface="+mn-cs"/>
                      </a:endParaRPr>
                    </a:p>
                  </a:txBody>
                  <a:tcPr marL="0" marR="0" marT="0" marB="0" anchor="ctr"/>
                </a:tc>
              </a:tr>
            </a:tbl>
          </a:graphicData>
        </a:graphic>
      </p:graphicFrame>
      <p:sp>
        <p:nvSpPr>
          <p:cNvPr id="19" name="Rounded Rectangle 18"/>
          <p:cNvSpPr/>
          <p:nvPr/>
        </p:nvSpPr>
        <p:spPr>
          <a:xfrm>
            <a:off x="35496" y="2348880"/>
            <a:ext cx="453650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19"/>
          <p:cNvGraphicFramePr>
            <a:graphicFrameLocks noGrp="1"/>
          </p:cNvGraphicFramePr>
          <p:nvPr/>
        </p:nvGraphicFramePr>
        <p:xfrm>
          <a:off x="215552" y="2348880"/>
          <a:ext cx="4140424" cy="1177440"/>
        </p:xfrm>
        <a:graphic>
          <a:graphicData uri="http://schemas.openxmlformats.org/drawingml/2006/table">
            <a:tbl>
              <a:tblPr firstRow="1" bandRow="1">
                <a:tableStyleId>{2D5ABB26-0587-4C30-8999-92F81FD0307C}</a:tableStyleId>
              </a:tblPr>
              <a:tblGrid>
                <a:gridCol w="2844280"/>
                <a:gridCol w="576064"/>
                <a:gridCol w="720080"/>
              </a:tblGrid>
              <a:tr h="252000">
                <a:tc>
                  <a:txBody>
                    <a:bodyPr/>
                    <a:lstStyle/>
                    <a:p>
                      <a:r>
                        <a:rPr lang="en-GB" sz="1100" b="1" u="sng" dirty="0" smtClean="0">
                          <a:solidFill>
                            <a:schemeClr val="bg1"/>
                          </a:solidFill>
                        </a:rPr>
                        <a:t>Fuel Poverty</a:t>
                      </a:r>
                      <a:endParaRPr lang="en-GB" sz="1100" b="1" u="sng" dirty="0">
                        <a:solidFill>
                          <a:schemeClr val="bg1"/>
                        </a:solidFill>
                      </a:endParaRPr>
                    </a:p>
                  </a:txBody>
                  <a:tcPr anchor="ctr"/>
                </a:tc>
                <a:tc>
                  <a:txBody>
                    <a:bodyPr/>
                    <a:lstStyle/>
                    <a:p>
                      <a:pPr algn="ctr"/>
                      <a:r>
                        <a:rPr lang="en-GB" sz="1100" b="1" u="sng" dirty="0" smtClean="0">
                          <a:solidFill>
                            <a:schemeClr val="bg1"/>
                          </a:solidFill>
                        </a:rPr>
                        <a:t>LA</a:t>
                      </a:r>
                      <a:endParaRPr lang="en-GB" sz="1100" b="1" u="sng" dirty="0">
                        <a:solidFill>
                          <a:schemeClr val="bg1"/>
                        </a:solidFill>
                      </a:endParaRPr>
                    </a:p>
                  </a:txBody>
                  <a:tcPr anchor="ctr"/>
                </a:tc>
                <a:tc>
                  <a:txBody>
                    <a:bodyPr/>
                    <a:lstStyle/>
                    <a:p>
                      <a:pPr algn="ctr"/>
                      <a:r>
                        <a:rPr lang="en-GB" sz="1100" b="1" u="sng" dirty="0" smtClean="0">
                          <a:solidFill>
                            <a:schemeClr val="bg1"/>
                          </a:solidFill>
                        </a:rPr>
                        <a:t>Scotland</a:t>
                      </a:r>
                      <a:endParaRPr lang="en-GB" sz="1100" b="1" u="sng" dirty="0">
                        <a:solidFill>
                          <a:schemeClr val="bg1"/>
                        </a:solidFill>
                      </a:endParaRPr>
                    </a:p>
                  </a:txBody>
                  <a:tcPr anchor="ctr"/>
                </a:tc>
              </a:tr>
              <a:tr h="324000">
                <a:tc>
                  <a:txBody>
                    <a:bodyPr/>
                    <a:lstStyle/>
                    <a:p>
                      <a:pPr algn="l" fontAlgn="b"/>
                      <a:r>
                        <a:rPr lang="en-GB" sz="1100" b="0" i="0" u="none" strike="noStrike" dirty="0" smtClean="0">
                          <a:solidFill>
                            <a:schemeClr val="bg1"/>
                          </a:solidFill>
                          <a:latin typeface="+mn-lt"/>
                        </a:rPr>
                        <a:t>Fuel Poor - 10% of income on household fuel</a:t>
                      </a:r>
                      <a:endParaRPr lang="en-GB" sz="1100" b="0" i="0" u="none" strike="noStrike" dirty="0">
                        <a:solidFill>
                          <a:schemeClr val="bg1"/>
                        </a:solidFill>
                        <a:latin typeface="+mn-lt"/>
                      </a:endParaRPr>
                    </a:p>
                  </a:txBody>
                  <a:tcPr anchor="ctr"/>
                </a:tc>
                <a:tc>
                  <a:txBody>
                    <a:bodyPr/>
                    <a:lstStyle/>
                    <a:p>
                      <a:pPr algn="ctr"/>
                      <a:r>
                        <a:rPr lang="en-GB" sz="1100" dirty="0" smtClean="0">
                          <a:solidFill>
                            <a:schemeClr val="bg1"/>
                          </a:solidFill>
                        </a:rPr>
                        <a:t>30.7%</a:t>
                      </a:r>
                      <a:endParaRPr lang="en-GB" sz="1100" dirty="0">
                        <a:solidFill>
                          <a:schemeClr val="bg1"/>
                        </a:solidFill>
                      </a:endParaRPr>
                    </a:p>
                  </a:txBody>
                  <a:tcPr anchor="ctr"/>
                </a:tc>
                <a:tc>
                  <a:txBody>
                    <a:bodyPr/>
                    <a:lstStyle/>
                    <a:p>
                      <a:pPr algn="ctr"/>
                      <a:r>
                        <a:rPr lang="en-GB" sz="1100" dirty="0" smtClean="0">
                          <a:solidFill>
                            <a:schemeClr val="bg1"/>
                          </a:solidFill>
                        </a:rPr>
                        <a:t>27.3%</a:t>
                      </a:r>
                      <a:endParaRPr lang="en-GB" sz="1100" dirty="0">
                        <a:solidFill>
                          <a:schemeClr val="bg1"/>
                        </a:solidFill>
                      </a:endParaRPr>
                    </a:p>
                  </a:txBody>
                  <a:tcPr anchor="ctr"/>
                </a:tc>
              </a:tr>
              <a:tr h="324000">
                <a:tc>
                  <a:txBody>
                    <a:bodyPr/>
                    <a:lstStyle/>
                    <a:p>
                      <a:pPr algn="l" fontAlgn="b"/>
                      <a:r>
                        <a:rPr lang="en-GB" sz="1100" b="0" i="0" u="none" strike="noStrike" dirty="0" smtClean="0">
                          <a:solidFill>
                            <a:schemeClr val="bg1"/>
                          </a:solidFill>
                          <a:latin typeface="+mn-lt"/>
                        </a:rPr>
                        <a:t>Extreme Fuel Poor - 20% of income</a:t>
                      </a:r>
                      <a:endParaRPr lang="en-GB" sz="1100" b="0" i="0" u="none" strike="noStrike" dirty="0">
                        <a:solidFill>
                          <a:schemeClr val="bg1"/>
                        </a:solidFill>
                        <a:latin typeface="+mn-lt"/>
                      </a:endParaRPr>
                    </a:p>
                  </a:txBody>
                  <a:tcPr anchor="ctr"/>
                </a:tc>
                <a:tc>
                  <a:txBody>
                    <a:bodyPr/>
                    <a:lstStyle/>
                    <a:p>
                      <a:pPr algn="ctr"/>
                      <a:r>
                        <a:rPr lang="en-GB" sz="1100" dirty="0" smtClean="0">
                          <a:solidFill>
                            <a:schemeClr val="bg1"/>
                          </a:solidFill>
                        </a:rPr>
                        <a:t>7.8%</a:t>
                      </a:r>
                      <a:endParaRPr lang="en-GB" sz="1100" dirty="0">
                        <a:solidFill>
                          <a:schemeClr val="bg1"/>
                        </a:solidFill>
                      </a:endParaRPr>
                    </a:p>
                  </a:txBody>
                  <a:tcPr anchor="ctr"/>
                </a:tc>
                <a:tc>
                  <a:txBody>
                    <a:bodyPr/>
                    <a:lstStyle/>
                    <a:p>
                      <a:pPr algn="ctr"/>
                      <a:r>
                        <a:rPr lang="en-GB" sz="1100" dirty="0" smtClean="0">
                          <a:solidFill>
                            <a:schemeClr val="bg1"/>
                          </a:solidFill>
                        </a:rPr>
                        <a:t>7.6%</a:t>
                      </a:r>
                      <a:endParaRPr lang="en-GB" sz="1100" dirty="0">
                        <a:solidFill>
                          <a:schemeClr val="bg1"/>
                        </a:solidFill>
                      </a:endParaRPr>
                    </a:p>
                  </a:txBody>
                  <a:tcPr anchor="ctr"/>
                </a:tc>
              </a:tr>
            </a:tbl>
          </a:graphicData>
        </a:graphic>
      </p:graphicFrame>
      <p:sp>
        <p:nvSpPr>
          <p:cNvPr id="23" name="Rounded Rectangle 22"/>
          <p:cNvSpPr/>
          <p:nvPr/>
        </p:nvSpPr>
        <p:spPr>
          <a:xfrm>
            <a:off x="4680048" y="1916832"/>
            <a:ext cx="442845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Table 23"/>
          <p:cNvGraphicFramePr>
            <a:graphicFrameLocks noGrp="1"/>
          </p:cNvGraphicFramePr>
          <p:nvPr/>
        </p:nvGraphicFramePr>
        <p:xfrm>
          <a:off x="4824064" y="2060848"/>
          <a:ext cx="4140424" cy="1036320"/>
        </p:xfrm>
        <a:graphic>
          <a:graphicData uri="http://schemas.openxmlformats.org/drawingml/2006/table">
            <a:tbl>
              <a:tblPr firstRow="1" bandRow="1">
                <a:tableStyleId>{2D5ABB26-0587-4C30-8999-92F81FD0307C}</a:tableStyleId>
              </a:tblPr>
              <a:tblGrid>
                <a:gridCol w="1728192"/>
                <a:gridCol w="1440160"/>
                <a:gridCol w="972072"/>
              </a:tblGrid>
              <a:tr h="252000">
                <a:tc>
                  <a:txBody>
                    <a:bodyPr/>
                    <a:lstStyle/>
                    <a:p>
                      <a:r>
                        <a:rPr lang="en-GB" sz="1100" b="1" u="sng" dirty="0" smtClean="0">
                          <a:solidFill>
                            <a:schemeClr val="bg1"/>
                          </a:solidFill>
                        </a:rPr>
                        <a:t>Employment &amp; Welfare</a:t>
                      </a:r>
                      <a:endParaRPr lang="en-GB" sz="1100" b="1" u="sng" dirty="0">
                        <a:solidFill>
                          <a:schemeClr val="bg1"/>
                        </a:solidFill>
                      </a:endParaRPr>
                    </a:p>
                  </a:txBody>
                  <a:tcPr anchor="ctr"/>
                </a:tc>
                <a:tc>
                  <a:txBody>
                    <a:bodyPr/>
                    <a:lstStyle/>
                    <a:p>
                      <a:pPr algn="ctr"/>
                      <a:r>
                        <a:rPr lang="en-GB" sz="1100" b="1" u="sng" dirty="0" smtClean="0">
                          <a:solidFill>
                            <a:schemeClr val="bg1"/>
                          </a:solidFill>
                        </a:rPr>
                        <a:t>LA</a:t>
                      </a:r>
                      <a:endParaRPr lang="en-GB" sz="1100" b="1" u="sng" dirty="0">
                        <a:solidFill>
                          <a:schemeClr val="bg1"/>
                        </a:solidFill>
                      </a:endParaRPr>
                    </a:p>
                  </a:txBody>
                  <a:tcPr anchor="ctr"/>
                </a:tc>
                <a:tc>
                  <a:txBody>
                    <a:bodyPr/>
                    <a:lstStyle/>
                    <a:p>
                      <a:pPr algn="ctr"/>
                      <a:r>
                        <a:rPr lang="en-GB" sz="1100" b="1" u="sng" dirty="0" smtClean="0">
                          <a:solidFill>
                            <a:schemeClr val="bg1"/>
                          </a:solidFill>
                        </a:rPr>
                        <a:t>Scotland</a:t>
                      </a:r>
                      <a:endParaRPr lang="en-GB" sz="1100" b="1" u="sng" dirty="0">
                        <a:solidFill>
                          <a:schemeClr val="bg1"/>
                        </a:solidFill>
                      </a:endParaRPr>
                    </a:p>
                  </a:txBody>
                  <a:tcPr anchor="ctr"/>
                </a:tc>
              </a:tr>
              <a:tr h="252000">
                <a:tc>
                  <a:txBody>
                    <a:bodyPr/>
                    <a:lstStyle/>
                    <a:p>
                      <a:r>
                        <a:rPr lang="en-GB" sz="1100" dirty="0" smtClean="0">
                          <a:solidFill>
                            <a:schemeClr val="bg1"/>
                          </a:solidFill>
                        </a:rPr>
                        <a:t>Economically Active</a:t>
                      </a:r>
                      <a:endParaRPr lang="en-GB" sz="1100" dirty="0">
                        <a:solidFill>
                          <a:schemeClr val="bg1"/>
                        </a:solidFill>
                      </a:endParaRPr>
                    </a:p>
                  </a:txBody>
                  <a:tcPr anchor="ctr"/>
                </a:tc>
                <a:tc>
                  <a:txBody>
                    <a:bodyPr/>
                    <a:lstStyle/>
                    <a:p>
                      <a:pPr algn="ctr"/>
                      <a:r>
                        <a:rPr lang="en-GB" sz="1100" dirty="0" smtClean="0">
                          <a:solidFill>
                            <a:schemeClr val="bg1"/>
                          </a:solidFill>
                        </a:rPr>
                        <a:t>71.7% (n = 70800)</a:t>
                      </a:r>
                      <a:endParaRPr lang="en-GB" sz="1100" dirty="0">
                        <a:solidFill>
                          <a:schemeClr val="bg1"/>
                        </a:solidFill>
                      </a:endParaRPr>
                    </a:p>
                  </a:txBody>
                  <a:tcPr anchor="ctr"/>
                </a:tc>
                <a:tc>
                  <a:txBody>
                    <a:bodyPr/>
                    <a:lstStyle/>
                    <a:p>
                      <a:pPr algn="ctr"/>
                      <a:r>
                        <a:rPr lang="en-GB" sz="1100" dirty="0" smtClean="0">
                          <a:solidFill>
                            <a:schemeClr val="bg1"/>
                          </a:solidFill>
                        </a:rPr>
                        <a:t>77.4%</a:t>
                      </a:r>
                      <a:endParaRPr lang="en-GB" sz="1100" dirty="0">
                        <a:solidFill>
                          <a:schemeClr val="bg1"/>
                        </a:solidFill>
                      </a:endParaRPr>
                    </a:p>
                  </a:txBody>
                  <a:tcPr anchor="ctr"/>
                </a:tc>
              </a:tr>
              <a:tr h="252000">
                <a:tc>
                  <a:txBody>
                    <a:bodyPr/>
                    <a:lstStyle/>
                    <a:p>
                      <a:r>
                        <a:rPr lang="en-GB" sz="1100" dirty="0" smtClean="0">
                          <a:solidFill>
                            <a:schemeClr val="bg1"/>
                          </a:solidFill>
                        </a:rPr>
                        <a:t>Out</a:t>
                      </a:r>
                      <a:r>
                        <a:rPr lang="en-GB" sz="1100" baseline="0" dirty="0" smtClean="0">
                          <a:solidFill>
                            <a:schemeClr val="bg1"/>
                          </a:solidFill>
                        </a:rPr>
                        <a:t> of Work Benefits</a:t>
                      </a:r>
                      <a:endParaRPr lang="en-GB" sz="1100" dirty="0">
                        <a:solidFill>
                          <a:schemeClr val="bg1"/>
                        </a:solidFill>
                      </a:endParaRPr>
                    </a:p>
                  </a:txBody>
                  <a:tcPr anchor="ctr"/>
                </a:tc>
                <a:tc>
                  <a:txBody>
                    <a:bodyPr/>
                    <a:lstStyle/>
                    <a:p>
                      <a:pPr algn="ctr"/>
                      <a:r>
                        <a:rPr lang="en-GB" sz="1100" dirty="0" smtClean="0">
                          <a:solidFill>
                            <a:schemeClr val="bg1"/>
                          </a:solidFill>
                        </a:rPr>
                        <a:t>4.8% (n = 4700)</a:t>
                      </a:r>
                      <a:endParaRPr lang="en-GB" sz="1100" dirty="0">
                        <a:solidFill>
                          <a:schemeClr val="bg1"/>
                        </a:solidFill>
                      </a:endParaRPr>
                    </a:p>
                  </a:txBody>
                  <a:tcPr anchor="ctr"/>
                </a:tc>
                <a:tc>
                  <a:txBody>
                    <a:bodyPr/>
                    <a:lstStyle/>
                    <a:p>
                      <a:pPr algn="ctr"/>
                      <a:r>
                        <a:rPr lang="en-GB" sz="1100" dirty="0" smtClean="0">
                          <a:solidFill>
                            <a:schemeClr val="bg1"/>
                          </a:solidFill>
                        </a:rPr>
                        <a:t>3.1%</a:t>
                      </a:r>
                      <a:endParaRPr lang="en-GB" sz="1100" dirty="0">
                        <a:solidFill>
                          <a:schemeClr val="bg1"/>
                        </a:solidFill>
                      </a:endParaRPr>
                    </a:p>
                  </a:txBody>
                  <a:tcPr anchor="ctr"/>
                </a:tc>
              </a:tr>
              <a:tr h="252000">
                <a:tc>
                  <a:txBody>
                    <a:bodyPr/>
                    <a:lstStyle/>
                    <a:p>
                      <a:r>
                        <a:rPr lang="en-GB" sz="1100" dirty="0" smtClean="0">
                          <a:solidFill>
                            <a:schemeClr val="bg1"/>
                          </a:solidFill>
                        </a:rPr>
                        <a:t>Jobs Density</a:t>
                      </a:r>
                      <a:endParaRPr lang="en-GB" sz="1100" dirty="0">
                        <a:solidFill>
                          <a:schemeClr val="bg1"/>
                        </a:solidFill>
                      </a:endParaRPr>
                    </a:p>
                  </a:txBody>
                  <a:tcPr anchor="ctr"/>
                </a:tc>
                <a:tc>
                  <a:txBody>
                    <a:bodyPr/>
                    <a:lstStyle/>
                    <a:p>
                      <a:pPr algn="ctr"/>
                      <a:r>
                        <a:rPr lang="en-GB" sz="1100" dirty="0" smtClean="0">
                          <a:solidFill>
                            <a:schemeClr val="bg1"/>
                          </a:solidFill>
                        </a:rPr>
                        <a:t>0.85 (n=84000)</a:t>
                      </a:r>
                      <a:endParaRPr lang="en-GB" sz="1100" dirty="0">
                        <a:solidFill>
                          <a:schemeClr val="bg1"/>
                        </a:solidFill>
                      </a:endParaRPr>
                    </a:p>
                  </a:txBody>
                  <a:tcPr anchor="ctr"/>
                </a:tc>
                <a:tc>
                  <a:txBody>
                    <a:bodyPr/>
                    <a:lstStyle/>
                    <a:p>
                      <a:pPr algn="ctr"/>
                      <a:r>
                        <a:rPr lang="en-GB" sz="1100" dirty="0" smtClean="0">
                          <a:solidFill>
                            <a:schemeClr val="bg1"/>
                          </a:solidFill>
                        </a:rPr>
                        <a:t>0.81</a:t>
                      </a:r>
                      <a:endParaRPr lang="en-GB" sz="1100" dirty="0">
                        <a:solidFill>
                          <a:schemeClr val="bg1"/>
                        </a:solidFill>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92707" y="687330"/>
            <a:ext cx="8771781" cy="5117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619672" y="1844824"/>
            <a:ext cx="5184576" cy="2031325"/>
          </a:xfrm>
          <a:prstGeom prst="rect">
            <a:avLst/>
          </a:prstGeom>
          <a:noFill/>
        </p:spPr>
        <p:txBody>
          <a:bodyPr wrap="square" rtlCol="0">
            <a:spAutoFit/>
          </a:bodyPr>
          <a:lstStyle/>
          <a:p>
            <a:r>
              <a:rPr lang="en-GB" dirty="0" smtClean="0">
                <a:solidFill>
                  <a:srgbClr val="0070C0"/>
                </a:solidFill>
              </a:rPr>
              <a:t>Going Forward......</a:t>
            </a:r>
          </a:p>
          <a:p>
            <a:endParaRPr lang="en-GB" dirty="0" smtClean="0">
              <a:solidFill>
                <a:srgbClr val="0070C0"/>
              </a:solidFill>
            </a:endParaRPr>
          </a:p>
          <a:p>
            <a:pPr>
              <a:buFont typeface="Wingdings" pitchFamily="2" charset="2"/>
              <a:buChar char="§"/>
            </a:pPr>
            <a:r>
              <a:rPr lang="en-GB" dirty="0" smtClean="0">
                <a:solidFill>
                  <a:srgbClr val="0070C0"/>
                </a:solidFill>
              </a:rPr>
              <a:t> potential to build dashboards</a:t>
            </a:r>
          </a:p>
          <a:p>
            <a:pPr>
              <a:buFont typeface="Wingdings" pitchFamily="2" charset="2"/>
              <a:buChar char="§"/>
            </a:pPr>
            <a:r>
              <a:rPr lang="en-GB" dirty="0" smtClean="0">
                <a:solidFill>
                  <a:srgbClr val="0070C0"/>
                </a:solidFill>
              </a:rPr>
              <a:t> showing standard outputs</a:t>
            </a:r>
          </a:p>
          <a:p>
            <a:pPr>
              <a:buFont typeface="Wingdings" pitchFamily="2" charset="2"/>
              <a:buChar char="§"/>
            </a:pPr>
            <a:r>
              <a:rPr lang="en-GB" dirty="0" smtClean="0">
                <a:solidFill>
                  <a:srgbClr val="0070C0"/>
                </a:solidFill>
              </a:rPr>
              <a:t>Using agreed visualisation</a:t>
            </a:r>
          </a:p>
          <a:p>
            <a:pPr>
              <a:buFont typeface="Wingdings" pitchFamily="2" charset="2"/>
              <a:buChar char="§"/>
            </a:pPr>
            <a:endParaRPr lang="en-GB" dirty="0" smtClean="0">
              <a:solidFill>
                <a:srgbClr val="0070C0"/>
              </a:solidFill>
            </a:endParaRPr>
          </a:p>
          <a:p>
            <a:r>
              <a:rPr lang="en-GB" b="1" dirty="0" smtClean="0">
                <a:solidFill>
                  <a:srgbClr val="0070C0"/>
                </a:solidFill>
              </a:rPr>
              <a:t>Reliant on reliable/timely data submissions</a:t>
            </a:r>
            <a:endParaRPr lang="en-GB" b="1" dirty="0">
              <a:solidFill>
                <a:srgbClr val="0070C0"/>
              </a:solidFill>
            </a:endParaRPr>
          </a:p>
        </p:txBody>
      </p:sp>
      <p:pic>
        <p:nvPicPr>
          <p:cNvPr id="3" name="Picture 2"/>
          <p:cNvPicPr/>
          <p:nvPr/>
        </p:nvPicPr>
        <p:blipFill>
          <a:blip r:embed="rId2" cstate="print"/>
          <a:srcRect r="7933" b="3185"/>
          <a:stretch>
            <a:fillRect/>
          </a:stretch>
        </p:blipFill>
        <p:spPr bwMode="auto">
          <a:xfrm>
            <a:off x="4211960" y="4509120"/>
            <a:ext cx="4320480" cy="1936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864" y="4221088"/>
            <a:ext cx="4392488" cy="1015663"/>
          </a:xfrm>
          <a:prstGeom prst="rect">
            <a:avLst/>
          </a:prstGeom>
          <a:noFill/>
        </p:spPr>
        <p:txBody>
          <a:bodyPr wrap="square" rtlCol="0">
            <a:spAutoFit/>
          </a:bodyPr>
          <a:lstStyle/>
          <a:p>
            <a:r>
              <a:rPr lang="en-GB" sz="6000" b="1" dirty="0">
                <a:solidFill>
                  <a:srgbClr val="004380"/>
                </a:solidFill>
              </a:rPr>
              <a:t>Thank you</a:t>
            </a:r>
          </a:p>
        </p:txBody>
      </p:sp>
      <p:sp>
        <p:nvSpPr>
          <p:cNvPr id="3" name="TextBox 2"/>
          <p:cNvSpPr txBox="1"/>
          <p:nvPr/>
        </p:nvSpPr>
        <p:spPr>
          <a:xfrm>
            <a:off x="3563888" y="5157192"/>
            <a:ext cx="4176464" cy="692497"/>
          </a:xfrm>
          <a:prstGeom prst="rect">
            <a:avLst/>
          </a:prstGeom>
          <a:noFill/>
        </p:spPr>
        <p:txBody>
          <a:bodyPr wrap="square" rtlCol="0">
            <a:spAutoFit/>
          </a:bodyPr>
          <a:lstStyle/>
          <a:p>
            <a:r>
              <a:rPr lang="en-GB" sz="1300" b="1" dirty="0" smtClean="0"/>
              <a:t>General Enquiries: </a:t>
            </a:r>
            <a:r>
              <a:rPr lang="en-GB" sz="1300" dirty="0" smtClean="0">
                <a:hlinkClick r:id="rId3"/>
              </a:rPr>
              <a:t>nss.LIST@nhs.net</a:t>
            </a:r>
            <a:endParaRPr lang="en-GB" sz="1300" dirty="0" smtClean="0"/>
          </a:p>
          <a:p>
            <a:r>
              <a:rPr lang="en-GB" sz="1300" dirty="0" smtClean="0"/>
              <a:t>Community Link Workers data </a:t>
            </a:r>
            <a:r>
              <a:rPr lang="en-GB" sz="1300" b="1" u="sng" dirty="0" smtClean="0">
                <a:hlinkClick r:id="rId4"/>
              </a:rPr>
              <a:t>nss.clwdata@nhs.net</a:t>
            </a:r>
            <a:r>
              <a:rPr lang="en-GB" sz="1300" b="1" u="sng" dirty="0" smtClean="0"/>
              <a:t> </a:t>
            </a:r>
          </a:p>
          <a:p>
            <a:endParaRPr lang="en-GB" sz="1300" dirty="0" smtClean="0"/>
          </a:p>
        </p:txBody>
      </p:sp>
      <p:sp>
        <p:nvSpPr>
          <p:cNvPr id="4" name="Rectangle 3"/>
          <p:cNvSpPr/>
          <p:nvPr/>
        </p:nvSpPr>
        <p:spPr>
          <a:xfrm>
            <a:off x="0" y="5688449"/>
            <a:ext cx="1872208" cy="1169551"/>
          </a:xfrm>
          <a:prstGeom prst="rect">
            <a:avLst/>
          </a:prstGeom>
        </p:spPr>
        <p:txBody>
          <a:bodyPr wrap="square">
            <a:spAutoFit/>
          </a:bodyPr>
          <a:lstStyle/>
          <a:p>
            <a:r>
              <a:rPr lang="en-GB" sz="1400" b="1" dirty="0" smtClean="0">
                <a:solidFill>
                  <a:srgbClr val="004380"/>
                </a:solidFill>
                <a:latin typeface="Arial" pitchFamily="34" charset="0"/>
                <a:cs typeface="Arial" pitchFamily="34" charset="0"/>
              </a:rPr>
              <a:t>LIST </a:t>
            </a:r>
          </a:p>
          <a:p>
            <a:r>
              <a:rPr lang="en-GB" sz="1400" b="1" dirty="0" smtClean="0">
                <a:solidFill>
                  <a:srgbClr val="004380"/>
                </a:solidFill>
                <a:latin typeface="Arial" pitchFamily="34" charset="0"/>
                <a:cs typeface="Arial" pitchFamily="34" charset="0"/>
              </a:rPr>
              <a:t>(Local </a:t>
            </a:r>
          </a:p>
          <a:p>
            <a:r>
              <a:rPr lang="en-GB" sz="1400" b="1" dirty="0" smtClean="0">
                <a:solidFill>
                  <a:srgbClr val="004380"/>
                </a:solidFill>
                <a:latin typeface="Arial" pitchFamily="34" charset="0"/>
                <a:cs typeface="Arial" pitchFamily="34" charset="0"/>
              </a:rPr>
              <a:t>Intelligence Support </a:t>
            </a:r>
          </a:p>
          <a:p>
            <a:r>
              <a:rPr lang="en-GB" sz="1400" b="1" dirty="0" smtClean="0">
                <a:solidFill>
                  <a:srgbClr val="004380"/>
                </a:solidFill>
                <a:latin typeface="Arial" pitchFamily="34" charset="0"/>
                <a:cs typeface="Arial" pitchFamily="34" charset="0"/>
              </a:rPr>
              <a:t>Team)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2286000" y="228600"/>
            <a:ext cx="5410200" cy="990600"/>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auto" hangingPunct="0">
              <a:lnSpc>
                <a:spcPct val="150000"/>
              </a:lnSpc>
              <a:spcBef>
                <a:spcPct val="20000"/>
              </a:spcBef>
              <a:spcAft>
                <a:spcPts val="0"/>
              </a:spcAft>
              <a:buFont typeface="Arial" charset="0"/>
              <a:buNone/>
              <a:defRPr/>
            </a:pP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Data from cradle to grave</a:t>
            </a:r>
          </a:p>
        </p:txBody>
      </p:sp>
      <p:grpSp>
        <p:nvGrpSpPr>
          <p:cNvPr id="3" name="Group 2"/>
          <p:cNvGrpSpPr/>
          <p:nvPr/>
        </p:nvGrpSpPr>
        <p:grpSpPr>
          <a:xfrm>
            <a:off x="115888" y="1752600"/>
            <a:ext cx="9028113" cy="3685500"/>
            <a:chOff x="115888" y="2362200"/>
            <a:chExt cx="9028113" cy="3685500"/>
          </a:xfrm>
        </p:grpSpPr>
        <p:sp>
          <p:nvSpPr>
            <p:cNvPr id="4" name="Rectangle 2"/>
            <p:cNvSpPr>
              <a:spLocks noChangeArrowheads="1"/>
            </p:cNvSpPr>
            <p:nvPr/>
          </p:nvSpPr>
          <p:spPr bwMode="auto">
            <a:xfrm>
              <a:off x="3203575" y="5373688"/>
              <a:ext cx="576263" cy="285750"/>
            </a:xfrm>
            <a:prstGeom prst="rect">
              <a:avLst/>
            </a:prstGeom>
            <a:noFill/>
            <a:ln w="9525">
              <a:noFill/>
              <a:miter lim="800000"/>
              <a:headEnd/>
              <a:tailEnd/>
            </a:ln>
          </p:spPr>
          <p:txBody>
            <a:bodyPr>
              <a:spAutoFit/>
            </a:bodyPr>
            <a:lstStyle/>
            <a:p>
              <a:pPr algn="l">
                <a:lnSpc>
                  <a:spcPct val="90000"/>
                </a:lnSpc>
                <a:spcBef>
                  <a:spcPct val="20000"/>
                </a:spcBef>
              </a:pPr>
              <a:r>
                <a:rPr lang="en-GB" sz="1400" dirty="0">
                  <a:solidFill>
                    <a:schemeClr val="tx2"/>
                  </a:solidFill>
                  <a:latin typeface="StoneSans" pitchFamily="34" charset="0"/>
                </a:rPr>
                <a:t>A&amp;E</a:t>
              </a:r>
            </a:p>
          </p:txBody>
        </p:sp>
        <p:sp>
          <p:nvSpPr>
            <p:cNvPr id="5" name="Line 4"/>
            <p:cNvSpPr>
              <a:spLocks noChangeShapeType="1"/>
            </p:cNvSpPr>
            <p:nvPr/>
          </p:nvSpPr>
          <p:spPr bwMode="auto">
            <a:xfrm flipV="1">
              <a:off x="3492500" y="4495800"/>
              <a:ext cx="12700" cy="804863"/>
            </a:xfrm>
            <a:prstGeom prst="line">
              <a:avLst/>
            </a:prstGeom>
            <a:noFill/>
            <a:ln w="9525">
              <a:solidFill>
                <a:schemeClr val="tx2"/>
              </a:solidFill>
              <a:round/>
              <a:headEnd/>
              <a:tailEnd type="triangle" w="med" len="med"/>
            </a:ln>
          </p:spPr>
          <p:txBody>
            <a:bodyPr/>
            <a:lstStyle/>
            <a:p>
              <a:endParaRPr lang="en-GB" dirty="0"/>
            </a:p>
          </p:txBody>
        </p:sp>
        <p:grpSp>
          <p:nvGrpSpPr>
            <p:cNvPr id="6" name="Group 5"/>
            <p:cNvGrpSpPr>
              <a:grpSpLocks/>
            </p:cNvGrpSpPr>
            <p:nvPr/>
          </p:nvGrpSpPr>
          <p:grpSpPr bwMode="auto">
            <a:xfrm>
              <a:off x="115888" y="2362200"/>
              <a:ext cx="9028113" cy="3685500"/>
              <a:chOff x="8" y="1888"/>
              <a:chExt cx="5687" cy="1474"/>
            </a:xfrm>
          </p:grpSpPr>
          <p:sp>
            <p:nvSpPr>
              <p:cNvPr id="13" name="Line 6"/>
              <p:cNvSpPr>
                <a:spLocks noChangeShapeType="1"/>
              </p:cNvSpPr>
              <p:nvPr/>
            </p:nvSpPr>
            <p:spPr bwMode="auto">
              <a:xfrm flipV="1">
                <a:off x="204" y="2750"/>
                <a:ext cx="5352" cy="0"/>
              </a:xfrm>
              <a:prstGeom prst="line">
                <a:avLst/>
              </a:prstGeom>
              <a:noFill/>
              <a:ln w="38100">
                <a:solidFill>
                  <a:schemeClr val="tx2"/>
                </a:solidFill>
                <a:round/>
                <a:headEnd/>
                <a:tailEnd/>
              </a:ln>
            </p:spPr>
            <p:txBody>
              <a:bodyPr/>
              <a:lstStyle/>
              <a:p>
                <a:endParaRPr lang="en-GB" dirty="0"/>
              </a:p>
            </p:txBody>
          </p:sp>
          <p:sp>
            <p:nvSpPr>
              <p:cNvPr id="14" name="Text Box 7"/>
              <p:cNvSpPr txBox="1">
                <a:spLocks noChangeArrowheads="1"/>
              </p:cNvSpPr>
              <p:nvPr/>
            </p:nvSpPr>
            <p:spPr bwMode="auto">
              <a:xfrm>
                <a:off x="8" y="2908"/>
                <a:ext cx="680" cy="114"/>
              </a:xfrm>
              <a:prstGeom prst="rect">
                <a:avLst/>
              </a:prstGeom>
              <a:noFill/>
              <a:ln w="9525">
                <a:noFill/>
                <a:miter lim="800000"/>
                <a:headEnd/>
                <a:tailEnd/>
              </a:ln>
            </p:spPr>
            <p:txBody>
              <a:bodyPr>
                <a:spAutoFit/>
              </a:bodyPr>
              <a:lstStyle/>
              <a:p>
                <a:pPr algn="l">
                  <a:lnSpc>
                    <a:spcPct val="90000"/>
                  </a:lnSpc>
                  <a:spcBef>
                    <a:spcPct val="50000"/>
                  </a:spcBef>
                </a:pPr>
                <a:r>
                  <a:rPr lang="en-GB" sz="1400" dirty="0">
                    <a:solidFill>
                      <a:schemeClr val="tx2"/>
                    </a:solidFill>
                    <a:latin typeface="StoneSans" pitchFamily="34" charset="0"/>
                  </a:rPr>
                  <a:t>Maternity</a:t>
                </a:r>
              </a:p>
            </p:txBody>
          </p:sp>
          <p:sp>
            <p:nvSpPr>
              <p:cNvPr id="15" name="Rectangle 8"/>
              <p:cNvSpPr>
                <a:spLocks noChangeArrowheads="1"/>
              </p:cNvSpPr>
              <p:nvPr/>
            </p:nvSpPr>
            <p:spPr bwMode="auto">
              <a:xfrm>
                <a:off x="271" y="2528"/>
                <a:ext cx="462" cy="114"/>
              </a:xfrm>
              <a:prstGeom prst="rect">
                <a:avLst/>
              </a:prstGeom>
              <a:noFill/>
              <a:ln w="9525">
                <a:noFill/>
                <a:miter lim="800000"/>
                <a:headEnd/>
                <a:tailEnd/>
              </a:ln>
            </p:spPr>
            <p:txBody>
              <a:bodyPr wrap="none">
                <a:spAutoFit/>
              </a:bodyPr>
              <a:lstStyle/>
              <a:p>
                <a:pPr algn="l">
                  <a:lnSpc>
                    <a:spcPct val="90000"/>
                  </a:lnSpc>
                  <a:spcBef>
                    <a:spcPct val="20000"/>
                  </a:spcBef>
                </a:pPr>
                <a:r>
                  <a:rPr lang="en-GB" sz="1400" b="1" dirty="0">
                    <a:solidFill>
                      <a:schemeClr val="tx2"/>
                    </a:solidFill>
                    <a:latin typeface="StoneSans" pitchFamily="34" charset="0"/>
                  </a:rPr>
                  <a:t>BIRTH</a:t>
                </a:r>
              </a:p>
            </p:txBody>
          </p:sp>
          <p:sp>
            <p:nvSpPr>
              <p:cNvPr id="16" name="Rectangle 9"/>
              <p:cNvSpPr>
                <a:spLocks noChangeArrowheads="1"/>
              </p:cNvSpPr>
              <p:nvPr/>
            </p:nvSpPr>
            <p:spPr bwMode="auto">
              <a:xfrm>
                <a:off x="5193" y="2839"/>
                <a:ext cx="502" cy="114"/>
              </a:xfrm>
              <a:prstGeom prst="rect">
                <a:avLst/>
              </a:prstGeom>
              <a:noFill/>
              <a:ln w="9525">
                <a:noFill/>
                <a:miter lim="800000"/>
                <a:headEnd/>
                <a:tailEnd/>
              </a:ln>
            </p:spPr>
            <p:txBody>
              <a:bodyPr wrap="none">
                <a:spAutoFit/>
              </a:bodyPr>
              <a:lstStyle/>
              <a:p>
                <a:pPr algn="l">
                  <a:lnSpc>
                    <a:spcPct val="90000"/>
                  </a:lnSpc>
                  <a:spcBef>
                    <a:spcPct val="20000"/>
                  </a:spcBef>
                </a:pPr>
                <a:r>
                  <a:rPr lang="en-GB" sz="1400" b="1" dirty="0">
                    <a:solidFill>
                      <a:schemeClr val="tx2"/>
                    </a:solidFill>
                    <a:latin typeface="StoneSans" pitchFamily="34" charset="0"/>
                  </a:rPr>
                  <a:t>DEATH</a:t>
                </a:r>
              </a:p>
            </p:txBody>
          </p:sp>
          <p:sp>
            <p:nvSpPr>
              <p:cNvPr id="17" name="Rectangle 10"/>
              <p:cNvSpPr>
                <a:spLocks noChangeArrowheads="1"/>
              </p:cNvSpPr>
              <p:nvPr/>
            </p:nvSpPr>
            <p:spPr bwMode="auto">
              <a:xfrm>
                <a:off x="612" y="2205"/>
                <a:ext cx="116" cy="113"/>
              </a:xfrm>
              <a:prstGeom prst="rect">
                <a:avLst/>
              </a:prstGeom>
              <a:noFill/>
              <a:ln w="9525">
                <a:noFill/>
                <a:miter lim="800000"/>
                <a:headEnd/>
                <a:tailEnd/>
              </a:ln>
            </p:spPr>
            <p:txBody>
              <a:bodyPr wrap="none">
                <a:spAutoFit/>
              </a:bodyPr>
              <a:lstStyle/>
              <a:p>
                <a:pPr algn="l">
                  <a:lnSpc>
                    <a:spcPct val="90000"/>
                  </a:lnSpc>
                  <a:spcBef>
                    <a:spcPct val="20000"/>
                  </a:spcBef>
                </a:pPr>
                <a:endParaRPr lang="en-US" sz="1400" dirty="0">
                  <a:solidFill>
                    <a:srgbClr val="FF0000"/>
                  </a:solidFill>
                  <a:latin typeface="StoneSans" pitchFamily="34" charset="0"/>
                </a:endParaRPr>
              </a:p>
            </p:txBody>
          </p:sp>
          <p:sp>
            <p:nvSpPr>
              <p:cNvPr id="18" name="Rectangle 11"/>
              <p:cNvSpPr>
                <a:spLocks noChangeArrowheads="1"/>
              </p:cNvSpPr>
              <p:nvPr/>
            </p:nvSpPr>
            <p:spPr bwMode="auto">
              <a:xfrm>
                <a:off x="612" y="3248"/>
                <a:ext cx="1339" cy="114"/>
              </a:xfrm>
              <a:prstGeom prst="rect">
                <a:avLst/>
              </a:prstGeom>
              <a:noFill/>
              <a:ln w="9525">
                <a:noFill/>
                <a:miter lim="800000"/>
                <a:headEnd/>
                <a:tailEnd/>
              </a:ln>
            </p:spPr>
            <p:txBody>
              <a:bodyPr wrap="none">
                <a:spAutoFit/>
              </a:bodyPr>
              <a:lstStyle/>
              <a:p>
                <a:pPr algn="l">
                  <a:lnSpc>
                    <a:spcPct val="90000"/>
                  </a:lnSpc>
                  <a:spcBef>
                    <a:spcPct val="20000"/>
                  </a:spcBef>
                </a:pPr>
                <a:r>
                  <a:rPr lang="en-GB" sz="1400" dirty="0">
                    <a:solidFill>
                      <a:schemeClr val="tx2"/>
                    </a:solidFill>
                    <a:latin typeface="StoneSans" pitchFamily="34" charset="0"/>
                  </a:rPr>
                  <a:t>Child health surveillance</a:t>
                </a:r>
              </a:p>
            </p:txBody>
          </p:sp>
          <p:sp>
            <p:nvSpPr>
              <p:cNvPr id="19" name="Rectangle 12"/>
              <p:cNvSpPr>
                <a:spLocks noChangeArrowheads="1"/>
              </p:cNvSpPr>
              <p:nvPr/>
            </p:nvSpPr>
            <p:spPr bwMode="auto">
              <a:xfrm>
                <a:off x="1020" y="2885"/>
                <a:ext cx="787" cy="114"/>
              </a:xfrm>
              <a:prstGeom prst="rect">
                <a:avLst/>
              </a:prstGeom>
              <a:noFill/>
              <a:ln w="9525">
                <a:noFill/>
                <a:miter lim="800000"/>
                <a:headEnd/>
                <a:tailEnd/>
              </a:ln>
            </p:spPr>
            <p:txBody>
              <a:bodyPr wrap="none">
                <a:spAutoFit/>
              </a:bodyPr>
              <a:lstStyle/>
              <a:p>
                <a:pPr algn="l">
                  <a:lnSpc>
                    <a:spcPct val="90000"/>
                  </a:lnSpc>
                  <a:spcBef>
                    <a:spcPct val="20000"/>
                  </a:spcBef>
                </a:pPr>
                <a:r>
                  <a:rPr lang="en-GB" sz="1400" dirty="0">
                    <a:solidFill>
                      <a:schemeClr val="tx2"/>
                    </a:solidFill>
                    <a:latin typeface="StoneSans" pitchFamily="34" charset="0"/>
                  </a:rPr>
                  <a:t>Immunisation</a:t>
                </a:r>
              </a:p>
            </p:txBody>
          </p:sp>
          <p:sp>
            <p:nvSpPr>
              <p:cNvPr id="20" name="Rectangle 13"/>
              <p:cNvSpPr>
                <a:spLocks noChangeArrowheads="1"/>
              </p:cNvSpPr>
              <p:nvPr/>
            </p:nvSpPr>
            <p:spPr bwMode="auto">
              <a:xfrm>
                <a:off x="1450" y="2450"/>
                <a:ext cx="968" cy="114"/>
              </a:xfrm>
              <a:prstGeom prst="rect">
                <a:avLst/>
              </a:prstGeom>
              <a:noFill/>
              <a:ln w="9525">
                <a:noFill/>
                <a:miter lim="800000"/>
                <a:headEnd/>
                <a:tailEnd/>
              </a:ln>
            </p:spPr>
            <p:txBody>
              <a:bodyPr wrap="none">
                <a:spAutoFit/>
              </a:bodyPr>
              <a:lstStyle/>
              <a:p>
                <a:pPr algn="l">
                  <a:lnSpc>
                    <a:spcPct val="90000"/>
                  </a:lnSpc>
                  <a:spcBef>
                    <a:spcPct val="20000"/>
                  </a:spcBef>
                </a:pPr>
                <a:r>
                  <a:rPr lang="en-GB" sz="1400" dirty="0">
                    <a:solidFill>
                      <a:schemeClr val="tx2"/>
                    </a:solidFill>
                    <a:latin typeface="StoneSans" pitchFamily="34" charset="0"/>
                  </a:rPr>
                  <a:t>GP consultations</a:t>
                </a:r>
              </a:p>
            </p:txBody>
          </p:sp>
          <p:sp>
            <p:nvSpPr>
              <p:cNvPr id="21" name="Rectangle 14"/>
              <p:cNvSpPr>
                <a:spLocks noChangeArrowheads="1"/>
              </p:cNvSpPr>
              <p:nvPr/>
            </p:nvSpPr>
            <p:spPr bwMode="auto">
              <a:xfrm>
                <a:off x="1927" y="1888"/>
                <a:ext cx="116" cy="114"/>
              </a:xfrm>
              <a:prstGeom prst="rect">
                <a:avLst/>
              </a:prstGeom>
              <a:noFill/>
              <a:ln w="9525">
                <a:noFill/>
                <a:miter lim="800000"/>
                <a:headEnd/>
                <a:tailEnd/>
              </a:ln>
            </p:spPr>
            <p:txBody>
              <a:bodyPr wrap="none">
                <a:spAutoFit/>
              </a:bodyPr>
              <a:lstStyle/>
              <a:p>
                <a:pPr algn="l">
                  <a:lnSpc>
                    <a:spcPct val="90000"/>
                  </a:lnSpc>
                  <a:spcBef>
                    <a:spcPct val="20000"/>
                  </a:spcBef>
                </a:pPr>
                <a:endParaRPr lang="en-US" sz="1400" dirty="0">
                  <a:solidFill>
                    <a:srgbClr val="FF0000"/>
                  </a:solidFill>
                  <a:latin typeface="StoneSans" pitchFamily="34" charset="0"/>
                </a:endParaRPr>
              </a:p>
            </p:txBody>
          </p:sp>
          <p:sp>
            <p:nvSpPr>
              <p:cNvPr id="22" name="Rectangle 15"/>
              <p:cNvSpPr>
                <a:spLocks noChangeArrowheads="1"/>
              </p:cNvSpPr>
              <p:nvPr/>
            </p:nvSpPr>
            <p:spPr bwMode="auto">
              <a:xfrm>
                <a:off x="2584" y="2200"/>
                <a:ext cx="771" cy="114"/>
              </a:xfrm>
              <a:prstGeom prst="rect">
                <a:avLst/>
              </a:prstGeom>
              <a:noFill/>
              <a:ln w="9525">
                <a:noFill/>
                <a:miter lim="800000"/>
                <a:headEnd/>
                <a:tailEnd/>
              </a:ln>
            </p:spPr>
            <p:txBody>
              <a:bodyPr>
                <a:spAutoFit/>
              </a:bodyPr>
              <a:lstStyle/>
              <a:p>
                <a:pPr algn="l">
                  <a:lnSpc>
                    <a:spcPct val="90000"/>
                  </a:lnSpc>
                  <a:spcBef>
                    <a:spcPct val="20000"/>
                  </a:spcBef>
                </a:pPr>
                <a:r>
                  <a:rPr lang="en-GB" sz="1400" dirty="0">
                    <a:solidFill>
                      <a:schemeClr val="tx2"/>
                    </a:solidFill>
                    <a:latin typeface="StoneSans" pitchFamily="34" charset="0"/>
                  </a:rPr>
                  <a:t>Outpatients</a:t>
                </a:r>
              </a:p>
            </p:txBody>
          </p:sp>
          <p:sp>
            <p:nvSpPr>
              <p:cNvPr id="23" name="Rectangle 16"/>
              <p:cNvSpPr>
                <a:spLocks noChangeArrowheads="1"/>
              </p:cNvSpPr>
              <p:nvPr/>
            </p:nvSpPr>
            <p:spPr bwMode="auto">
              <a:xfrm>
                <a:off x="3515" y="2205"/>
                <a:ext cx="1127" cy="114"/>
              </a:xfrm>
              <a:prstGeom prst="rect">
                <a:avLst/>
              </a:prstGeom>
              <a:noFill/>
              <a:ln w="9525">
                <a:noFill/>
                <a:miter lim="800000"/>
                <a:headEnd/>
                <a:tailEnd/>
              </a:ln>
            </p:spPr>
            <p:txBody>
              <a:bodyPr wrap="none">
                <a:spAutoFit/>
              </a:bodyPr>
              <a:lstStyle/>
              <a:p>
                <a:pPr algn="l">
                  <a:lnSpc>
                    <a:spcPct val="90000"/>
                  </a:lnSpc>
                  <a:spcBef>
                    <a:spcPct val="20000"/>
                  </a:spcBef>
                </a:pPr>
                <a:r>
                  <a:rPr lang="en-GB" sz="1400" dirty="0">
                    <a:solidFill>
                      <a:schemeClr val="tx2"/>
                    </a:solidFill>
                    <a:latin typeface="StoneSans" pitchFamily="34" charset="0"/>
                  </a:rPr>
                  <a:t>Hospital Admissions</a:t>
                </a:r>
              </a:p>
            </p:txBody>
          </p:sp>
          <p:sp>
            <p:nvSpPr>
              <p:cNvPr id="24" name="Rectangle 17"/>
              <p:cNvSpPr>
                <a:spLocks noChangeArrowheads="1"/>
              </p:cNvSpPr>
              <p:nvPr/>
            </p:nvSpPr>
            <p:spPr bwMode="auto">
              <a:xfrm>
                <a:off x="3061" y="1888"/>
                <a:ext cx="1209" cy="114"/>
              </a:xfrm>
              <a:prstGeom prst="rect">
                <a:avLst/>
              </a:prstGeom>
              <a:noFill/>
              <a:ln w="9525">
                <a:noFill/>
                <a:miter lim="800000"/>
                <a:headEnd/>
                <a:tailEnd/>
              </a:ln>
            </p:spPr>
            <p:txBody>
              <a:bodyPr>
                <a:spAutoFit/>
              </a:bodyPr>
              <a:lstStyle/>
              <a:p>
                <a:pPr algn="l">
                  <a:lnSpc>
                    <a:spcPct val="90000"/>
                  </a:lnSpc>
                  <a:spcBef>
                    <a:spcPct val="20000"/>
                  </a:spcBef>
                </a:pPr>
                <a:r>
                  <a:rPr lang="en-GB" sz="1400" dirty="0">
                    <a:solidFill>
                      <a:schemeClr val="tx2"/>
                    </a:solidFill>
                    <a:latin typeface="StoneSans" pitchFamily="34" charset="0"/>
                  </a:rPr>
                  <a:t>Mental Health</a:t>
                </a:r>
              </a:p>
            </p:txBody>
          </p:sp>
          <p:sp>
            <p:nvSpPr>
              <p:cNvPr id="25" name="Rectangle 18"/>
              <p:cNvSpPr>
                <a:spLocks noChangeArrowheads="1"/>
              </p:cNvSpPr>
              <p:nvPr/>
            </p:nvSpPr>
            <p:spPr bwMode="auto">
              <a:xfrm>
                <a:off x="2176" y="2949"/>
                <a:ext cx="771" cy="114"/>
              </a:xfrm>
              <a:prstGeom prst="rect">
                <a:avLst/>
              </a:prstGeom>
              <a:noFill/>
              <a:ln w="9525">
                <a:noFill/>
                <a:miter lim="800000"/>
                <a:headEnd/>
                <a:tailEnd/>
              </a:ln>
            </p:spPr>
            <p:txBody>
              <a:bodyPr>
                <a:spAutoFit/>
              </a:bodyPr>
              <a:lstStyle/>
              <a:p>
                <a:pPr algn="l">
                  <a:lnSpc>
                    <a:spcPct val="90000"/>
                  </a:lnSpc>
                  <a:spcBef>
                    <a:spcPct val="20000"/>
                  </a:spcBef>
                </a:pPr>
                <a:r>
                  <a:rPr lang="en-GB" sz="1400" dirty="0">
                    <a:solidFill>
                      <a:schemeClr val="tx2"/>
                    </a:solidFill>
                    <a:latin typeface="StoneSans" pitchFamily="34" charset="0"/>
                  </a:rPr>
                  <a:t>Prescribing</a:t>
                </a:r>
              </a:p>
            </p:txBody>
          </p:sp>
          <p:sp>
            <p:nvSpPr>
              <p:cNvPr id="26" name="Rectangle 19"/>
              <p:cNvSpPr>
                <a:spLocks noChangeArrowheads="1"/>
              </p:cNvSpPr>
              <p:nvPr/>
            </p:nvSpPr>
            <p:spPr bwMode="auto">
              <a:xfrm>
                <a:off x="2880" y="2949"/>
                <a:ext cx="624" cy="114"/>
              </a:xfrm>
              <a:prstGeom prst="rect">
                <a:avLst/>
              </a:prstGeom>
              <a:noFill/>
              <a:ln w="9525">
                <a:noFill/>
                <a:miter lim="800000"/>
                <a:headEnd/>
                <a:tailEnd/>
              </a:ln>
            </p:spPr>
            <p:txBody>
              <a:bodyPr>
                <a:spAutoFit/>
              </a:bodyPr>
              <a:lstStyle/>
              <a:p>
                <a:pPr algn="l">
                  <a:lnSpc>
                    <a:spcPct val="90000"/>
                  </a:lnSpc>
                  <a:spcBef>
                    <a:spcPct val="20000"/>
                  </a:spcBef>
                </a:pPr>
                <a:r>
                  <a:rPr lang="en-GB" sz="1400" dirty="0">
                    <a:solidFill>
                      <a:schemeClr val="tx2"/>
                    </a:solidFill>
                    <a:latin typeface="StoneSans" pitchFamily="34" charset="0"/>
                  </a:rPr>
                  <a:t>Screening</a:t>
                </a:r>
              </a:p>
            </p:txBody>
          </p:sp>
          <p:sp>
            <p:nvSpPr>
              <p:cNvPr id="27" name="Rectangle 20"/>
              <p:cNvSpPr>
                <a:spLocks noChangeArrowheads="1"/>
              </p:cNvSpPr>
              <p:nvPr/>
            </p:nvSpPr>
            <p:spPr bwMode="auto">
              <a:xfrm>
                <a:off x="4377" y="1919"/>
                <a:ext cx="1283" cy="114"/>
              </a:xfrm>
              <a:prstGeom prst="rect">
                <a:avLst/>
              </a:prstGeom>
              <a:noFill/>
              <a:ln w="9525">
                <a:noFill/>
                <a:miter lim="800000"/>
                <a:headEnd/>
                <a:tailEnd/>
              </a:ln>
            </p:spPr>
            <p:txBody>
              <a:bodyPr wrap="none">
                <a:spAutoFit/>
              </a:bodyPr>
              <a:lstStyle/>
              <a:p>
                <a:pPr algn="l">
                  <a:lnSpc>
                    <a:spcPct val="90000"/>
                  </a:lnSpc>
                  <a:spcBef>
                    <a:spcPct val="20000"/>
                  </a:spcBef>
                </a:pPr>
                <a:r>
                  <a:rPr lang="en-GB" sz="1400" dirty="0">
                    <a:solidFill>
                      <a:schemeClr val="tx2"/>
                    </a:solidFill>
                    <a:latin typeface="StoneSans" pitchFamily="34" charset="0"/>
                  </a:rPr>
                  <a:t>Continuing care census</a:t>
                </a:r>
              </a:p>
            </p:txBody>
          </p:sp>
          <p:sp>
            <p:nvSpPr>
              <p:cNvPr id="28" name="Rectangle 21"/>
              <p:cNvSpPr>
                <a:spLocks noChangeArrowheads="1"/>
              </p:cNvSpPr>
              <p:nvPr/>
            </p:nvSpPr>
            <p:spPr bwMode="auto">
              <a:xfrm>
                <a:off x="3288" y="3235"/>
                <a:ext cx="116" cy="114"/>
              </a:xfrm>
              <a:prstGeom prst="rect">
                <a:avLst/>
              </a:prstGeom>
              <a:noFill/>
              <a:ln w="9525">
                <a:noFill/>
                <a:miter lim="800000"/>
                <a:headEnd/>
                <a:tailEnd/>
              </a:ln>
            </p:spPr>
            <p:txBody>
              <a:bodyPr wrap="none">
                <a:spAutoFit/>
              </a:bodyPr>
              <a:lstStyle/>
              <a:p>
                <a:pPr algn="l">
                  <a:lnSpc>
                    <a:spcPct val="90000"/>
                  </a:lnSpc>
                  <a:spcBef>
                    <a:spcPct val="20000"/>
                  </a:spcBef>
                </a:pPr>
                <a:endParaRPr lang="en-US" sz="1400" dirty="0">
                  <a:solidFill>
                    <a:schemeClr val="accent2"/>
                  </a:solidFill>
                  <a:latin typeface="StoneSans" pitchFamily="34" charset="0"/>
                </a:endParaRPr>
              </a:p>
            </p:txBody>
          </p:sp>
          <p:sp>
            <p:nvSpPr>
              <p:cNvPr id="29" name="Rectangle 22"/>
              <p:cNvSpPr>
                <a:spLocks noChangeArrowheads="1"/>
              </p:cNvSpPr>
              <p:nvPr/>
            </p:nvSpPr>
            <p:spPr bwMode="auto">
              <a:xfrm>
                <a:off x="4105" y="2917"/>
                <a:ext cx="873" cy="114"/>
              </a:xfrm>
              <a:prstGeom prst="rect">
                <a:avLst/>
              </a:prstGeom>
              <a:noFill/>
              <a:ln w="9525">
                <a:noFill/>
                <a:miter lim="800000"/>
                <a:headEnd/>
                <a:tailEnd/>
              </a:ln>
            </p:spPr>
            <p:txBody>
              <a:bodyPr wrap="none">
                <a:spAutoFit/>
              </a:bodyPr>
              <a:lstStyle/>
              <a:p>
                <a:pPr algn="l">
                  <a:lnSpc>
                    <a:spcPct val="90000"/>
                  </a:lnSpc>
                  <a:spcBef>
                    <a:spcPct val="20000"/>
                  </a:spcBef>
                </a:pPr>
                <a:r>
                  <a:rPr lang="en-GB" sz="1400" dirty="0">
                    <a:solidFill>
                      <a:schemeClr val="tx2"/>
                    </a:solidFill>
                    <a:latin typeface="StoneSans" pitchFamily="34" charset="0"/>
                  </a:rPr>
                  <a:t>Cancer registry</a:t>
                </a:r>
              </a:p>
            </p:txBody>
          </p:sp>
          <p:sp>
            <p:nvSpPr>
              <p:cNvPr id="30" name="Line 23"/>
              <p:cNvSpPr>
                <a:spLocks noChangeShapeType="1"/>
              </p:cNvSpPr>
              <p:nvPr/>
            </p:nvSpPr>
            <p:spPr bwMode="auto">
              <a:xfrm>
                <a:off x="521" y="2659"/>
                <a:ext cx="0" cy="90"/>
              </a:xfrm>
              <a:prstGeom prst="line">
                <a:avLst/>
              </a:prstGeom>
              <a:noFill/>
              <a:ln w="9525">
                <a:solidFill>
                  <a:schemeClr val="tx2"/>
                </a:solidFill>
                <a:round/>
                <a:headEnd/>
                <a:tailEnd type="triangle" w="med" len="med"/>
              </a:ln>
            </p:spPr>
            <p:txBody>
              <a:bodyPr/>
              <a:lstStyle/>
              <a:p>
                <a:endParaRPr lang="en-GB" dirty="0"/>
              </a:p>
            </p:txBody>
          </p:sp>
          <p:sp>
            <p:nvSpPr>
              <p:cNvPr id="31" name="Line 24"/>
              <p:cNvSpPr>
                <a:spLocks noChangeShapeType="1"/>
              </p:cNvSpPr>
              <p:nvPr/>
            </p:nvSpPr>
            <p:spPr bwMode="auto">
              <a:xfrm flipV="1">
                <a:off x="5556" y="2750"/>
                <a:ext cx="0" cy="90"/>
              </a:xfrm>
              <a:prstGeom prst="line">
                <a:avLst/>
              </a:prstGeom>
              <a:noFill/>
              <a:ln w="9525">
                <a:solidFill>
                  <a:schemeClr val="tx2"/>
                </a:solidFill>
                <a:round/>
                <a:headEnd/>
                <a:tailEnd type="triangle" w="med" len="med"/>
              </a:ln>
            </p:spPr>
            <p:txBody>
              <a:bodyPr/>
              <a:lstStyle/>
              <a:p>
                <a:endParaRPr lang="en-GB" dirty="0"/>
              </a:p>
            </p:txBody>
          </p:sp>
          <p:sp>
            <p:nvSpPr>
              <p:cNvPr id="32" name="Line 25"/>
              <p:cNvSpPr>
                <a:spLocks noChangeShapeType="1"/>
              </p:cNvSpPr>
              <p:nvPr/>
            </p:nvSpPr>
            <p:spPr bwMode="auto">
              <a:xfrm flipH="1" flipV="1">
                <a:off x="319" y="2741"/>
                <a:ext cx="21" cy="145"/>
              </a:xfrm>
              <a:prstGeom prst="line">
                <a:avLst/>
              </a:prstGeom>
              <a:noFill/>
              <a:ln w="9525">
                <a:solidFill>
                  <a:schemeClr val="tx2"/>
                </a:solidFill>
                <a:round/>
                <a:headEnd/>
                <a:tailEnd type="triangle" w="med" len="med"/>
              </a:ln>
            </p:spPr>
            <p:txBody>
              <a:bodyPr/>
              <a:lstStyle/>
              <a:p>
                <a:endParaRPr lang="en-GB" dirty="0"/>
              </a:p>
            </p:txBody>
          </p:sp>
          <p:sp>
            <p:nvSpPr>
              <p:cNvPr id="33" name="Line 26"/>
              <p:cNvSpPr>
                <a:spLocks noChangeShapeType="1"/>
              </p:cNvSpPr>
              <p:nvPr/>
            </p:nvSpPr>
            <p:spPr bwMode="auto">
              <a:xfrm flipV="1">
                <a:off x="884" y="2772"/>
                <a:ext cx="11" cy="477"/>
              </a:xfrm>
              <a:prstGeom prst="line">
                <a:avLst/>
              </a:prstGeom>
              <a:noFill/>
              <a:ln w="9525">
                <a:solidFill>
                  <a:schemeClr val="tx2"/>
                </a:solidFill>
                <a:round/>
                <a:headEnd/>
                <a:tailEnd type="triangle" w="med" len="med"/>
              </a:ln>
            </p:spPr>
            <p:txBody>
              <a:bodyPr/>
              <a:lstStyle/>
              <a:p>
                <a:endParaRPr lang="en-GB" dirty="0"/>
              </a:p>
            </p:txBody>
          </p:sp>
          <p:sp>
            <p:nvSpPr>
              <p:cNvPr id="34" name="Line 27"/>
              <p:cNvSpPr>
                <a:spLocks noChangeShapeType="1"/>
              </p:cNvSpPr>
              <p:nvPr/>
            </p:nvSpPr>
            <p:spPr bwMode="auto">
              <a:xfrm flipV="1">
                <a:off x="1338" y="2750"/>
                <a:ext cx="0" cy="136"/>
              </a:xfrm>
              <a:prstGeom prst="line">
                <a:avLst/>
              </a:prstGeom>
              <a:noFill/>
              <a:ln w="9525">
                <a:solidFill>
                  <a:schemeClr val="tx2"/>
                </a:solidFill>
                <a:round/>
                <a:headEnd/>
                <a:tailEnd type="triangle" w="med" len="med"/>
              </a:ln>
            </p:spPr>
            <p:txBody>
              <a:bodyPr/>
              <a:lstStyle/>
              <a:p>
                <a:endParaRPr lang="en-GB" dirty="0"/>
              </a:p>
            </p:txBody>
          </p:sp>
          <p:sp>
            <p:nvSpPr>
              <p:cNvPr id="35" name="Line 28"/>
              <p:cNvSpPr>
                <a:spLocks noChangeShapeType="1"/>
              </p:cNvSpPr>
              <p:nvPr/>
            </p:nvSpPr>
            <p:spPr bwMode="auto">
              <a:xfrm flipH="1">
                <a:off x="799" y="2467"/>
                <a:ext cx="0" cy="274"/>
              </a:xfrm>
              <a:prstGeom prst="line">
                <a:avLst/>
              </a:prstGeom>
              <a:noFill/>
              <a:ln w="9525">
                <a:solidFill>
                  <a:schemeClr val="tx2"/>
                </a:solidFill>
                <a:round/>
                <a:headEnd/>
                <a:tailEnd type="triangle" w="med" len="med"/>
              </a:ln>
            </p:spPr>
            <p:txBody>
              <a:bodyPr/>
              <a:lstStyle/>
              <a:p>
                <a:endParaRPr lang="en-GB" dirty="0"/>
              </a:p>
            </p:txBody>
          </p:sp>
          <p:sp>
            <p:nvSpPr>
              <p:cNvPr id="36" name="Line 29"/>
              <p:cNvSpPr>
                <a:spLocks noChangeShapeType="1"/>
              </p:cNvSpPr>
              <p:nvPr/>
            </p:nvSpPr>
            <p:spPr bwMode="auto">
              <a:xfrm flipH="1">
                <a:off x="3055" y="2315"/>
                <a:ext cx="0" cy="427"/>
              </a:xfrm>
              <a:prstGeom prst="line">
                <a:avLst/>
              </a:prstGeom>
              <a:noFill/>
              <a:ln w="9525">
                <a:solidFill>
                  <a:schemeClr val="tx2"/>
                </a:solidFill>
                <a:round/>
                <a:headEnd/>
                <a:tailEnd type="triangle" w="med" len="med"/>
              </a:ln>
            </p:spPr>
            <p:txBody>
              <a:bodyPr/>
              <a:lstStyle/>
              <a:p>
                <a:endParaRPr lang="en-GB" dirty="0"/>
              </a:p>
            </p:txBody>
          </p:sp>
          <p:sp>
            <p:nvSpPr>
              <p:cNvPr id="37" name="Line 30"/>
              <p:cNvSpPr>
                <a:spLocks noChangeShapeType="1"/>
              </p:cNvSpPr>
              <p:nvPr/>
            </p:nvSpPr>
            <p:spPr bwMode="auto">
              <a:xfrm flipH="1">
                <a:off x="1903" y="2558"/>
                <a:ext cx="0" cy="183"/>
              </a:xfrm>
              <a:prstGeom prst="line">
                <a:avLst/>
              </a:prstGeom>
              <a:noFill/>
              <a:ln w="9525">
                <a:solidFill>
                  <a:schemeClr val="tx2"/>
                </a:solidFill>
                <a:round/>
                <a:headEnd/>
                <a:tailEnd type="triangle" w="med" len="med"/>
              </a:ln>
            </p:spPr>
            <p:txBody>
              <a:bodyPr/>
              <a:lstStyle/>
              <a:p>
                <a:endParaRPr lang="en-GB" dirty="0"/>
              </a:p>
            </p:txBody>
          </p:sp>
          <p:sp>
            <p:nvSpPr>
              <p:cNvPr id="38" name="Line 33"/>
              <p:cNvSpPr>
                <a:spLocks noChangeShapeType="1"/>
              </p:cNvSpPr>
              <p:nvPr/>
            </p:nvSpPr>
            <p:spPr bwMode="auto">
              <a:xfrm>
                <a:off x="3424" y="2069"/>
                <a:ext cx="15" cy="672"/>
              </a:xfrm>
              <a:prstGeom prst="line">
                <a:avLst/>
              </a:prstGeom>
              <a:noFill/>
              <a:ln w="9525">
                <a:solidFill>
                  <a:schemeClr val="tx2"/>
                </a:solidFill>
                <a:round/>
                <a:headEnd/>
                <a:tailEnd type="triangle" w="med" len="med"/>
              </a:ln>
            </p:spPr>
            <p:txBody>
              <a:bodyPr/>
              <a:lstStyle/>
              <a:p>
                <a:endParaRPr lang="en-GB" dirty="0"/>
              </a:p>
            </p:txBody>
          </p:sp>
          <p:sp>
            <p:nvSpPr>
              <p:cNvPr id="39" name="Line 34"/>
              <p:cNvSpPr>
                <a:spLocks noChangeShapeType="1"/>
              </p:cNvSpPr>
              <p:nvPr/>
            </p:nvSpPr>
            <p:spPr bwMode="auto">
              <a:xfrm>
                <a:off x="4159" y="2315"/>
                <a:ext cx="0" cy="427"/>
              </a:xfrm>
              <a:prstGeom prst="line">
                <a:avLst/>
              </a:prstGeom>
              <a:noFill/>
              <a:ln w="9525">
                <a:solidFill>
                  <a:schemeClr val="tx2"/>
                </a:solidFill>
                <a:round/>
                <a:headEnd/>
                <a:tailEnd type="triangle" w="med" len="med"/>
              </a:ln>
            </p:spPr>
            <p:txBody>
              <a:bodyPr/>
              <a:lstStyle/>
              <a:p>
                <a:endParaRPr lang="en-GB" dirty="0"/>
              </a:p>
            </p:txBody>
          </p:sp>
          <p:sp>
            <p:nvSpPr>
              <p:cNvPr id="40" name="Line 35"/>
              <p:cNvSpPr>
                <a:spLocks noChangeShapeType="1"/>
              </p:cNvSpPr>
              <p:nvPr/>
            </p:nvSpPr>
            <p:spPr bwMode="auto">
              <a:xfrm>
                <a:off x="5239" y="2160"/>
                <a:ext cx="24" cy="581"/>
              </a:xfrm>
              <a:prstGeom prst="line">
                <a:avLst/>
              </a:prstGeom>
              <a:noFill/>
              <a:ln w="9525">
                <a:solidFill>
                  <a:schemeClr val="tx2"/>
                </a:solidFill>
                <a:round/>
                <a:headEnd/>
                <a:tailEnd type="triangle" w="med" len="med"/>
              </a:ln>
            </p:spPr>
            <p:txBody>
              <a:bodyPr/>
              <a:lstStyle/>
              <a:p>
                <a:endParaRPr lang="en-GB" dirty="0"/>
              </a:p>
            </p:txBody>
          </p:sp>
          <p:sp>
            <p:nvSpPr>
              <p:cNvPr id="41" name="Line 36"/>
              <p:cNvSpPr>
                <a:spLocks noChangeShapeType="1"/>
              </p:cNvSpPr>
              <p:nvPr/>
            </p:nvSpPr>
            <p:spPr bwMode="auto">
              <a:xfrm flipH="1" flipV="1">
                <a:off x="2479" y="2772"/>
                <a:ext cx="14" cy="157"/>
              </a:xfrm>
              <a:prstGeom prst="line">
                <a:avLst/>
              </a:prstGeom>
              <a:noFill/>
              <a:ln w="9525">
                <a:solidFill>
                  <a:schemeClr val="tx2"/>
                </a:solidFill>
                <a:round/>
                <a:headEnd/>
                <a:tailEnd type="triangle" w="med" len="med"/>
              </a:ln>
            </p:spPr>
            <p:txBody>
              <a:bodyPr/>
              <a:lstStyle/>
              <a:p>
                <a:endParaRPr lang="en-GB" dirty="0"/>
              </a:p>
            </p:txBody>
          </p:sp>
          <p:sp>
            <p:nvSpPr>
              <p:cNvPr id="42" name="Line 37"/>
              <p:cNvSpPr>
                <a:spLocks noChangeShapeType="1"/>
              </p:cNvSpPr>
              <p:nvPr/>
            </p:nvSpPr>
            <p:spPr bwMode="auto">
              <a:xfrm flipH="1" flipV="1">
                <a:off x="3151" y="2772"/>
                <a:ext cx="1" cy="159"/>
              </a:xfrm>
              <a:prstGeom prst="line">
                <a:avLst/>
              </a:prstGeom>
              <a:noFill/>
              <a:ln w="9525">
                <a:solidFill>
                  <a:schemeClr val="tx2"/>
                </a:solidFill>
                <a:round/>
                <a:headEnd/>
                <a:tailEnd type="triangle" w="med" len="med"/>
              </a:ln>
            </p:spPr>
            <p:txBody>
              <a:bodyPr/>
              <a:lstStyle/>
              <a:p>
                <a:endParaRPr lang="en-GB" dirty="0"/>
              </a:p>
            </p:txBody>
          </p:sp>
          <p:sp>
            <p:nvSpPr>
              <p:cNvPr id="43" name="Line 38"/>
              <p:cNvSpPr>
                <a:spLocks noChangeShapeType="1"/>
              </p:cNvSpPr>
              <p:nvPr/>
            </p:nvSpPr>
            <p:spPr bwMode="auto">
              <a:xfrm flipV="1">
                <a:off x="4495" y="2772"/>
                <a:ext cx="0" cy="122"/>
              </a:xfrm>
              <a:prstGeom prst="line">
                <a:avLst/>
              </a:prstGeom>
              <a:noFill/>
              <a:ln w="9525">
                <a:solidFill>
                  <a:schemeClr val="tx2"/>
                </a:solidFill>
                <a:round/>
                <a:headEnd/>
                <a:tailEnd type="triangle" w="med" len="med"/>
              </a:ln>
            </p:spPr>
            <p:txBody>
              <a:bodyPr/>
              <a:lstStyle/>
              <a:p>
                <a:endParaRPr lang="en-GB" dirty="0"/>
              </a:p>
            </p:txBody>
          </p:sp>
          <p:sp>
            <p:nvSpPr>
              <p:cNvPr id="44" name="Line 39"/>
              <p:cNvSpPr>
                <a:spLocks noChangeShapeType="1"/>
              </p:cNvSpPr>
              <p:nvPr/>
            </p:nvSpPr>
            <p:spPr bwMode="auto">
              <a:xfrm flipH="1" flipV="1">
                <a:off x="3775" y="2741"/>
                <a:ext cx="0" cy="457"/>
              </a:xfrm>
              <a:prstGeom prst="line">
                <a:avLst/>
              </a:prstGeom>
              <a:noFill/>
              <a:ln w="9525">
                <a:solidFill>
                  <a:schemeClr val="tx2"/>
                </a:solidFill>
                <a:round/>
                <a:headEnd/>
                <a:tailEnd type="triangle" w="med" len="med"/>
              </a:ln>
            </p:spPr>
            <p:txBody>
              <a:bodyPr/>
              <a:lstStyle/>
              <a:p>
                <a:endParaRPr lang="en-GB" dirty="0"/>
              </a:p>
            </p:txBody>
          </p:sp>
        </p:grpSp>
        <p:sp>
          <p:nvSpPr>
            <p:cNvPr id="7" name="TextBox 39"/>
            <p:cNvSpPr txBox="1">
              <a:spLocks noChangeArrowheads="1"/>
            </p:cNvSpPr>
            <p:nvPr/>
          </p:nvSpPr>
          <p:spPr bwMode="auto">
            <a:xfrm>
              <a:off x="1763713" y="3068638"/>
              <a:ext cx="1558925" cy="287337"/>
            </a:xfrm>
            <a:prstGeom prst="rect">
              <a:avLst/>
            </a:prstGeom>
            <a:noFill/>
            <a:ln w="9525">
              <a:noFill/>
              <a:miter lim="800000"/>
              <a:headEnd/>
              <a:tailEnd/>
            </a:ln>
          </p:spPr>
          <p:txBody>
            <a:bodyPr wrap="none">
              <a:spAutoFit/>
            </a:bodyPr>
            <a:lstStyle/>
            <a:p>
              <a:pPr algn="l">
                <a:lnSpc>
                  <a:spcPct val="90000"/>
                </a:lnSpc>
                <a:spcBef>
                  <a:spcPct val="20000"/>
                </a:spcBef>
              </a:pPr>
              <a:r>
                <a:rPr lang="en-GB" sz="1400" dirty="0">
                  <a:solidFill>
                    <a:schemeClr val="tx2"/>
                  </a:solidFill>
                  <a:latin typeface="Arial" charset="0"/>
                </a:rPr>
                <a:t>Dental inspection</a:t>
              </a:r>
            </a:p>
          </p:txBody>
        </p:sp>
        <p:sp>
          <p:nvSpPr>
            <p:cNvPr id="8" name="Line 29"/>
            <p:cNvSpPr>
              <a:spLocks noChangeShapeType="1"/>
            </p:cNvSpPr>
            <p:nvPr/>
          </p:nvSpPr>
          <p:spPr bwMode="auto">
            <a:xfrm flipH="1">
              <a:off x="2362199" y="3429000"/>
              <a:ext cx="1" cy="1066800"/>
            </a:xfrm>
            <a:prstGeom prst="line">
              <a:avLst/>
            </a:prstGeom>
            <a:noFill/>
            <a:ln w="9525">
              <a:solidFill>
                <a:schemeClr val="tx2"/>
              </a:solidFill>
              <a:round/>
              <a:headEnd/>
              <a:tailEnd type="triangle" w="med" len="med"/>
            </a:ln>
          </p:spPr>
          <p:txBody>
            <a:bodyPr/>
            <a:lstStyle/>
            <a:p>
              <a:endParaRPr lang="en-GB" dirty="0"/>
            </a:p>
          </p:txBody>
        </p:sp>
        <p:sp>
          <p:nvSpPr>
            <p:cNvPr id="9" name="TextBox 41"/>
            <p:cNvSpPr txBox="1">
              <a:spLocks noChangeArrowheads="1"/>
            </p:cNvSpPr>
            <p:nvPr/>
          </p:nvSpPr>
          <p:spPr bwMode="auto">
            <a:xfrm>
              <a:off x="250825" y="3500438"/>
              <a:ext cx="1944688" cy="287337"/>
            </a:xfrm>
            <a:prstGeom prst="rect">
              <a:avLst/>
            </a:prstGeom>
            <a:noFill/>
            <a:ln w="9525">
              <a:noFill/>
              <a:miter lim="800000"/>
              <a:headEnd/>
              <a:tailEnd/>
            </a:ln>
          </p:spPr>
          <p:txBody>
            <a:bodyPr>
              <a:spAutoFit/>
            </a:bodyPr>
            <a:lstStyle/>
            <a:p>
              <a:pPr algn="l">
                <a:lnSpc>
                  <a:spcPct val="90000"/>
                </a:lnSpc>
                <a:spcBef>
                  <a:spcPct val="20000"/>
                </a:spcBef>
              </a:pPr>
              <a:r>
                <a:rPr lang="en-GB" sz="1400" dirty="0">
                  <a:solidFill>
                    <a:schemeClr val="tx2"/>
                  </a:solidFill>
                  <a:latin typeface="Arial" charset="0"/>
                </a:rPr>
                <a:t>Scottish birth record</a:t>
              </a:r>
            </a:p>
          </p:txBody>
        </p:sp>
        <p:sp>
          <p:nvSpPr>
            <p:cNvPr id="10" name="TextBox 43"/>
            <p:cNvSpPr txBox="1">
              <a:spLocks noChangeArrowheads="1"/>
            </p:cNvSpPr>
            <p:nvPr/>
          </p:nvSpPr>
          <p:spPr bwMode="auto">
            <a:xfrm>
              <a:off x="3276600" y="3429000"/>
              <a:ext cx="1647825" cy="285750"/>
            </a:xfrm>
            <a:prstGeom prst="rect">
              <a:avLst/>
            </a:prstGeom>
            <a:noFill/>
            <a:ln w="9525">
              <a:noFill/>
              <a:miter lim="800000"/>
              <a:headEnd/>
              <a:tailEnd/>
            </a:ln>
          </p:spPr>
          <p:txBody>
            <a:bodyPr>
              <a:spAutoFit/>
            </a:bodyPr>
            <a:lstStyle/>
            <a:p>
              <a:pPr algn="l">
                <a:lnSpc>
                  <a:spcPct val="90000"/>
                </a:lnSpc>
                <a:spcBef>
                  <a:spcPct val="20000"/>
                </a:spcBef>
              </a:pPr>
              <a:r>
                <a:rPr lang="en-GB" sz="1400" dirty="0">
                  <a:solidFill>
                    <a:schemeClr val="tx2"/>
                  </a:solidFill>
                  <a:latin typeface="Arial" charset="0"/>
                </a:rPr>
                <a:t>Substance misuse</a:t>
              </a:r>
            </a:p>
          </p:txBody>
        </p:sp>
        <p:sp>
          <p:nvSpPr>
            <p:cNvPr id="11" name="Line 28"/>
            <p:cNvSpPr>
              <a:spLocks noChangeShapeType="1"/>
            </p:cNvSpPr>
            <p:nvPr/>
          </p:nvSpPr>
          <p:spPr bwMode="auto">
            <a:xfrm>
              <a:off x="4114800" y="3657600"/>
              <a:ext cx="0" cy="825500"/>
            </a:xfrm>
            <a:prstGeom prst="line">
              <a:avLst/>
            </a:prstGeom>
            <a:noFill/>
            <a:ln w="9525">
              <a:solidFill>
                <a:schemeClr val="tx2"/>
              </a:solidFill>
              <a:round/>
              <a:headEnd/>
              <a:tailEnd type="triangle" w="med" len="med"/>
            </a:ln>
          </p:spPr>
          <p:txBody>
            <a:bodyPr/>
            <a:lstStyle/>
            <a:p>
              <a:endParaRPr lang="en-GB" dirty="0"/>
            </a:p>
          </p:txBody>
        </p:sp>
        <p:sp>
          <p:nvSpPr>
            <p:cNvPr id="12" name="TextBox 45"/>
            <p:cNvSpPr txBox="1">
              <a:spLocks noChangeArrowheads="1"/>
            </p:cNvSpPr>
            <p:nvPr/>
          </p:nvSpPr>
          <p:spPr bwMode="auto">
            <a:xfrm>
              <a:off x="5651500" y="5732463"/>
              <a:ext cx="1290638" cy="287337"/>
            </a:xfrm>
            <a:prstGeom prst="rect">
              <a:avLst/>
            </a:prstGeom>
            <a:noFill/>
            <a:ln w="9525">
              <a:noFill/>
              <a:miter lim="800000"/>
              <a:headEnd/>
              <a:tailEnd/>
            </a:ln>
          </p:spPr>
          <p:txBody>
            <a:bodyPr wrap="none">
              <a:spAutoFit/>
            </a:bodyPr>
            <a:lstStyle/>
            <a:p>
              <a:pPr algn="l">
                <a:lnSpc>
                  <a:spcPct val="90000"/>
                </a:lnSpc>
                <a:spcBef>
                  <a:spcPct val="20000"/>
                </a:spcBef>
              </a:pPr>
              <a:r>
                <a:rPr lang="en-GB" sz="1400" dirty="0">
                  <a:solidFill>
                    <a:schemeClr val="tx2"/>
                  </a:solidFill>
                  <a:latin typeface="Arial" charset="0"/>
                </a:rPr>
                <a:t>Clinical audits</a:t>
              </a:r>
            </a:p>
          </p:txBody>
        </p:sp>
      </p:grpSp>
      <p:sp>
        <p:nvSpPr>
          <p:cNvPr id="45" name="Rectangle 44"/>
          <p:cNvSpPr/>
          <p:nvPr/>
        </p:nvSpPr>
        <p:spPr>
          <a:xfrm>
            <a:off x="1986922" y="5727391"/>
            <a:ext cx="5105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StoneSans" pitchFamily="34" charset="0"/>
              </a:rPr>
              <a:t>Most of our data sets offer 100% coverage</a:t>
            </a:r>
          </a:p>
          <a:p>
            <a:pPr algn="ctr"/>
            <a:r>
              <a:rPr lang="en-GB" sz="2000" dirty="0" smtClean="0">
                <a:solidFill>
                  <a:schemeClr val="bg1"/>
                </a:solidFill>
                <a:latin typeface="StoneSans" pitchFamily="34" charset="0"/>
              </a:rPr>
              <a:t>Community Health Index – CHI seeded</a:t>
            </a:r>
            <a:endParaRPr lang="en-GB" sz="2000" dirty="0">
              <a:solidFill>
                <a:schemeClr val="bg1"/>
              </a:solidFill>
              <a:latin typeface="StoneSan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p:nvPr/>
        </p:nvCxnSpPr>
        <p:spPr>
          <a:xfrm>
            <a:off x="4572000" y="728655"/>
            <a:ext cx="0" cy="5940759"/>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691632" y="0"/>
            <a:ext cx="6120784" cy="584775"/>
          </a:xfrm>
          <a:prstGeom prst="rect">
            <a:avLst/>
          </a:prstGeom>
        </p:spPr>
        <p:txBody>
          <a:bodyPr wrap="square">
            <a:spAutoFit/>
          </a:bodyPr>
          <a:lstStyle/>
          <a:p>
            <a:pPr algn="ctr"/>
            <a:r>
              <a:rPr lang="en-GB" sz="3200" b="1" dirty="0" smtClean="0">
                <a:solidFill>
                  <a:srgbClr val="004380"/>
                </a:solidFill>
                <a:latin typeface="Helvetica" pitchFamily="2" charset="0"/>
                <a:cs typeface="Arial" pitchFamily="34" charset="0"/>
              </a:rPr>
              <a:t>LIST: Local Focus </a:t>
            </a:r>
            <a:endParaRPr lang="en-GB" b="1" dirty="0" smtClean="0">
              <a:solidFill>
                <a:srgbClr val="004380"/>
              </a:solidFill>
              <a:latin typeface="Helvetica" pitchFamily="2" charset="0"/>
              <a:cs typeface="Arial" pitchFamily="34" charset="0"/>
            </a:endParaRPr>
          </a:p>
        </p:txBody>
      </p:sp>
      <p:sp>
        <p:nvSpPr>
          <p:cNvPr id="48" name="Content Placeholder 5"/>
          <p:cNvSpPr txBox="1">
            <a:spLocks/>
          </p:cNvSpPr>
          <p:nvPr/>
        </p:nvSpPr>
        <p:spPr>
          <a:xfrm>
            <a:off x="468313" y="3573463"/>
            <a:ext cx="4835525" cy="2552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9" name="Picture 48" descr="All.png"/>
          <p:cNvPicPr>
            <a:picLocks noChangeAspect="1"/>
          </p:cNvPicPr>
          <p:nvPr/>
        </p:nvPicPr>
        <p:blipFill>
          <a:blip r:embed="rId3" cstate="print"/>
          <a:stretch>
            <a:fillRect/>
          </a:stretch>
        </p:blipFill>
        <p:spPr>
          <a:xfrm>
            <a:off x="569120" y="1628800"/>
            <a:ext cx="3235552" cy="4320492"/>
          </a:xfrm>
          <a:prstGeom prst="rect">
            <a:avLst/>
          </a:prstGeom>
        </p:spPr>
      </p:pic>
      <p:sp>
        <p:nvSpPr>
          <p:cNvPr id="52" name="Rectangle 51"/>
          <p:cNvSpPr/>
          <p:nvPr/>
        </p:nvSpPr>
        <p:spPr>
          <a:xfrm>
            <a:off x="3131816" y="5769299"/>
            <a:ext cx="1260161" cy="338554"/>
          </a:xfrm>
          <a:prstGeom prst="rect">
            <a:avLst/>
          </a:prstGeom>
        </p:spPr>
        <p:txBody>
          <a:bodyPr wrap="square">
            <a:spAutoFit/>
          </a:bodyPr>
          <a:lstStyle/>
          <a:p>
            <a:pPr algn="ctr"/>
            <a:r>
              <a:rPr lang="en-GB" sz="1600" b="1" dirty="0" smtClean="0">
                <a:solidFill>
                  <a:srgbClr val="004380"/>
                </a:solidFill>
                <a:latin typeface="Helvetica" pitchFamily="2" charset="0"/>
                <a:cs typeface="Arial" pitchFamily="34" charset="0"/>
              </a:rPr>
              <a:t>East</a:t>
            </a:r>
          </a:p>
        </p:txBody>
      </p:sp>
      <p:sp>
        <p:nvSpPr>
          <p:cNvPr id="53" name="Rectangle 52"/>
          <p:cNvSpPr/>
          <p:nvPr/>
        </p:nvSpPr>
        <p:spPr>
          <a:xfrm>
            <a:off x="3131816" y="2348862"/>
            <a:ext cx="1260161" cy="338554"/>
          </a:xfrm>
          <a:prstGeom prst="rect">
            <a:avLst/>
          </a:prstGeom>
        </p:spPr>
        <p:txBody>
          <a:bodyPr wrap="square">
            <a:spAutoFit/>
          </a:bodyPr>
          <a:lstStyle/>
          <a:p>
            <a:pPr algn="ctr"/>
            <a:r>
              <a:rPr lang="en-GB" sz="1600" b="1" dirty="0" smtClean="0">
                <a:solidFill>
                  <a:srgbClr val="004380"/>
                </a:solidFill>
                <a:latin typeface="Helvetica" pitchFamily="2" charset="0"/>
                <a:cs typeface="Arial" pitchFamily="34" charset="0"/>
              </a:rPr>
              <a:t>North</a:t>
            </a:r>
          </a:p>
        </p:txBody>
      </p:sp>
      <p:grpSp>
        <p:nvGrpSpPr>
          <p:cNvPr id="2" name="Group 56"/>
          <p:cNvGrpSpPr/>
          <p:nvPr/>
        </p:nvGrpSpPr>
        <p:grpSpPr>
          <a:xfrm>
            <a:off x="2051678" y="5229230"/>
            <a:ext cx="900115" cy="900115"/>
            <a:chOff x="727067" y="474508"/>
            <a:chExt cx="523324" cy="483670"/>
          </a:xfrm>
        </p:grpSpPr>
        <p:sp>
          <p:nvSpPr>
            <p:cNvPr id="58" name="Oval 57"/>
            <p:cNvSpPr/>
            <p:nvPr/>
          </p:nvSpPr>
          <p:spPr>
            <a:xfrm>
              <a:off x="727067" y="474508"/>
              <a:ext cx="523324" cy="483670"/>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9" name="Oval 4"/>
            <p:cNvSpPr/>
            <p:nvPr/>
          </p:nvSpPr>
          <p:spPr>
            <a:xfrm>
              <a:off x="803706" y="545340"/>
              <a:ext cx="370046" cy="342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000" b="1" kern="1200" dirty="0" smtClean="0"/>
                <a:t>ISD Specialist Teams</a:t>
              </a:r>
              <a:endParaRPr lang="en-GB" sz="1000" b="1" kern="1200" dirty="0"/>
            </a:p>
          </p:txBody>
        </p:sp>
      </p:grpSp>
      <p:sp>
        <p:nvSpPr>
          <p:cNvPr id="61" name="Rectangle 60"/>
          <p:cNvSpPr/>
          <p:nvPr/>
        </p:nvSpPr>
        <p:spPr>
          <a:xfrm>
            <a:off x="-18587" y="5844238"/>
            <a:ext cx="1260161" cy="338554"/>
          </a:xfrm>
          <a:prstGeom prst="rect">
            <a:avLst/>
          </a:prstGeom>
        </p:spPr>
        <p:txBody>
          <a:bodyPr wrap="square">
            <a:spAutoFit/>
          </a:bodyPr>
          <a:lstStyle/>
          <a:p>
            <a:pPr algn="ctr"/>
            <a:r>
              <a:rPr lang="en-GB" sz="1600" b="1" dirty="0" smtClean="0">
                <a:solidFill>
                  <a:srgbClr val="004380"/>
                </a:solidFill>
                <a:latin typeface="Helvetica" pitchFamily="2" charset="0"/>
                <a:cs typeface="Arial" pitchFamily="34" charset="0"/>
              </a:rPr>
              <a:t>West</a:t>
            </a:r>
          </a:p>
        </p:txBody>
      </p:sp>
      <p:sp>
        <p:nvSpPr>
          <p:cNvPr id="62" name="Rectangle 61"/>
          <p:cNvSpPr/>
          <p:nvPr/>
        </p:nvSpPr>
        <p:spPr>
          <a:xfrm>
            <a:off x="4546555" y="5962694"/>
            <a:ext cx="1260161" cy="338554"/>
          </a:xfrm>
          <a:prstGeom prst="rect">
            <a:avLst/>
          </a:prstGeom>
        </p:spPr>
        <p:txBody>
          <a:bodyPr wrap="square">
            <a:spAutoFit/>
          </a:bodyPr>
          <a:lstStyle/>
          <a:p>
            <a:pPr algn="ctr"/>
            <a:r>
              <a:rPr lang="en-GB" sz="1600" b="1" dirty="0" smtClean="0">
                <a:solidFill>
                  <a:srgbClr val="004380"/>
                </a:solidFill>
                <a:latin typeface="Helvetica" pitchFamily="2" charset="0"/>
                <a:cs typeface="Arial" pitchFamily="34" charset="0"/>
              </a:rPr>
              <a:t>West</a:t>
            </a:r>
          </a:p>
        </p:txBody>
      </p:sp>
      <p:pic>
        <p:nvPicPr>
          <p:cNvPr id="70" name="Picture 69" descr="All.png"/>
          <p:cNvPicPr>
            <a:picLocks noChangeAspect="1"/>
          </p:cNvPicPr>
          <p:nvPr/>
        </p:nvPicPr>
        <p:blipFill>
          <a:blip r:embed="rId3" cstate="print"/>
          <a:stretch>
            <a:fillRect/>
          </a:stretch>
        </p:blipFill>
        <p:spPr>
          <a:xfrm>
            <a:off x="4974920" y="1317682"/>
            <a:ext cx="3701536" cy="4942728"/>
          </a:xfrm>
          <a:prstGeom prst="rect">
            <a:avLst/>
          </a:prstGeom>
        </p:spPr>
      </p:pic>
      <p:sp>
        <p:nvSpPr>
          <p:cNvPr id="72" name="Rectangle 71"/>
          <p:cNvSpPr/>
          <p:nvPr/>
        </p:nvSpPr>
        <p:spPr>
          <a:xfrm>
            <a:off x="7856278" y="5926108"/>
            <a:ext cx="1260161" cy="338554"/>
          </a:xfrm>
          <a:prstGeom prst="rect">
            <a:avLst/>
          </a:prstGeom>
        </p:spPr>
        <p:txBody>
          <a:bodyPr wrap="square">
            <a:spAutoFit/>
          </a:bodyPr>
          <a:lstStyle/>
          <a:p>
            <a:pPr algn="ctr"/>
            <a:r>
              <a:rPr lang="en-GB" sz="1600" b="1" dirty="0" smtClean="0">
                <a:solidFill>
                  <a:srgbClr val="004380"/>
                </a:solidFill>
                <a:latin typeface="Helvetica" pitchFamily="2" charset="0"/>
                <a:cs typeface="Arial" pitchFamily="34" charset="0"/>
              </a:rPr>
              <a:t>East</a:t>
            </a:r>
          </a:p>
        </p:txBody>
      </p:sp>
      <p:sp>
        <p:nvSpPr>
          <p:cNvPr id="73" name="Rectangle 72"/>
          <p:cNvSpPr/>
          <p:nvPr/>
        </p:nvSpPr>
        <p:spPr>
          <a:xfrm>
            <a:off x="7452320" y="2204864"/>
            <a:ext cx="1260161" cy="338554"/>
          </a:xfrm>
          <a:prstGeom prst="rect">
            <a:avLst/>
          </a:prstGeom>
        </p:spPr>
        <p:txBody>
          <a:bodyPr wrap="square">
            <a:spAutoFit/>
          </a:bodyPr>
          <a:lstStyle/>
          <a:p>
            <a:pPr algn="ctr"/>
            <a:r>
              <a:rPr lang="en-GB" sz="1600" b="1" dirty="0" smtClean="0">
                <a:solidFill>
                  <a:srgbClr val="004380"/>
                </a:solidFill>
                <a:latin typeface="Helvetica" pitchFamily="2" charset="0"/>
                <a:cs typeface="Arial" pitchFamily="34" charset="0"/>
              </a:rPr>
              <a:t>North</a:t>
            </a:r>
          </a:p>
        </p:txBody>
      </p:sp>
      <p:graphicFrame>
        <p:nvGraphicFramePr>
          <p:cNvPr id="75" name="Diagram 74"/>
          <p:cNvGraphicFramePr/>
          <p:nvPr>
            <p:extLst>
              <p:ext uri="{D42A27DB-BD31-4B8C-83A1-F6EECF244321}">
                <p14:modId xmlns:p14="http://schemas.microsoft.com/office/powerpoint/2010/main" val="4144667001"/>
              </p:ext>
            </p:extLst>
          </p:nvPr>
        </p:nvGraphicFramePr>
        <p:xfrm>
          <a:off x="5832161" y="2348862"/>
          <a:ext cx="1980253" cy="1440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7" name="Diagram 76"/>
          <p:cNvGraphicFramePr/>
          <p:nvPr>
            <p:extLst>
              <p:ext uri="{D42A27DB-BD31-4B8C-83A1-F6EECF244321}">
                <p14:modId xmlns:p14="http://schemas.microsoft.com/office/powerpoint/2010/main" val="3260580444"/>
              </p:ext>
            </p:extLst>
          </p:nvPr>
        </p:nvGraphicFramePr>
        <p:xfrm>
          <a:off x="5112069" y="3969069"/>
          <a:ext cx="1980253" cy="14401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8" name="Diagram 77"/>
          <p:cNvGraphicFramePr/>
          <p:nvPr>
            <p:extLst>
              <p:ext uri="{D42A27DB-BD31-4B8C-83A1-F6EECF244321}">
                <p14:modId xmlns:p14="http://schemas.microsoft.com/office/powerpoint/2010/main" val="728914753"/>
              </p:ext>
            </p:extLst>
          </p:nvPr>
        </p:nvGraphicFramePr>
        <p:xfrm>
          <a:off x="6732276" y="4009133"/>
          <a:ext cx="1980253" cy="144018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3" name="Group 79"/>
          <p:cNvGrpSpPr/>
          <p:nvPr/>
        </p:nvGrpSpPr>
        <p:grpSpPr>
          <a:xfrm>
            <a:off x="6676669" y="5319241"/>
            <a:ext cx="900115" cy="900115"/>
            <a:chOff x="727067" y="474508"/>
            <a:chExt cx="523324" cy="483670"/>
          </a:xfrm>
        </p:grpSpPr>
        <p:sp>
          <p:nvSpPr>
            <p:cNvPr id="81" name="Oval 80"/>
            <p:cNvSpPr/>
            <p:nvPr/>
          </p:nvSpPr>
          <p:spPr>
            <a:xfrm>
              <a:off x="727067" y="474508"/>
              <a:ext cx="523324" cy="483670"/>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82" name="Oval 4"/>
            <p:cNvSpPr/>
            <p:nvPr/>
          </p:nvSpPr>
          <p:spPr>
            <a:xfrm>
              <a:off x="803706" y="545340"/>
              <a:ext cx="370046" cy="342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000" b="1" kern="1200" dirty="0" smtClean="0"/>
                <a:t>ISD Specialist Teams</a:t>
              </a:r>
              <a:endParaRPr lang="en-GB" sz="1000" b="1" kern="1200" dirty="0"/>
            </a:p>
          </p:txBody>
        </p:sp>
      </p:grpSp>
      <p:grpSp>
        <p:nvGrpSpPr>
          <p:cNvPr id="4" name="Group 85"/>
          <p:cNvGrpSpPr/>
          <p:nvPr/>
        </p:nvGrpSpPr>
        <p:grpSpPr>
          <a:xfrm>
            <a:off x="2702342" y="4712848"/>
            <a:ext cx="318076" cy="235956"/>
            <a:chOff x="543411" y="115893"/>
            <a:chExt cx="318076" cy="235956"/>
          </a:xfrm>
        </p:grpSpPr>
        <p:sp>
          <p:nvSpPr>
            <p:cNvPr id="87" name="Oval 86"/>
            <p:cNvSpPr/>
            <p:nvPr/>
          </p:nvSpPr>
          <p:spPr>
            <a:xfrm>
              <a:off x="543411" y="115893"/>
              <a:ext cx="318076" cy="235956"/>
            </a:xfrm>
            <a:prstGeom prst="ellipse">
              <a:avLst/>
            </a:prstGeom>
            <a:solidFill>
              <a:srgbClr val="7030A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92" name="Oval 4"/>
            <p:cNvSpPr/>
            <p:nvPr/>
          </p:nvSpPr>
          <p:spPr>
            <a:xfrm>
              <a:off x="589992" y="150448"/>
              <a:ext cx="224914" cy="166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t>Local</a:t>
              </a:r>
              <a:endParaRPr lang="en-GB" sz="700" kern="1200" dirty="0"/>
            </a:p>
          </p:txBody>
        </p:sp>
      </p:grpSp>
      <p:grpSp>
        <p:nvGrpSpPr>
          <p:cNvPr id="5" name="Group 109"/>
          <p:cNvGrpSpPr/>
          <p:nvPr/>
        </p:nvGrpSpPr>
        <p:grpSpPr>
          <a:xfrm>
            <a:off x="1811633" y="6090262"/>
            <a:ext cx="318076" cy="235956"/>
            <a:chOff x="543411" y="115893"/>
            <a:chExt cx="318076" cy="235956"/>
          </a:xfrm>
        </p:grpSpPr>
        <p:sp>
          <p:nvSpPr>
            <p:cNvPr id="111" name="Oval 110"/>
            <p:cNvSpPr/>
            <p:nvPr/>
          </p:nvSpPr>
          <p:spPr>
            <a:xfrm>
              <a:off x="543411" y="115893"/>
              <a:ext cx="318076" cy="235956"/>
            </a:xfrm>
            <a:prstGeom prst="ellipse">
              <a:avLst/>
            </a:prstGeom>
            <a:solidFill>
              <a:srgbClr val="7030A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12" name="Oval 4"/>
            <p:cNvSpPr/>
            <p:nvPr/>
          </p:nvSpPr>
          <p:spPr>
            <a:xfrm>
              <a:off x="589992" y="150448"/>
              <a:ext cx="224914" cy="166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t>Local</a:t>
              </a:r>
              <a:endParaRPr lang="en-GB" sz="700" kern="1200" dirty="0"/>
            </a:p>
          </p:txBody>
        </p:sp>
      </p:grpSp>
      <p:grpSp>
        <p:nvGrpSpPr>
          <p:cNvPr id="6" name="Group 115"/>
          <p:cNvGrpSpPr/>
          <p:nvPr/>
        </p:nvGrpSpPr>
        <p:grpSpPr>
          <a:xfrm>
            <a:off x="1426290" y="4712848"/>
            <a:ext cx="318076" cy="235956"/>
            <a:chOff x="543411" y="115893"/>
            <a:chExt cx="318076" cy="235956"/>
          </a:xfrm>
        </p:grpSpPr>
        <p:sp>
          <p:nvSpPr>
            <p:cNvPr id="117" name="Oval 116"/>
            <p:cNvSpPr/>
            <p:nvPr/>
          </p:nvSpPr>
          <p:spPr>
            <a:xfrm>
              <a:off x="543411" y="115893"/>
              <a:ext cx="318076" cy="235956"/>
            </a:xfrm>
            <a:prstGeom prst="ellipse">
              <a:avLst/>
            </a:prstGeom>
            <a:solidFill>
              <a:srgbClr val="7030A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18" name="Oval 4"/>
            <p:cNvSpPr/>
            <p:nvPr/>
          </p:nvSpPr>
          <p:spPr>
            <a:xfrm>
              <a:off x="589992" y="150448"/>
              <a:ext cx="224914" cy="166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t>Local</a:t>
              </a:r>
              <a:endParaRPr lang="en-GB" sz="700" kern="1200" dirty="0"/>
            </a:p>
          </p:txBody>
        </p:sp>
      </p:grpSp>
      <p:sp>
        <p:nvSpPr>
          <p:cNvPr id="119" name="Rectangle 118"/>
          <p:cNvSpPr/>
          <p:nvPr/>
        </p:nvSpPr>
        <p:spPr>
          <a:xfrm>
            <a:off x="4932046" y="1286796"/>
            <a:ext cx="874670" cy="161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Present</a:t>
            </a:r>
            <a:endParaRPr lang="en-GB" sz="1400" b="1" dirty="0">
              <a:solidFill>
                <a:schemeClr val="bg1"/>
              </a:solidFill>
            </a:endParaRPr>
          </a:p>
        </p:txBody>
      </p:sp>
      <p:sp>
        <p:nvSpPr>
          <p:cNvPr id="122" name="Rectangle 121"/>
          <p:cNvSpPr/>
          <p:nvPr/>
        </p:nvSpPr>
        <p:spPr>
          <a:xfrm>
            <a:off x="251448" y="6487042"/>
            <a:ext cx="1080138" cy="1823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In the past</a:t>
            </a:r>
            <a:endParaRPr lang="en-GB" sz="1400" b="1" dirty="0">
              <a:solidFill>
                <a:schemeClr val="bg1"/>
              </a:solidFill>
            </a:endParaRPr>
          </a:p>
        </p:txBody>
      </p:sp>
    </p:spTree>
    <p:extLst>
      <p:ext uri="{BB962C8B-B14F-4D97-AF65-F5344CB8AC3E}">
        <p14:creationId xmlns:p14="http://schemas.microsoft.com/office/powerpoint/2010/main" val="37975676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53653" y="1988841"/>
            <a:ext cx="6539884" cy="3767310"/>
          </a:xfrm>
          <a:prstGeom prst="rect">
            <a:avLst/>
          </a:prstGeom>
          <a:noFill/>
          <a:ln w="9525">
            <a:noFill/>
            <a:miter lim="800000"/>
            <a:headEnd/>
            <a:tailEnd/>
          </a:ln>
        </p:spPr>
      </p:pic>
      <p:sp>
        <p:nvSpPr>
          <p:cNvPr id="3" name="Rectangle 2"/>
          <p:cNvSpPr/>
          <p:nvPr/>
        </p:nvSpPr>
        <p:spPr>
          <a:xfrm>
            <a:off x="1547664" y="1052736"/>
            <a:ext cx="5616624" cy="369332"/>
          </a:xfrm>
          <a:prstGeom prst="rect">
            <a:avLst/>
          </a:prstGeom>
        </p:spPr>
        <p:txBody>
          <a:bodyPr wrap="square">
            <a:spAutoFit/>
          </a:bodyPr>
          <a:lstStyle/>
          <a:p>
            <a:pPr algn="ctr"/>
            <a:r>
              <a:rPr lang="en-GB" b="1" u="sng" dirty="0" smtClean="0">
                <a:solidFill>
                  <a:srgbClr val="004380"/>
                </a:solidFill>
                <a:latin typeface="Helvetica" pitchFamily="2" charset="0"/>
                <a:cs typeface="Arial" pitchFamily="34" charset="0"/>
              </a:rPr>
              <a:t>Understanding the wider determinants of health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PKAVS Enhancing Lives, Connecting Communitie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 name="Freeform 14"/>
          <p:cNvSpPr>
            <a:spLocks/>
          </p:cNvSpPr>
          <p:nvPr/>
        </p:nvSpPr>
        <p:spPr bwMode="auto">
          <a:xfrm rot="21060000">
            <a:off x="1169859" y="2824447"/>
            <a:ext cx="7245046" cy="3104924"/>
          </a:xfrm>
          <a:custGeom>
            <a:avLst/>
            <a:gdLst>
              <a:gd name="T0" fmla="*/ 0 w 15000"/>
              <a:gd name="T1" fmla="*/ 840 h 6570"/>
              <a:gd name="T2" fmla="*/ 960 w 15000"/>
              <a:gd name="T3" fmla="*/ 120 h 6570"/>
              <a:gd name="T4" fmla="*/ 1920 w 15000"/>
              <a:gd name="T5" fmla="*/ 120 h 6570"/>
              <a:gd name="T6" fmla="*/ 2640 w 15000"/>
              <a:gd name="T7" fmla="*/ 120 h 6570"/>
              <a:gd name="T8" fmla="*/ 3000 w 15000"/>
              <a:gd name="T9" fmla="*/ 660 h 6570"/>
              <a:gd name="T10" fmla="*/ 3360 w 15000"/>
              <a:gd name="T11" fmla="*/ 2280 h 6570"/>
              <a:gd name="T12" fmla="*/ 5160 w 15000"/>
              <a:gd name="T13" fmla="*/ 1920 h 6570"/>
              <a:gd name="T14" fmla="*/ 6600 w 15000"/>
              <a:gd name="T15" fmla="*/ 4080 h 6570"/>
              <a:gd name="T16" fmla="*/ 8880 w 15000"/>
              <a:gd name="T17" fmla="*/ 2100 h 6570"/>
              <a:gd name="T18" fmla="*/ 10800 w 15000"/>
              <a:gd name="T19" fmla="*/ 6060 h 6570"/>
              <a:gd name="T20" fmla="*/ 13200 w 15000"/>
              <a:gd name="T21" fmla="*/ 5160 h 6570"/>
              <a:gd name="T22" fmla="*/ 14640 w 15000"/>
              <a:gd name="T23" fmla="*/ 840 h 6570"/>
              <a:gd name="T24" fmla="*/ 15000 w 15000"/>
              <a:gd name="T25" fmla="*/ 300 h 6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00" h="6570">
                <a:moveTo>
                  <a:pt x="0" y="840"/>
                </a:moveTo>
                <a:cubicBezTo>
                  <a:pt x="320" y="540"/>
                  <a:pt x="640" y="240"/>
                  <a:pt x="960" y="120"/>
                </a:cubicBezTo>
                <a:cubicBezTo>
                  <a:pt x="1280" y="0"/>
                  <a:pt x="1640" y="120"/>
                  <a:pt x="1920" y="120"/>
                </a:cubicBezTo>
                <a:cubicBezTo>
                  <a:pt x="2200" y="120"/>
                  <a:pt x="2460" y="30"/>
                  <a:pt x="2640" y="120"/>
                </a:cubicBezTo>
                <a:cubicBezTo>
                  <a:pt x="2820" y="210"/>
                  <a:pt x="2880" y="300"/>
                  <a:pt x="3000" y="660"/>
                </a:cubicBezTo>
                <a:cubicBezTo>
                  <a:pt x="3120" y="1020"/>
                  <a:pt x="3000" y="2070"/>
                  <a:pt x="3360" y="2280"/>
                </a:cubicBezTo>
                <a:cubicBezTo>
                  <a:pt x="3720" y="2490"/>
                  <a:pt x="4620" y="1620"/>
                  <a:pt x="5160" y="1920"/>
                </a:cubicBezTo>
                <a:cubicBezTo>
                  <a:pt x="5700" y="2220"/>
                  <a:pt x="5980" y="4050"/>
                  <a:pt x="6600" y="4080"/>
                </a:cubicBezTo>
                <a:cubicBezTo>
                  <a:pt x="7220" y="4110"/>
                  <a:pt x="8180" y="1770"/>
                  <a:pt x="8880" y="2100"/>
                </a:cubicBezTo>
                <a:cubicBezTo>
                  <a:pt x="9580" y="2430"/>
                  <a:pt x="10080" y="5550"/>
                  <a:pt x="10800" y="6060"/>
                </a:cubicBezTo>
                <a:cubicBezTo>
                  <a:pt x="11520" y="6570"/>
                  <a:pt x="12560" y="6030"/>
                  <a:pt x="13200" y="5160"/>
                </a:cubicBezTo>
                <a:cubicBezTo>
                  <a:pt x="13840" y="4290"/>
                  <a:pt x="14340" y="1650"/>
                  <a:pt x="14640" y="840"/>
                </a:cubicBezTo>
                <a:cubicBezTo>
                  <a:pt x="14940" y="30"/>
                  <a:pt x="14960" y="390"/>
                  <a:pt x="15000" y="300"/>
                </a:cubicBezTo>
              </a:path>
            </a:pathLst>
          </a:custGeom>
          <a:noFill/>
          <a:ln w="101520">
            <a:solidFill>
              <a:srgbClr val="000000"/>
            </a:solidFill>
            <a:prstDash val="lg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12" name="Rectangle 11"/>
          <p:cNvSpPr/>
          <p:nvPr/>
        </p:nvSpPr>
        <p:spPr bwMode="auto">
          <a:xfrm>
            <a:off x="36512" y="3933057"/>
            <a:ext cx="1583160" cy="80308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1. Review SG Evaluation Questions</a:t>
            </a:r>
          </a:p>
          <a:p>
            <a:pPr algn="ctr" defTabSz="914099" fontAlgn="base">
              <a:spcBef>
                <a:spcPct val="0"/>
              </a:spcBef>
              <a:spcAft>
                <a:spcPct val="0"/>
              </a:spcAft>
            </a:pPr>
            <a:endParaRPr lang="en-GB" sz="120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3" name="Rectangle 12"/>
          <p:cNvSpPr/>
          <p:nvPr/>
        </p:nvSpPr>
        <p:spPr bwMode="auto">
          <a:xfrm>
            <a:off x="4918458" y="5301208"/>
            <a:ext cx="1309726" cy="936104"/>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5. Agree sign off –</a:t>
            </a:r>
          </a:p>
          <a:p>
            <a:pPr algn="ctr" defTabSz="914099" fontAlgn="base">
              <a:spcBef>
                <a:spcPct val="0"/>
              </a:spcBef>
              <a:spcAft>
                <a:spcPct val="0"/>
              </a:spcAft>
            </a:pPr>
            <a:r>
              <a:rPr lang="en-GB" sz="1050" b="1" dirty="0" smtClean="0">
                <a:solidFill>
                  <a:schemeClr val="accent3">
                    <a:lumMod val="60000"/>
                    <a:lumOff val="4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minimum core dataset for CLW</a:t>
            </a:r>
          </a:p>
        </p:txBody>
      </p:sp>
      <p:sp>
        <p:nvSpPr>
          <p:cNvPr id="14" name="Rectangle 13"/>
          <p:cNvSpPr/>
          <p:nvPr/>
        </p:nvSpPr>
        <p:spPr bwMode="auto">
          <a:xfrm>
            <a:off x="6372200" y="3356993"/>
            <a:ext cx="1224136" cy="871428"/>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6. Create standard coding lists for data collection</a:t>
            </a:r>
            <a:endParaRPr lang="en-GB" sz="1050" dirty="0" smtClean="0">
              <a:solidFill>
                <a:schemeClr val="bg1"/>
              </a:solidFill>
            </a:endParaRPr>
          </a:p>
        </p:txBody>
      </p:sp>
      <p:sp>
        <p:nvSpPr>
          <p:cNvPr id="15" name="Rectangle 14"/>
          <p:cNvSpPr/>
          <p:nvPr/>
        </p:nvSpPr>
        <p:spPr bwMode="auto">
          <a:xfrm>
            <a:off x="3563888" y="2636912"/>
            <a:ext cx="1368152" cy="864096"/>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10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4. Discuss /align data capture</a:t>
            </a:r>
          </a:p>
        </p:txBody>
      </p:sp>
      <p:sp>
        <p:nvSpPr>
          <p:cNvPr id="16" name="Rectangle 15"/>
          <p:cNvSpPr/>
          <p:nvPr/>
        </p:nvSpPr>
        <p:spPr bwMode="auto">
          <a:xfrm>
            <a:off x="2267744" y="4437112"/>
            <a:ext cx="1224136" cy="1068316"/>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3. Collate what data are currently captured by CLW </a:t>
            </a:r>
          </a:p>
          <a:p>
            <a:pPr algn="ctr" defTabSz="914099" fontAlgn="base">
              <a:spcBef>
                <a:spcPct val="0"/>
              </a:spcBef>
              <a:spcAft>
                <a:spcPct val="0"/>
              </a:spcAft>
            </a:pPr>
            <a:endParaRPr lang="en-GB" sz="120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7" name="Rectangle 16"/>
          <p:cNvSpPr/>
          <p:nvPr/>
        </p:nvSpPr>
        <p:spPr bwMode="auto">
          <a:xfrm>
            <a:off x="1043608" y="2204864"/>
            <a:ext cx="1656184" cy="894932"/>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5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2. Agree /manage expectations measurable outcomes</a:t>
            </a:r>
          </a:p>
        </p:txBody>
      </p:sp>
      <p:sp>
        <p:nvSpPr>
          <p:cNvPr id="18" name="Rectangle 17"/>
          <p:cNvSpPr/>
          <p:nvPr/>
        </p:nvSpPr>
        <p:spPr bwMode="auto">
          <a:xfrm>
            <a:off x="7285190" y="1484784"/>
            <a:ext cx="1391266" cy="1296144"/>
          </a:xfrm>
          <a:prstGeom prst="rect">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00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7. Facilitate the Information Governance requirements to allow data to be sent to LIST and for analysis</a:t>
            </a:r>
          </a:p>
        </p:txBody>
      </p:sp>
      <p:sp>
        <p:nvSpPr>
          <p:cNvPr id="21" name="TextBox 20"/>
          <p:cNvSpPr txBox="1"/>
          <p:nvPr/>
        </p:nvSpPr>
        <p:spPr>
          <a:xfrm>
            <a:off x="0" y="4797152"/>
            <a:ext cx="1691632" cy="577081"/>
          </a:xfrm>
          <a:prstGeom prst="rect">
            <a:avLst/>
          </a:prstGeom>
          <a:noFill/>
        </p:spPr>
        <p:txBody>
          <a:bodyPr wrap="square" rtlCol="0">
            <a:spAutoFit/>
          </a:bodyPr>
          <a:lstStyle/>
          <a:p>
            <a:pPr algn="ctr"/>
            <a:r>
              <a:rPr lang="en-GB" sz="1050" i="1" dirty="0" smtClean="0"/>
              <a:t>Working with HS and CLW project team to Identifying requirements</a:t>
            </a:r>
          </a:p>
        </p:txBody>
      </p:sp>
      <p:sp>
        <p:nvSpPr>
          <p:cNvPr id="23" name="TextBox 22"/>
          <p:cNvSpPr txBox="1"/>
          <p:nvPr/>
        </p:nvSpPr>
        <p:spPr>
          <a:xfrm>
            <a:off x="971600" y="1340768"/>
            <a:ext cx="1800152" cy="738664"/>
          </a:xfrm>
          <a:prstGeom prst="rect">
            <a:avLst/>
          </a:prstGeom>
          <a:noFill/>
        </p:spPr>
        <p:txBody>
          <a:bodyPr wrap="square" rtlCol="0">
            <a:spAutoFit/>
          </a:bodyPr>
          <a:lstStyle/>
          <a:p>
            <a:pPr algn="ctr"/>
            <a:r>
              <a:rPr lang="en-GB" sz="1050" i="1" dirty="0" smtClean="0"/>
              <a:t>Issues around what can be collected on current systems to support evaluation</a:t>
            </a:r>
          </a:p>
        </p:txBody>
      </p:sp>
      <p:sp>
        <p:nvSpPr>
          <p:cNvPr id="27" name="TextBox 26"/>
          <p:cNvSpPr txBox="1"/>
          <p:nvPr/>
        </p:nvSpPr>
        <p:spPr>
          <a:xfrm>
            <a:off x="3347864" y="1772816"/>
            <a:ext cx="1872208" cy="738664"/>
          </a:xfrm>
          <a:prstGeom prst="rect">
            <a:avLst/>
          </a:prstGeom>
          <a:noFill/>
        </p:spPr>
        <p:txBody>
          <a:bodyPr wrap="square" rtlCol="0">
            <a:spAutoFit/>
          </a:bodyPr>
          <a:lstStyle/>
          <a:p>
            <a:pPr algn="ctr"/>
            <a:r>
              <a:rPr lang="en-GB" sz="1050" i="1" dirty="0" smtClean="0"/>
              <a:t>Further consultation with CLWs on the draft dataset; ensuring minimal burden of additional data</a:t>
            </a:r>
            <a:endParaRPr lang="en-GB" sz="1050" i="1" dirty="0"/>
          </a:p>
        </p:txBody>
      </p:sp>
      <p:sp>
        <p:nvSpPr>
          <p:cNvPr id="30" name="TextBox 29"/>
          <p:cNvSpPr txBox="1"/>
          <p:nvPr/>
        </p:nvSpPr>
        <p:spPr>
          <a:xfrm>
            <a:off x="7992437" y="2996952"/>
            <a:ext cx="1151563" cy="584775"/>
          </a:xfrm>
          <a:prstGeom prst="rect">
            <a:avLst/>
          </a:prstGeom>
          <a:noFill/>
        </p:spPr>
        <p:txBody>
          <a:bodyPr wrap="square" rtlCol="0">
            <a:spAutoFit/>
          </a:bodyPr>
          <a:lstStyle/>
          <a:p>
            <a:pPr algn="ctr"/>
            <a:r>
              <a:rPr lang="en-GB" sz="1050" i="1" dirty="0" smtClean="0"/>
              <a:t>Analysis and outputs</a:t>
            </a:r>
          </a:p>
          <a:p>
            <a:endParaRPr lang="en-GB" sz="1100" dirty="0"/>
          </a:p>
        </p:txBody>
      </p:sp>
      <p:sp>
        <p:nvSpPr>
          <p:cNvPr id="31" name="TextBox 30"/>
          <p:cNvSpPr txBox="1"/>
          <p:nvPr/>
        </p:nvSpPr>
        <p:spPr>
          <a:xfrm>
            <a:off x="5724128" y="2276872"/>
            <a:ext cx="1151563" cy="900246"/>
          </a:xfrm>
          <a:prstGeom prst="rect">
            <a:avLst/>
          </a:prstGeom>
          <a:noFill/>
        </p:spPr>
        <p:txBody>
          <a:bodyPr wrap="square" rtlCol="0">
            <a:spAutoFit/>
          </a:bodyPr>
          <a:lstStyle/>
          <a:p>
            <a:pPr algn="ctr"/>
            <a:r>
              <a:rPr lang="en-GB" sz="1050" i="1" dirty="0" smtClean="0"/>
              <a:t>Use existing national coding structures where applicable</a:t>
            </a:r>
            <a:endParaRPr lang="en-GB" sz="1050" i="1" dirty="0"/>
          </a:p>
        </p:txBody>
      </p:sp>
      <p:sp>
        <p:nvSpPr>
          <p:cNvPr id="19" name="Rectangle 18"/>
          <p:cNvSpPr/>
          <p:nvPr/>
        </p:nvSpPr>
        <p:spPr>
          <a:xfrm>
            <a:off x="179512" y="476672"/>
            <a:ext cx="7272808" cy="461665"/>
          </a:xfrm>
          <a:prstGeom prst="rect">
            <a:avLst/>
          </a:prstGeom>
        </p:spPr>
        <p:txBody>
          <a:bodyPr wrap="square">
            <a:spAutoFit/>
          </a:bodyPr>
          <a:lstStyle/>
          <a:p>
            <a:pPr algn="ctr"/>
            <a:r>
              <a:rPr lang="en-GB" sz="2400" b="1" dirty="0">
                <a:solidFill>
                  <a:srgbClr val="004380"/>
                </a:solidFill>
                <a:latin typeface="Arial" pitchFamily="34" charset="0"/>
                <a:cs typeface="Arial" pitchFamily="34" charset="0"/>
              </a:rPr>
              <a:t>Community </a:t>
            </a:r>
            <a:r>
              <a:rPr lang="en-GB" sz="2400" b="1" dirty="0" smtClean="0">
                <a:solidFill>
                  <a:srgbClr val="004380"/>
                </a:solidFill>
                <a:latin typeface="Arial" pitchFamily="34" charset="0"/>
                <a:cs typeface="Arial" pitchFamily="34" charset="0"/>
              </a:rPr>
              <a:t>Link Worker: project pathway</a:t>
            </a:r>
            <a:endParaRPr lang="en-GB" sz="2400" b="1" dirty="0">
              <a:solidFill>
                <a:srgbClr val="004380"/>
              </a:solidFill>
              <a:latin typeface="Arial" pitchFamily="34" charset="0"/>
              <a:cs typeface="Arial" pitchFamily="34" charset="0"/>
            </a:endParaRPr>
          </a:p>
        </p:txBody>
      </p:sp>
      <p:sp>
        <p:nvSpPr>
          <p:cNvPr id="22" name="TextBox 21"/>
          <p:cNvSpPr txBox="1"/>
          <p:nvPr/>
        </p:nvSpPr>
        <p:spPr>
          <a:xfrm>
            <a:off x="179512" y="6093296"/>
            <a:ext cx="2448272" cy="553998"/>
          </a:xfrm>
          <a:prstGeom prst="rect">
            <a:avLst/>
          </a:prstGeom>
          <a:noFill/>
        </p:spPr>
        <p:txBody>
          <a:bodyPr wrap="square" rtlCol="0">
            <a:spAutoFit/>
          </a:bodyPr>
          <a:lstStyle/>
          <a:p>
            <a:r>
              <a:rPr lang="en-GB" sz="1000" b="1" i="1" dirty="0"/>
              <a:t>CLW – Community Link Worker</a:t>
            </a:r>
          </a:p>
          <a:p>
            <a:r>
              <a:rPr lang="en-GB" sz="1000" b="1" i="1" dirty="0" smtClean="0"/>
              <a:t>HS – Health Scotland</a:t>
            </a:r>
          </a:p>
          <a:p>
            <a:r>
              <a:rPr lang="en-GB" sz="1000" b="1" i="1" dirty="0" smtClean="0"/>
              <a:t>SG – Scottish Government</a:t>
            </a:r>
            <a:endParaRPr lang="en-GB" sz="1000" b="1" i="1" dirty="0"/>
          </a:p>
        </p:txBody>
      </p:sp>
      <p:sp>
        <p:nvSpPr>
          <p:cNvPr id="28" name="TextBox 27"/>
          <p:cNvSpPr txBox="1"/>
          <p:nvPr/>
        </p:nvSpPr>
        <p:spPr>
          <a:xfrm>
            <a:off x="6300192" y="4437112"/>
            <a:ext cx="1440160" cy="430887"/>
          </a:xfrm>
          <a:prstGeom prst="rect">
            <a:avLst/>
          </a:prstGeom>
          <a:noFill/>
        </p:spPr>
        <p:txBody>
          <a:bodyPr wrap="square" rtlCol="0">
            <a:spAutoFit/>
          </a:bodyPr>
          <a:lstStyle/>
          <a:p>
            <a:r>
              <a:rPr lang="en-GB" sz="1050" i="1" dirty="0"/>
              <a:t>To test </a:t>
            </a:r>
            <a:r>
              <a:rPr lang="en-GB" sz="1050" i="1" dirty="0" smtClean="0"/>
              <a:t>the draft minimum dataset.</a:t>
            </a:r>
            <a:endParaRPr lang="en-GB" sz="105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836712"/>
            <a:ext cx="6408712" cy="338554"/>
          </a:xfrm>
          <a:prstGeom prst="rect">
            <a:avLst/>
          </a:prstGeom>
        </p:spPr>
        <p:txBody>
          <a:bodyPr wrap="square">
            <a:spAutoFit/>
          </a:bodyPr>
          <a:lstStyle/>
          <a:p>
            <a:pPr algn="ctr"/>
            <a:r>
              <a:rPr lang="en-GB" sz="1600" b="1" dirty="0" smtClean="0">
                <a:solidFill>
                  <a:srgbClr val="004380"/>
                </a:solidFill>
              </a:rPr>
              <a:t>Minimum Core Dataset for Community Link Worker Programme</a:t>
            </a:r>
            <a:endParaRPr lang="en-GB" sz="1600" b="1" dirty="0">
              <a:solidFill>
                <a:srgbClr val="004380"/>
              </a:solidFill>
              <a:latin typeface="Arial" pitchFamily="34" charset="0"/>
              <a:cs typeface="Arial" pitchFamily="34" charset="0"/>
            </a:endParaRPr>
          </a:p>
        </p:txBody>
      </p:sp>
      <p:sp>
        <p:nvSpPr>
          <p:cNvPr id="6" name="TextBox 5"/>
          <p:cNvSpPr txBox="1"/>
          <p:nvPr/>
        </p:nvSpPr>
        <p:spPr>
          <a:xfrm>
            <a:off x="2843808" y="4005064"/>
            <a:ext cx="72008" cy="369332"/>
          </a:xfrm>
          <a:prstGeom prst="rect">
            <a:avLst/>
          </a:prstGeom>
          <a:noFill/>
        </p:spPr>
        <p:txBody>
          <a:bodyPr wrap="square" rtlCol="0">
            <a:spAutoFit/>
          </a:bodyPr>
          <a:lstStyle/>
          <a:p>
            <a:endParaRPr lang="en-GB" dirty="0"/>
          </a:p>
        </p:txBody>
      </p:sp>
      <p:sp>
        <p:nvSpPr>
          <p:cNvPr id="7" name="TextBox 6"/>
          <p:cNvSpPr txBox="1"/>
          <p:nvPr/>
        </p:nvSpPr>
        <p:spPr>
          <a:xfrm>
            <a:off x="1619672" y="1844824"/>
            <a:ext cx="5760640" cy="4001095"/>
          </a:xfrm>
          <a:prstGeom prst="rect">
            <a:avLst/>
          </a:prstGeom>
          <a:noFill/>
        </p:spPr>
        <p:txBody>
          <a:bodyPr wrap="square" rtlCol="0">
            <a:spAutoFit/>
          </a:bodyPr>
          <a:lstStyle/>
          <a:p>
            <a:pPr lvl="0"/>
            <a:r>
              <a:rPr lang="en-GB" sz="1400" dirty="0" smtClean="0"/>
              <a:t>Consent to share information with NSS LIST </a:t>
            </a:r>
          </a:p>
          <a:p>
            <a:pPr lvl="0"/>
            <a:r>
              <a:rPr lang="en-GB" sz="1400" dirty="0" smtClean="0"/>
              <a:t>[</a:t>
            </a:r>
            <a:r>
              <a:rPr lang="en-GB" sz="1400" i="1" dirty="0" smtClean="0"/>
              <a:t>Information Governance prior to data sharing]</a:t>
            </a:r>
          </a:p>
          <a:p>
            <a:pPr lvl="0"/>
            <a:endParaRPr lang="en-GB" sz="1400" dirty="0" smtClean="0"/>
          </a:p>
          <a:p>
            <a:pPr lvl="1">
              <a:buFont typeface="Arial" pitchFamily="34" charset="0"/>
              <a:buChar char="•"/>
            </a:pPr>
            <a:r>
              <a:rPr lang="en-GB" sz="1400" dirty="0" smtClean="0"/>
              <a:t> </a:t>
            </a:r>
            <a:r>
              <a:rPr lang="en-GB" sz="1200" dirty="0" smtClean="0"/>
              <a:t>Practice code</a:t>
            </a:r>
          </a:p>
          <a:p>
            <a:pPr lvl="1">
              <a:buFont typeface="Arial" pitchFamily="34" charset="0"/>
              <a:buChar char="•"/>
            </a:pPr>
            <a:r>
              <a:rPr lang="en-GB" sz="1200" dirty="0" smtClean="0"/>
              <a:t> Unique patient programme identifier</a:t>
            </a:r>
          </a:p>
          <a:p>
            <a:pPr lvl="1">
              <a:buFont typeface="Arial" pitchFamily="34" charset="0"/>
              <a:buChar char="•"/>
            </a:pPr>
            <a:r>
              <a:rPr lang="en-GB" sz="1200" dirty="0" smtClean="0"/>
              <a:t> </a:t>
            </a:r>
            <a:r>
              <a:rPr lang="en-GB" sz="1200" dirty="0" smtClean="0">
                <a:solidFill>
                  <a:srgbClr val="0070C0"/>
                </a:solidFill>
              </a:rPr>
              <a:t>Age</a:t>
            </a:r>
          </a:p>
          <a:p>
            <a:pPr lvl="1">
              <a:buFont typeface="Arial" pitchFamily="34" charset="0"/>
              <a:buChar char="•"/>
            </a:pPr>
            <a:r>
              <a:rPr lang="en-GB" sz="1200" dirty="0" smtClean="0"/>
              <a:t> </a:t>
            </a:r>
            <a:r>
              <a:rPr lang="en-GB" sz="1200" dirty="0" smtClean="0">
                <a:solidFill>
                  <a:srgbClr val="0070C0"/>
                </a:solidFill>
              </a:rPr>
              <a:t>Gender</a:t>
            </a:r>
          </a:p>
          <a:p>
            <a:pPr lvl="1">
              <a:buFont typeface="Arial" pitchFamily="34" charset="0"/>
              <a:buChar char="•"/>
            </a:pPr>
            <a:r>
              <a:rPr lang="en-GB" sz="1200" dirty="0" smtClean="0"/>
              <a:t> </a:t>
            </a:r>
            <a:r>
              <a:rPr lang="en-GB" sz="1200" dirty="0" smtClean="0">
                <a:solidFill>
                  <a:srgbClr val="0070C0"/>
                </a:solidFill>
              </a:rPr>
              <a:t>Ethnicity</a:t>
            </a:r>
          </a:p>
          <a:p>
            <a:pPr lvl="1">
              <a:buFont typeface="Arial" pitchFamily="34" charset="0"/>
              <a:buChar char="•"/>
            </a:pPr>
            <a:r>
              <a:rPr lang="en-GB" sz="1200" dirty="0" smtClean="0"/>
              <a:t> SIMD /(</a:t>
            </a:r>
            <a:r>
              <a:rPr lang="en-GB" sz="1200" dirty="0" smtClean="0">
                <a:solidFill>
                  <a:srgbClr val="0070C0"/>
                </a:solidFill>
              </a:rPr>
              <a:t>Postcode</a:t>
            </a:r>
            <a:r>
              <a:rPr lang="en-GB" sz="1200" dirty="0" smtClean="0"/>
              <a:t>)</a:t>
            </a:r>
          </a:p>
          <a:p>
            <a:pPr lvl="1">
              <a:buFont typeface="Arial" pitchFamily="34" charset="0"/>
              <a:buChar char="•"/>
            </a:pPr>
            <a:r>
              <a:rPr lang="en-GB" sz="1200" dirty="0" smtClean="0"/>
              <a:t> </a:t>
            </a:r>
            <a:r>
              <a:rPr lang="en-GB" sz="1200" dirty="0" smtClean="0">
                <a:solidFill>
                  <a:srgbClr val="0070C0"/>
                </a:solidFill>
              </a:rPr>
              <a:t>Non-English speaking</a:t>
            </a:r>
          </a:p>
          <a:p>
            <a:pPr lvl="1">
              <a:buFont typeface="Arial" pitchFamily="34" charset="0"/>
              <a:buChar char="•"/>
            </a:pPr>
            <a:r>
              <a:rPr lang="en-GB" sz="1200" dirty="0" smtClean="0"/>
              <a:t> Date of referral to CLW</a:t>
            </a:r>
          </a:p>
          <a:p>
            <a:pPr lvl="1">
              <a:buFont typeface="Arial" pitchFamily="34" charset="0"/>
              <a:buChar char="•"/>
            </a:pPr>
            <a:r>
              <a:rPr lang="en-GB" sz="1200" dirty="0" smtClean="0"/>
              <a:t> Referral route/source</a:t>
            </a:r>
          </a:p>
          <a:p>
            <a:pPr lvl="1">
              <a:buFont typeface="Arial" pitchFamily="34" charset="0"/>
              <a:buChar char="•"/>
            </a:pPr>
            <a:r>
              <a:rPr lang="en-GB" sz="1200" dirty="0" smtClean="0"/>
              <a:t> Reasons for referral</a:t>
            </a:r>
          </a:p>
          <a:p>
            <a:pPr lvl="1">
              <a:buFont typeface="Arial" pitchFamily="34" charset="0"/>
              <a:buChar char="•"/>
            </a:pPr>
            <a:r>
              <a:rPr lang="en-GB" sz="1200" dirty="0" smtClean="0"/>
              <a:t> Date first seen by CLW/1</a:t>
            </a:r>
            <a:r>
              <a:rPr lang="en-GB" sz="1200" baseline="30000" dirty="0" smtClean="0"/>
              <a:t>st</a:t>
            </a:r>
            <a:r>
              <a:rPr lang="en-GB" sz="1200" dirty="0" smtClean="0"/>
              <a:t> Programme participation</a:t>
            </a:r>
          </a:p>
          <a:p>
            <a:pPr lvl="1">
              <a:buFont typeface="Arial" pitchFamily="34" charset="0"/>
              <a:buChar char="•"/>
            </a:pPr>
            <a:r>
              <a:rPr lang="en-GB" sz="1200" dirty="0" smtClean="0"/>
              <a:t> Reason not seen by CLW</a:t>
            </a:r>
          </a:p>
          <a:p>
            <a:pPr lvl="1">
              <a:buFont typeface="Arial" pitchFamily="34" charset="0"/>
              <a:buChar char="•"/>
            </a:pPr>
            <a:r>
              <a:rPr lang="en-GB" sz="1200" dirty="0" smtClean="0"/>
              <a:t> Repeat contacts/follow-up appointments</a:t>
            </a:r>
          </a:p>
          <a:p>
            <a:pPr lvl="1">
              <a:buFont typeface="Arial" pitchFamily="34" charset="0"/>
              <a:buChar char="•"/>
            </a:pPr>
            <a:r>
              <a:rPr lang="en-GB" sz="1200" dirty="0" smtClean="0"/>
              <a:t> Onward referral – resource type</a:t>
            </a:r>
          </a:p>
          <a:p>
            <a:pPr lvl="1">
              <a:buFont typeface="Arial" pitchFamily="34" charset="0"/>
              <a:buChar char="•"/>
            </a:pPr>
            <a:r>
              <a:rPr lang="en-GB" sz="1200" dirty="0" smtClean="0"/>
              <a:t> Availability of services/gaps in local service provision</a:t>
            </a:r>
          </a:p>
          <a:p>
            <a:endParaRPr lang="en-GB" sz="1200" dirty="0" smtClean="0"/>
          </a:p>
          <a:p>
            <a:endParaRPr lang="en-GB" dirty="0"/>
          </a:p>
        </p:txBody>
      </p:sp>
      <p:sp>
        <p:nvSpPr>
          <p:cNvPr id="8" name="Rectangle 7"/>
          <p:cNvSpPr/>
          <p:nvPr/>
        </p:nvSpPr>
        <p:spPr>
          <a:xfrm>
            <a:off x="1547664" y="1772816"/>
            <a:ext cx="5904656" cy="432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2.png"/>
          <p:cNvPicPr>
            <a:picLocks noChangeAspect="1"/>
          </p:cNvPicPr>
          <p:nvPr/>
        </p:nvPicPr>
        <p:blipFill>
          <a:blip r:embed="rId2" cstate="print"/>
          <a:stretch>
            <a:fillRect/>
          </a:stretch>
        </p:blipFill>
        <p:spPr>
          <a:xfrm>
            <a:off x="1176808" y="938989"/>
            <a:ext cx="6790383" cy="4980021"/>
          </a:xfrm>
          <a:prstGeom prst="rect">
            <a:avLst/>
          </a:prstGeom>
        </p:spPr>
      </p:pic>
      <p:sp>
        <p:nvSpPr>
          <p:cNvPr id="3" name="TextBox 2"/>
          <p:cNvSpPr txBox="1"/>
          <p:nvPr/>
        </p:nvSpPr>
        <p:spPr>
          <a:xfrm flipH="1">
            <a:off x="2051720" y="476672"/>
            <a:ext cx="3672408" cy="288032"/>
          </a:xfrm>
          <a:prstGeom prst="rect">
            <a:avLst/>
          </a:prstGeom>
          <a:noFill/>
        </p:spPr>
        <p:txBody>
          <a:bodyPr wrap="square" rtlCol="0">
            <a:spAutoFit/>
          </a:bodyPr>
          <a:lstStyle/>
          <a:p>
            <a:r>
              <a:rPr lang="en-GB" sz="1200" b="1" u="sng" dirty="0" smtClean="0"/>
              <a:t>Community Link Workers Data Flow Diagram</a:t>
            </a:r>
            <a:endParaRPr lang="en-GB" sz="1200"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691680" y="2276872"/>
          <a:ext cx="5472608" cy="2806035"/>
        </p:xfrm>
        <a:graphic>
          <a:graphicData uri="http://schemas.openxmlformats.org/drawingml/2006/table">
            <a:tbl>
              <a:tblPr firstRow="1" bandRow="1">
                <a:tableStyleId>{F5AB1C69-6EDB-4FF4-983F-18BD219EF322}</a:tableStyleId>
              </a:tblPr>
              <a:tblGrid>
                <a:gridCol w="1800200"/>
                <a:gridCol w="3672408"/>
              </a:tblGrid>
              <a:tr h="456051">
                <a:tc>
                  <a:txBody>
                    <a:bodyPr/>
                    <a:lstStyle/>
                    <a:p>
                      <a:r>
                        <a:rPr lang="en-GB" dirty="0" smtClean="0"/>
                        <a:t>Pilot Area</a:t>
                      </a:r>
                      <a:endParaRPr lang="en-GB" dirty="0"/>
                    </a:p>
                  </a:txBody>
                  <a:tcPr/>
                </a:tc>
                <a:tc>
                  <a:txBody>
                    <a:bodyPr/>
                    <a:lstStyle/>
                    <a:p>
                      <a:r>
                        <a:rPr lang="en-GB" dirty="0" smtClean="0"/>
                        <a:t>Minimum</a:t>
                      </a:r>
                      <a:r>
                        <a:rPr lang="en-GB" baseline="0" dirty="0" smtClean="0"/>
                        <a:t> </a:t>
                      </a:r>
                      <a:r>
                        <a:rPr lang="en-GB" dirty="0" smtClean="0"/>
                        <a:t>Core Dataset</a:t>
                      </a:r>
                      <a:endParaRPr lang="en-GB" dirty="0"/>
                    </a:p>
                  </a:txBody>
                  <a:tcPr/>
                </a:tc>
              </a:tr>
              <a:tr h="456051">
                <a:tc>
                  <a:txBody>
                    <a:bodyPr/>
                    <a:lstStyle/>
                    <a:p>
                      <a:r>
                        <a:rPr lang="en-GB" sz="1600" dirty="0" smtClean="0"/>
                        <a:t>Area 1</a:t>
                      </a:r>
                      <a:endParaRPr lang="en-GB" sz="1600" dirty="0"/>
                    </a:p>
                  </a:txBody>
                  <a:tcPr/>
                </a:tc>
                <a:tc>
                  <a:txBody>
                    <a:bodyPr/>
                    <a:lstStyle/>
                    <a:p>
                      <a:r>
                        <a:rPr lang="en-GB" sz="1050" dirty="0" smtClean="0"/>
                        <a:t>Postcode</a:t>
                      </a:r>
                      <a:r>
                        <a:rPr lang="en-GB" sz="1050" baseline="0" dirty="0" smtClean="0"/>
                        <a:t> not recorded – SIMD cannot be derived, </a:t>
                      </a:r>
                    </a:p>
                    <a:p>
                      <a:r>
                        <a:rPr lang="en-GB" sz="1050" baseline="0" dirty="0" smtClean="0"/>
                        <a:t>18 local systems will need to be amended.</a:t>
                      </a:r>
                      <a:endParaRPr lang="en-GB" sz="1050" dirty="0"/>
                    </a:p>
                  </a:txBody>
                  <a:tcPr/>
                </a:tc>
              </a:tr>
              <a:tr h="456051">
                <a:tc>
                  <a:txBody>
                    <a:bodyPr/>
                    <a:lstStyle/>
                    <a:p>
                      <a:r>
                        <a:rPr lang="en-GB" sz="1600" dirty="0" smtClean="0"/>
                        <a:t>Area 2</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i="1" baseline="0" dirty="0" smtClean="0">
                          <a:latin typeface="+mn-lt"/>
                          <a:ea typeface="MS Gothic"/>
                        </a:rPr>
                        <a:t>Should be complete</a:t>
                      </a:r>
                      <a:r>
                        <a:rPr lang="en-GB" sz="1800" baseline="0" dirty="0" smtClean="0">
                          <a:latin typeface="MS Gothic"/>
                          <a:ea typeface="MS Gothic"/>
                        </a:rPr>
                        <a:t> </a:t>
                      </a:r>
                      <a:r>
                        <a:rPr lang="en-GB" sz="1100" b="0" baseline="0" dirty="0" smtClean="0">
                          <a:latin typeface="+mn-lt"/>
                          <a:ea typeface="MS Gothic"/>
                        </a:rPr>
                        <a:t>(</a:t>
                      </a:r>
                      <a:r>
                        <a:rPr lang="en-GB" sz="900" b="0" baseline="0" dirty="0" smtClean="0">
                          <a:latin typeface="+mn-lt"/>
                          <a:ea typeface="MS Gothic"/>
                        </a:rPr>
                        <a:t>data not yet received</a:t>
                      </a:r>
                      <a:r>
                        <a:rPr lang="en-GB" sz="1100" b="0" baseline="0" dirty="0" smtClean="0">
                          <a:latin typeface="+mn-lt"/>
                          <a:ea typeface="MS Gothic"/>
                        </a:rPr>
                        <a:t>)</a:t>
                      </a:r>
                      <a:endParaRPr lang="en-GB" sz="1100" b="0" dirty="0" smtClean="0">
                        <a:latin typeface="+mn-lt"/>
                      </a:endParaRPr>
                    </a:p>
                    <a:p>
                      <a:endParaRPr lang="en-GB" sz="1050" dirty="0"/>
                    </a:p>
                  </a:txBody>
                  <a:tcPr/>
                </a:tc>
              </a:tr>
              <a:tr h="456051">
                <a:tc>
                  <a:txBody>
                    <a:bodyPr/>
                    <a:lstStyle/>
                    <a:p>
                      <a:r>
                        <a:rPr lang="en-GB" sz="1600" dirty="0" smtClean="0"/>
                        <a:t>Area 3</a:t>
                      </a:r>
                      <a:endParaRPr lang="en-GB" sz="1600" dirty="0"/>
                    </a:p>
                  </a:txBody>
                  <a:tcPr/>
                </a:tc>
                <a:tc>
                  <a:txBody>
                    <a:bodyPr/>
                    <a:lstStyle/>
                    <a:p>
                      <a:r>
                        <a:rPr lang="en-GB" sz="1050" dirty="0" smtClean="0"/>
                        <a:t>~ 50+ separate file, will</a:t>
                      </a:r>
                      <a:r>
                        <a:rPr lang="en-GB" sz="1050" baseline="0" dirty="0" smtClean="0"/>
                        <a:t> va</a:t>
                      </a:r>
                      <a:r>
                        <a:rPr lang="en-GB" sz="1050" dirty="0" smtClean="0"/>
                        <a:t>rying</a:t>
                      </a:r>
                      <a:r>
                        <a:rPr lang="en-GB" sz="1050" baseline="0" dirty="0" smtClean="0"/>
                        <a:t> levels of MCD collected; files need to be standardised and collated.</a:t>
                      </a:r>
                      <a:endParaRPr lang="en-GB" sz="1050" dirty="0"/>
                    </a:p>
                  </a:txBody>
                  <a:tcPr/>
                </a:tc>
              </a:tr>
              <a:tr h="456051">
                <a:tc>
                  <a:txBody>
                    <a:bodyPr/>
                    <a:lstStyle/>
                    <a:p>
                      <a:r>
                        <a:rPr lang="en-GB" sz="1600" dirty="0" smtClean="0"/>
                        <a:t>Area</a:t>
                      </a:r>
                      <a:r>
                        <a:rPr lang="en-GB" sz="1600" baseline="0" dirty="0" smtClean="0"/>
                        <a:t> 4</a:t>
                      </a:r>
                      <a:endParaRPr lang="en-GB" sz="1600" dirty="0"/>
                    </a:p>
                  </a:txBody>
                  <a:tcPr/>
                </a:tc>
                <a:tc>
                  <a:txBody>
                    <a:bodyPr/>
                    <a:lstStyle/>
                    <a:p>
                      <a:r>
                        <a:rPr lang="en-GB" sz="1050" dirty="0" smtClean="0"/>
                        <a:t>Currently</a:t>
                      </a:r>
                      <a:r>
                        <a:rPr lang="en-GB" sz="1050" baseline="0" dirty="0" smtClean="0"/>
                        <a:t> unable to submit individual client level data; aggregate return only.</a:t>
                      </a:r>
                      <a:endParaRPr lang="en-GB" sz="1050" dirty="0"/>
                    </a:p>
                  </a:txBody>
                  <a:tcPr/>
                </a:tc>
              </a:tr>
              <a:tr h="456051">
                <a:tc>
                  <a:txBody>
                    <a:bodyPr/>
                    <a:lstStyle/>
                    <a:p>
                      <a:r>
                        <a:rPr lang="en-GB" sz="1600" dirty="0" smtClean="0"/>
                        <a:t>Area 5</a:t>
                      </a:r>
                      <a:endParaRPr lang="en-GB" sz="1600" dirty="0"/>
                    </a:p>
                  </a:txBody>
                  <a:tcPr/>
                </a:tc>
                <a:tc>
                  <a:txBody>
                    <a:bodyPr/>
                    <a:lstStyle/>
                    <a:p>
                      <a:r>
                        <a:rPr lang="en-GB" sz="1050" dirty="0" smtClean="0"/>
                        <a:t>Most of MCD data</a:t>
                      </a:r>
                      <a:r>
                        <a:rPr lang="en-GB" sz="1050" baseline="0" dirty="0" smtClean="0"/>
                        <a:t> submitted.</a:t>
                      </a:r>
                    </a:p>
                  </a:txBody>
                  <a:tcPr/>
                </a:tc>
              </a:tr>
            </a:tbl>
          </a:graphicData>
        </a:graphic>
      </p:graphicFrame>
      <p:sp>
        <p:nvSpPr>
          <p:cNvPr id="9" name="TextBox 8"/>
          <p:cNvSpPr txBox="1"/>
          <p:nvPr/>
        </p:nvSpPr>
        <p:spPr>
          <a:xfrm flipH="1">
            <a:off x="1835696" y="1196752"/>
            <a:ext cx="5256584" cy="307777"/>
          </a:xfrm>
          <a:prstGeom prst="rect">
            <a:avLst/>
          </a:prstGeom>
          <a:noFill/>
        </p:spPr>
        <p:txBody>
          <a:bodyPr wrap="square" rtlCol="0">
            <a:spAutoFit/>
          </a:bodyPr>
          <a:lstStyle/>
          <a:p>
            <a:r>
              <a:rPr lang="en-GB" sz="1400" b="1" u="sng" dirty="0" smtClean="0"/>
              <a:t>Community Link Workers Data  Submission – Review</a:t>
            </a:r>
            <a:endParaRPr lang="en-GB" sz="1400" b="1" u="sng" dirty="0"/>
          </a:p>
        </p:txBody>
      </p:sp>
      <p:sp>
        <p:nvSpPr>
          <p:cNvPr id="5" name="TextBox 4"/>
          <p:cNvSpPr txBox="1"/>
          <p:nvPr/>
        </p:nvSpPr>
        <p:spPr>
          <a:xfrm>
            <a:off x="1691680" y="1916832"/>
            <a:ext cx="3264035" cy="276999"/>
          </a:xfrm>
          <a:prstGeom prst="rect">
            <a:avLst/>
          </a:prstGeom>
          <a:noFill/>
        </p:spPr>
        <p:txBody>
          <a:bodyPr wrap="none" rtlCol="0">
            <a:spAutoFit/>
          </a:bodyPr>
          <a:lstStyle/>
          <a:p>
            <a:r>
              <a:rPr lang="en-GB" sz="1200" dirty="0" smtClean="0"/>
              <a:t>Currently several variations of data submitted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HS N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12199</TotalTime>
  <Words>2028</Words>
  <Application>Microsoft Office PowerPoint</Application>
  <PresentationFormat>On-screen Show (4:3)</PresentationFormat>
  <Paragraphs>341</Paragraphs>
  <Slides>24</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MS Gothic</vt:lpstr>
      <vt:lpstr>Arial</vt:lpstr>
      <vt:lpstr>Batang</vt:lpstr>
      <vt:lpstr>Calibri</vt:lpstr>
      <vt:lpstr>Corbel</vt:lpstr>
      <vt:lpstr>Helvetica</vt:lpstr>
      <vt:lpstr>StoneSans</vt:lpstr>
      <vt:lpstr>Verdana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might the evaluation help us understand?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NSS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Euan Patterson</dc:creator>
  <cp:lastModifiedBy>Ryan Hughes</cp:lastModifiedBy>
  <cp:revision>362</cp:revision>
  <dcterms:created xsi:type="dcterms:W3CDTF">2016-06-01T11:15:10Z</dcterms:created>
  <dcterms:modified xsi:type="dcterms:W3CDTF">2019-05-09T09:56:04Z</dcterms:modified>
</cp:coreProperties>
</file>