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57" r:id="rId4"/>
    <p:sldId id="259" r:id="rId5"/>
    <p:sldId id="258" r:id="rId6"/>
    <p:sldId id="261" r:id="rId7"/>
    <p:sldId id="262" r:id="rId8"/>
    <p:sldId id="279" r:id="rId9"/>
    <p:sldId id="280" r:id="rId10"/>
    <p:sldId id="264" r:id="rId11"/>
    <p:sldId id="274" r:id="rId12"/>
    <p:sldId id="275" r:id="rId13"/>
    <p:sldId id="276" r:id="rId14"/>
    <p:sldId id="277" r:id="rId15"/>
    <p:sldId id="269" r:id="rId16"/>
    <p:sldId id="270"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BCA91-EF5F-4E87-91A0-1F7A8CEEBA5A}" type="datetimeFigureOut">
              <a:rPr lang="en-GB" smtClean="0"/>
              <a:t>08/01/2018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0E676-B2B1-4E33-B9B8-D0FAFF568CBB}" type="slidenum">
              <a:rPr lang="en-GB" smtClean="0"/>
              <a:t>‹#›</a:t>
            </a:fld>
            <a:endParaRPr lang="en-GB"/>
          </a:p>
        </p:txBody>
      </p:sp>
    </p:spTree>
    <p:extLst>
      <p:ext uri="{BB962C8B-B14F-4D97-AF65-F5344CB8AC3E}">
        <p14:creationId xmlns:p14="http://schemas.microsoft.com/office/powerpoint/2010/main" val="309068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32E922-3532-48E7-BB41-45A78EA27784}" type="slidenum">
              <a:rPr lang="en-GB" altLang="en-US">
                <a:solidFill>
                  <a:prstClr val="black"/>
                </a:solidFill>
              </a:rPr>
              <a:pPr eaLnBrk="1" hangingPunct="1">
                <a:spcBef>
                  <a:spcPct val="0"/>
                </a:spcBef>
              </a:pPr>
              <a:t>8</a:t>
            </a:fld>
            <a:endParaRPr lang="en-GB" altLang="en-US">
              <a:solidFill>
                <a:prstClr val="black"/>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rPr>
              <a:t>We have lesson plans that are fully developed. They can be followed to the letter, adapted to suit the needs of your pupils or used more loosely as inspiration. What ever your 8 session program looks like, pay attention to the following principles. These are fully described in the “Key principles of High 5” document on your CD in the High 5 general explanatory notes folder. Talk through the princples, one by one.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D65C79-7948-4B39-816D-F0BBE41AF13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27520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3E0E7E-2889-465B-AEB0-0D7297AC865A}" type="slidenum">
              <a:rPr lang="en-GB" altLang="en-US">
                <a:solidFill>
                  <a:prstClr val="black"/>
                </a:solidFill>
              </a:rPr>
              <a:pPr eaLnBrk="1" hangingPunct="1">
                <a:spcBef>
                  <a:spcPct val="0"/>
                </a:spcBef>
              </a:pPr>
              <a:t>10</a:t>
            </a:fld>
            <a:endParaRPr lang="en-GB" altLang="en-US">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rPr>
              <a:t>The Eatwell Plate is a really important foundation for the mid primary years. It still needs to re-enforced in upper primary. This picture shows primary 7 pupils matching the description of each food group with the name of the food group. The text for these laminated cards was just copied from the extra guidance notes and, if you look in the appropriate Eatwell lesson plan folder, you’ll see these descriptions already formatted and ready for you to print off and cut up…just to make it easier for you and avoid having to duplicate the effort.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57CDEDD-DB86-4C81-B233-9B8F42F0B768}" type="slidenum">
              <a:rPr lang="en-GB" altLang="en-US">
                <a:solidFill>
                  <a:prstClr val="black"/>
                </a:solidFill>
              </a:rPr>
              <a:pPr eaLnBrk="1" hangingPunct="1">
                <a:spcBef>
                  <a:spcPct val="0"/>
                </a:spcBef>
              </a:pPr>
              <a:t>11</a:t>
            </a:fld>
            <a:endParaRPr lang="en-GB" altLang="en-US">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rPr>
              <a:t>And here are the 5 food groups correctly matched up with their descriptive text.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47D843-8E78-477D-8FF6-7A34C55802BF}" type="slidenum">
              <a:rPr lang="en-GB" altLang="en-US">
                <a:solidFill>
                  <a:prstClr val="black"/>
                </a:solidFill>
              </a:rPr>
              <a:pPr eaLnBrk="1" hangingPunct="1">
                <a:spcBef>
                  <a:spcPct val="0"/>
                </a:spcBef>
              </a:pPr>
              <a:t>13</a:t>
            </a:fld>
            <a:endParaRPr lang="en-GB" altLang="en-US">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rPr>
              <a:t>Here are some older children practising the Rising stars scoring system.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366BE8-3368-4F19-AE7D-28BD475455C3}" type="slidenum">
              <a:rPr lang="en-GB" altLang="en-US">
                <a:solidFill>
                  <a:prstClr val="black"/>
                </a:solidFill>
              </a:rPr>
              <a:pPr eaLnBrk="1" hangingPunct="1">
                <a:spcBef>
                  <a:spcPct val="0"/>
                </a:spcBef>
              </a:pPr>
              <a:t>14</a:t>
            </a:fld>
            <a:endParaRPr lang="en-GB" altLang="en-US">
              <a:solidFill>
                <a:prstClr val="black"/>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charset="0"/>
              </a:rPr>
              <a:t>Here are some primary 7 pupils </a:t>
            </a:r>
            <a:r>
              <a:rPr lang="en-GB" altLang="en-US" dirty="0" err="1" smtClean="0">
                <a:latin typeface="Arial" charset="0"/>
              </a:rPr>
              <a:t>putiing</a:t>
            </a:r>
            <a:r>
              <a:rPr lang="en-GB" altLang="en-US" dirty="0" smtClean="0">
                <a:latin typeface="Arial" charset="0"/>
              </a:rPr>
              <a:t> the food adverts into the appropriate section of the </a:t>
            </a:r>
            <a:r>
              <a:rPr lang="en-GB" altLang="en-US" dirty="0" err="1" smtClean="0">
                <a:latin typeface="Arial" charset="0"/>
              </a:rPr>
              <a:t>Eatwell</a:t>
            </a:r>
            <a:r>
              <a:rPr lang="en-GB" altLang="en-US" dirty="0" smtClean="0">
                <a:latin typeface="Arial" charset="0"/>
              </a:rPr>
              <a:t> 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896A7E-6A88-45FB-AE23-3ADEA82133A6}"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243365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96A7E-6A88-45FB-AE23-3ADEA82133A6}"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263543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96A7E-6A88-45FB-AE23-3ADEA82133A6}"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2747098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B5D8E3-75D4-4386-A5FA-96C30E67901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63138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3CD05-E41B-4084-8F29-52C11B89760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8066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2422AF-C4AB-49CA-B354-EA85A39B00F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78702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37269A-9155-439B-ADEA-49340042E99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3171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196406-6ADF-4F54-94C9-0D140087A33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91828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7B8A36-3A0E-4B43-ADEF-4D7853E7423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257362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4FE986-5BE6-4E9A-BDA1-F0FE9CB9911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3357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46FB43-EF8B-47A0-925F-752C20BC45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4121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896A7E-6A88-45FB-AE23-3ADEA82133A6}"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3384610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8D9BA4-B33A-4AE8-9577-8DF716E45F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587176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CD762-3AE4-4A60-891D-D8D7870A738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36375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3B4C43-0706-4486-A7F2-AD6EF509E2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13201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DE680-827E-4629-BCA1-9D937132F9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3779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96A7E-6A88-45FB-AE23-3ADEA82133A6}" type="datetimeFigureOut">
              <a:rPr lang="en-GB" smtClean="0"/>
              <a:t>08/01/2018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71163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896A7E-6A88-45FB-AE23-3ADEA82133A6}"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82902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896A7E-6A88-45FB-AE23-3ADEA82133A6}" type="datetimeFigureOut">
              <a:rPr lang="en-GB" smtClean="0"/>
              <a:t>08/01/2018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128250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896A7E-6A88-45FB-AE23-3ADEA82133A6}" type="datetimeFigureOut">
              <a:rPr lang="en-GB" smtClean="0"/>
              <a:t>08/01/2018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196461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96A7E-6A88-45FB-AE23-3ADEA82133A6}" type="datetimeFigureOut">
              <a:rPr lang="en-GB" smtClean="0"/>
              <a:t>08/01/2018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43256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96A7E-6A88-45FB-AE23-3ADEA82133A6}"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28629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96A7E-6A88-45FB-AE23-3ADEA82133A6}" type="datetimeFigureOut">
              <a:rPr lang="en-GB" smtClean="0"/>
              <a:t>08/01/2018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54345-DC4F-43A6-A018-24EC8F207B7D}" type="slidenum">
              <a:rPr lang="en-GB" smtClean="0"/>
              <a:t>‹#›</a:t>
            </a:fld>
            <a:endParaRPr lang="en-GB"/>
          </a:p>
        </p:txBody>
      </p:sp>
    </p:spTree>
    <p:extLst>
      <p:ext uri="{BB962C8B-B14F-4D97-AF65-F5344CB8AC3E}">
        <p14:creationId xmlns:p14="http://schemas.microsoft.com/office/powerpoint/2010/main" val="45987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96A7E-6A88-45FB-AE23-3ADEA82133A6}" type="datetimeFigureOut">
              <a:rPr lang="en-GB" smtClean="0"/>
              <a:t>08/01/2018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54345-DC4F-43A6-A018-24EC8F207B7D}" type="slidenum">
              <a:rPr lang="en-GB" smtClean="0"/>
              <a:t>‹#›</a:t>
            </a:fld>
            <a:endParaRPr lang="en-GB"/>
          </a:p>
        </p:txBody>
      </p:sp>
    </p:spTree>
    <p:extLst>
      <p:ext uri="{BB962C8B-B14F-4D97-AF65-F5344CB8AC3E}">
        <p14:creationId xmlns:p14="http://schemas.microsoft.com/office/powerpoint/2010/main" val="368035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BB38A36C-4B04-41E2-B186-FC002BC674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038285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highfive.scot.nhs.uk/" TargetMode="External"/><Relationship Id="rId2" Type="http://schemas.openxmlformats.org/officeDocument/2006/relationships/hyperlink" Target="http://www.bumps2bairns.com/food-and-heal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16633"/>
            <a:ext cx="8134474" cy="1296144"/>
          </a:xfrm>
        </p:spPr>
        <p:txBody>
          <a:bodyPr>
            <a:normAutofit fontScale="90000"/>
          </a:bodyPr>
          <a:lstStyle/>
          <a:p>
            <a:r>
              <a:rPr lang="en-GB" sz="4000" dirty="0" smtClean="0"/>
              <a:t>Food &amp; Health in Highland schools in the context of </a:t>
            </a:r>
            <a:r>
              <a:rPr lang="en-GB" sz="4000" dirty="0" smtClean="0"/>
              <a:t>healthy weight</a:t>
            </a:r>
            <a:r>
              <a:rPr lang="en-GB" sz="4000" dirty="0" smtClean="0"/>
              <a:t> </a:t>
            </a:r>
            <a:r>
              <a:rPr lang="en-GB" sz="4000" dirty="0" smtClean="0"/>
              <a:t>and inequalities </a:t>
            </a:r>
            <a:endParaRPr lang="en-GB" sz="4000" dirty="0"/>
          </a:p>
        </p:txBody>
      </p:sp>
      <p:sp>
        <p:nvSpPr>
          <p:cNvPr id="3" name="Subtitle 2"/>
          <p:cNvSpPr>
            <a:spLocks noGrp="1"/>
          </p:cNvSpPr>
          <p:nvPr>
            <p:ph type="subTitle" idx="1"/>
          </p:nvPr>
        </p:nvSpPr>
        <p:spPr>
          <a:xfrm>
            <a:off x="1403648" y="5589240"/>
            <a:ext cx="6400800" cy="1152128"/>
          </a:xfrm>
        </p:spPr>
        <p:txBody>
          <a:bodyPr>
            <a:normAutofit fontScale="77500" lnSpcReduction="20000"/>
          </a:bodyPr>
          <a:lstStyle/>
          <a:p>
            <a:r>
              <a:rPr lang="en-GB" dirty="0" smtClean="0"/>
              <a:t>David Rex, Specialist Dietitian, Highland Council, Care &amp; Learning Directorate</a:t>
            </a:r>
          </a:p>
          <a:p>
            <a:r>
              <a:rPr lang="en-GB" dirty="0" smtClean="0"/>
              <a:t>David.rex2@highland.gov.uk</a:t>
            </a:r>
            <a:endParaRPr lang="en-GB"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22802" y="1484784"/>
            <a:ext cx="5904260" cy="3954144"/>
          </a:xfrm>
          <a:prstGeom prst="rect">
            <a:avLst/>
          </a:prstGeom>
          <a:noFill/>
          <a:ln w="57150">
            <a:solidFill>
              <a:srgbClr val="000000"/>
            </a:solidFill>
            <a:miter lim="800000"/>
            <a:headEnd/>
            <a:tailEnd/>
          </a:ln>
        </p:spPr>
      </p:pic>
    </p:spTree>
    <p:extLst>
      <p:ext uri="{BB962C8B-B14F-4D97-AF65-F5344CB8AC3E}">
        <p14:creationId xmlns:p14="http://schemas.microsoft.com/office/powerpoint/2010/main" val="2672876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50825" y="274638"/>
            <a:ext cx="8642350" cy="1143000"/>
          </a:xfrm>
        </p:spPr>
        <p:txBody>
          <a:bodyPr/>
          <a:lstStyle/>
          <a:p>
            <a:pPr eaLnBrk="1" hangingPunct="1"/>
            <a:r>
              <a:rPr lang="en-US" altLang="en-US" sz="3200" dirty="0" err="1" smtClean="0"/>
              <a:t>Eatwell</a:t>
            </a:r>
            <a:r>
              <a:rPr lang="en-US" altLang="en-US" sz="3200" dirty="0" smtClean="0"/>
              <a:t> Plate in the context of personal choice and external influences</a:t>
            </a:r>
            <a:endParaRPr lang="en-GB" altLang="en-US" sz="3200" dirty="0" smtClean="0"/>
          </a:p>
        </p:txBody>
      </p:sp>
      <p:sp>
        <p:nvSpPr>
          <p:cNvPr id="106499" name="Rectangle 3"/>
          <p:cNvSpPr>
            <a:spLocks noGrp="1" noChangeArrowheads="1"/>
          </p:cNvSpPr>
          <p:nvPr>
            <p:ph type="body" idx="1"/>
          </p:nvPr>
        </p:nvSpPr>
        <p:spPr/>
        <p:txBody>
          <a:bodyPr/>
          <a:lstStyle/>
          <a:p>
            <a:pPr eaLnBrk="1" hangingPunct="1"/>
            <a:endParaRPr lang="en-US" altLang="en-US" smtClean="0"/>
          </a:p>
        </p:txBody>
      </p:sp>
      <p:pic>
        <p:nvPicPr>
          <p:cNvPr id="106500" name="Picture 4" descr="Eatwell matching food groups to descrip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1576388"/>
            <a:ext cx="7983538"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774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endParaRPr lang="en-US" altLang="en-US" smtClean="0"/>
          </a:p>
        </p:txBody>
      </p:sp>
      <p:sp>
        <p:nvSpPr>
          <p:cNvPr id="107523" name="Rectangle 3"/>
          <p:cNvSpPr>
            <a:spLocks noGrp="1" noChangeArrowheads="1"/>
          </p:cNvSpPr>
          <p:nvPr>
            <p:ph type="body" idx="1"/>
          </p:nvPr>
        </p:nvSpPr>
        <p:spPr/>
        <p:txBody>
          <a:bodyPr/>
          <a:lstStyle/>
          <a:p>
            <a:pPr eaLnBrk="1" hangingPunct="1"/>
            <a:endParaRPr lang="en-US" altLang="en-US" smtClean="0"/>
          </a:p>
        </p:txBody>
      </p:sp>
      <p:pic>
        <p:nvPicPr>
          <p:cNvPr id="107524" name="Picture 4" descr="Eatwell matched food groups and descriptions comple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612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919596"/>
            <a:ext cx="4406900"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924359"/>
            <a:ext cx="4176713"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2389" y="476672"/>
            <a:ext cx="8857109" cy="461665"/>
          </a:xfrm>
          <a:prstGeom prst="rect">
            <a:avLst/>
          </a:prstGeom>
          <a:noFill/>
        </p:spPr>
        <p:txBody>
          <a:bodyPr wrap="square" rtlCol="0">
            <a:spAutoFit/>
          </a:bodyPr>
          <a:lstStyle/>
          <a:p>
            <a:r>
              <a:rPr lang="en-GB" sz="2400" dirty="0" smtClean="0"/>
              <a:t>“</a:t>
            </a:r>
            <a:r>
              <a:rPr lang="en-GB" sz="2400" i="1" dirty="0" smtClean="0"/>
              <a:t>Rising Stars</a:t>
            </a:r>
            <a:r>
              <a:rPr lang="en-GB" sz="2400" dirty="0" smtClean="0"/>
              <a:t>” – A meal evaluation tool for older primary pupils</a:t>
            </a:r>
            <a:endParaRPr lang="en-GB" sz="2400" dirty="0"/>
          </a:p>
        </p:txBody>
      </p:sp>
    </p:spTree>
    <p:extLst>
      <p:ext uri="{BB962C8B-B14F-4D97-AF65-F5344CB8AC3E}">
        <p14:creationId xmlns:p14="http://schemas.microsoft.com/office/powerpoint/2010/main" val="3474819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endParaRPr lang="en-US" altLang="en-US" smtClean="0"/>
          </a:p>
        </p:txBody>
      </p:sp>
      <p:sp>
        <p:nvSpPr>
          <p:cNvPr id="109571" name="Rectangle 3"/>
          <p:cNvSpPr>
            <a:spLocks noGrp="1" noChangeArrowheads="1"/>
          </p:cNvSpPr>
          <p:nvPr>
            <p:ph type="body" idx="1"/>
          </p:nvPr>
        </p:nvSpPr>
        <p:spPr/>
        <p:txBody>
          <a:bodyPr/>
          <a:lstStyle/>
          <a:p>
            <a:pPr eaLnBrk="1" hangingPunct="1"/>
            <a:endParaRPr lang="en-US" altLang="en-US" smtClean="0"/>
          </a:p>
        </p:txBody>
      </p:sp>
      <p:pic>
        <p:nvPicPr>
          <p:cNvPr id="109572" name="Picture 4" descr="rising stars lunch r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314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403424" y="1628800"/>
            <a:ext cx="8229600" cy="4525963"/>
          </a:xfrm>
        </p:spPr>
        <p:txBody>
          <a:bodyPr/>
          <a:lstStyle/>
          <a:p>
            <a:pPr eaLnBrk="1" hangingPunct="1"/>
            <a:endParaRPr lang="en-US" altLang="en-US" dirty="0" smtClean="0"/>
          </a:p>
        </p:txBody>
      </p:sp>
      <p:pic>
        <p:nvPicPr>
          <p:cNvPr id="116740" name="Picture 4" descr="advertising and Eatw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64" y="1265858"/>
            <a:ext cx="7735060" cy="547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188640"/>
            <a:ext cx="8640960" cy="1077218"/>
          </a:xfrm>
          <a:prstGeom prst="rect">
            <a:avLst/>
          </a:prstGeom>
          <a:noFill/>
        </p:spPr>
        <p:txBody>
          <a:bodyPr wrap="square" rtlCol="0">
            <a:spAutoFit/>
          </a:bodyPr>
          <a:lstStyle/>
          <a:p>
            <a:pPr algn="ctr"/>
            <a:r>
              <a:rPr lang="en-GB" sz="3200" dirty="0" smtClean="0"/>
              <a:t>Comparing food advertising with the </a:t>
            </a:r>
            <a:r>
              <a:rPr lang="en-GB" sz="3200" dirty="0" err="1" smtClean="0"/>
              <a:t>Eatwell</a:t>
            </a:r>
            <a:r>
              <a:rPr lang="en-GB" sz="3200" dirty="0" smtClean="0"/>
              <a:t> plate</a:t>
            </a:r>
            <a:endParaRPr lang="en-GB" sz="3200" dirty="0"/>
          </a:p>
        </p:txBody>
      </p:sp>
    </p:spTree>
    <p:extLst>
      <p:ext uri="{BB962C8B-B14F-4D97-AF65-F5344CB8AC3E}">
        <p14:creationId xmlns:p14="http://schemas.microsoft.com/office/powerpoint/2010/main" val="750430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17" t="16668" r="10932" b="7374"/>
          <a:stretch/>
        </p:blipFill>
        <p:spPr bwMode="auto">
          <a:xfrm>
            <a:off x="467544" y="0"/>
            <a:ext cx="8064896" cy="611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4667" y="6260613"/>
            <a:ext cx="7920880" cy="369332"/>
          </a:xfrm>
          <a:prstGeom prst="rect">
            <a:avLst/>
          </a:prstGeom>
          <a:noFill/>
        </p:spPr>
        <p:txBody>
          <a:bodyPr wrap="square" rtlCol="0">
            <a:spAutoFit/>
          </a:bodyPr>
          <a:lstStyle/>
          <a:p>
            <a:r>
              <a:rPr lang="en-GB" dirty="0" smtClean="0"/>
              <a:t>How do you feel about this?...........</a:t>
            </a:r>
            <a:endParaRPr lang="en-GB" dirty="0"/>
          </a:p>
        </p:txBody>
      </p:sp>
    </p:spTree>
    <p:extLst>
      <p:ext uri="{BB962C8B-B14F-4D97-AF65-F5344CB8AC3E}">
        <p14:creationId xmlns:p14="http://schemas.microsoft.com/office/powerpoint/2010/main" val="12821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Final session Barbie Gir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0479" y="188640"/>
            <a:ext cx="4673695" cy="640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val="3711382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Food &amp; Health initiatives in Highland Council, Care &amp; Learning Directorate</a:t>
            </a:r>
            <a:endParaRPr lang="en-GB" sz="3600" dirty="0"/>
          </a:p>
        </p:txBody>
      </p:sp>
      <p:sp>
        <p:nvSpPr>
          <p:cNvPr id="3" name="Content Placeholder 2"/>
          <p:cNvSpPr>
            <a:spLocks noGrp="1"/>
          </p:cNvSpPr>
          <p:nvPr>
            <p:ph idx="1"/>
          </p:nvPr>
        </p:nvSpPr>
        <p:spPr>
          <a:xfrm>
            <a:off x="251520" y="1772816"/>
            <a:ext cx="8435280" cy="4309939"/>
          </a:xfrm>
        </p:spPr>
        <p:txBody>
          <a:bodyPr>
            <a:normAutofit/>
          </a:bodyPr>
          <a:lstStyle/>
          <a:p>
            <a:r>
              <a:rPr lang="en-GB" sz="2400" dirty="0" smtClean="0"/>
              <a:t>Bumps to Bairns Food &amp; Health Pages </a:t>
            </a:r>
          </a:p>
          <a:p>
            <a:pPr marL="0" indent="0">
              <a:buNone/>
            </a:pPr>
            <a:r>
              <a:rPr lang="en-GB" sz="2400" dirty="0" smtClean="0"/>
              <a:t>     </a:t>
            </a:r>
            <a:r>
              <a:rPr lang="en-GB" sz="2200" dirty="0" smtClean="0"/>
              <a:t>(</a:t>
            </a:r>
            <a:r>
              <a:rPr lang="en-GB" sz="2200" dirty="0" smtClean="0">
                <a:hlinkClick r:id="rId2"/>
              </a:rPr>
              <a:t>www.bumps2bairns.com/food-and-health/</a:t>
            </a:r>
            <a:r>
              <a:rPr lang="en-GB" sz="2200" dirty="0" smtClean="0"/>
              <a:t>)</a:t>
            </a:r>
          </a:p>
          <a:p>
            <a:pPr>
              <a:lnSpc>
                <a:spcPct val="150000"/>
              </a:lnSpc>
            </a:pPr>
            <a:r>
              <a:rPr lang="en-GB" sz="2400" dirty="0" smtClean="0"/>
              <a:t>Smart Start programme for nurseries</a:t>
            </a:r>
          </a:p>
          <a:p>
            <a:pPr>
              <a:lnSpc>
                <a:spcPct val="150000"/>
              </a:lnSpc>
            </a:pPr>
            <a:r>
              <a:rPr lang="en-GB" sz="2400" dirty="0" smtClean="0"/>
              <a:t>Food &amp; Health in Schools group to oversee BEBL</a:t>
            </a:r>
          </a:p>
          <a:p>
            <a:pPr>
              <a:lnSpc>
                <a:spcPct val="150000"/>
              </a:lnSpc>
            </a:pPr>
            <a:r>
              <a:rPr lang="en-GB" sz="2400" dirty="0" smtClean="0"/>
              <a:t>“</a:t>
            </a:r>
            <a:r>
              <a:rPr lang="en-GB" sz="2400" dirty="0" err="1" smtClean="0"/>
              <a:t>Childsmile</a:t>
            </a:r>
            <a:r>
              <a:rPr lang="en-GB" sz="2400" dirty="0" smtClean="0"/>
              <a:t>”</a:t>
            </a:r>
          </a:p>
          <a:p>
            <a:pPr>
              <a:lnSpc>
                <a:spcPct val="150000"/>
              </a:lnSpc>
            </a:pPr>
            <a:r>
              <a:rPr lang="en-GB" sz="2400" dirty="0" smtClean="0"/>
              <a:t>High 5 programme for primary schools </a:t>
            </a:r>
            <a:r>
              <a:rPr lang="en-GB" sz="2200" dirty="0" smtClean="0"/>
              <a:t>(</a:t>
            </a:r>
            <a:r>
              <a:rPr lang="en-GB" sz="2200" dirty="0" smtClean="0">
                <a:hlinkClick r:id="rId3"/>
              </a:rPr>
              <a:t>www.highfive.scot.nhs.uk</a:t>
            </a:r>
            <a:r>
              <a:rPr lang="en-GB" sz="2200" dirty="0" smtClean="0"/>
              <a:t>)</a:t>
            </a:r>
          </a:p>
          <a:p>
            <a:pPr>
              <a:lnSpc>
                <a:spcPct val="150000"/>
              </a:lnSpc>
            </a:pPr>
            <a:r>
              <a:rPr lang="en-GB" sz="2400" dirty="0" smtClean="0"/>
              <a:t>Food &amp; mood programme for High schools (including teachers)</a:t>
            </a:r>
          </a:p>
        </p:txBody>
      </p:sp>
    </p:spTree>
    <p:extLst>
      <p:ext uri="{BB962C8B-B14F-4D97-AF65-F5344CB8AC3E}">
        <p14:creationId xmlns:p14="http://schemas.microsoft.com/office/powerpoint/2010/main" val="56755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Indicators of dietary adequacy from the Highland Lifestyle survey</a:t>
            </a:r>
            <a:endParaRPr lang="en-GB" sz="3200" dirty="0"/>
          </a:p>
        </p:txBody>
      </p:sp>
      <p:sp>
        <p:nvSpPr>
          <p:cNvPr id="3" name="Content Placeholder 2"/>
          <p:cNvSpPr>
            <a:spLocks noGrp="1"/>
          </p:cNvSpPr>
          <p:nvPr>
            <p:ph idx="1"/>
          </p:nvPr>
        </p:nvSpPr>
        <p:spPr/>
        <p:txBody>
          <a:bodyPr>
            <a:normAutofit/>
          </a:bodyPr>
          <a:lstStyle/>
          <a:p>
            <a:pPr>
              <a:lnSpc>
                <a:spcPct val="200000"/>
              </a:lnSpc>
            </a:pPr>
            <a:r>
              <a:rPr lang="en-GB" sz="2000" dirty="0" smtClean="0"/>
              <a:t>40% of S4 pupils reported not having breakfast on most days</a:t>
            </a:r>
          </a:p>
          <a:p>
            <a:pPr>
              <a:lnSpc>
                <a:spcPct val="200000"/>
              </a:lnSpc>
            </a:pPr>
            <a:r>
              <a:rPr lang="en-GB" sz="2000" dirty="0" smtClean="0"/>
              <a:t>Mean F&amp;V intake self reported by P7, S2 &amp; S4 is stable at 3 a day</a:t>
            </a:r>
          </a:p>
          <a:p>
            <a:pPr>
              <a:lnSpc>
                <a:spcPct val="200000"/>
              </a:lnSpc>
            </a:pPr>
            <a:r>
              <a:rPr lang="en-GB" sz="2000" dirty="0" smtClean="0"/>
              <a:t>50% of S2 pupils reported having no lunch the previous school day</a:t>
            </a:r>
          </a:p>
          <a:p>
            <a:pPr>
              <a:lnSpc>
                <a:spcPct val="200000"/>
              </a:lnSpc>
            </a:pPr>
            <a:r>
              <a:rPr lang="en-GB" sz="2000" dirty="0" err="1" smtClean="0"/>
              <a:t>Approx</a:t>
            </a:r>
            <a:r>
              <a:rPr lang="en-GB" sz="2000" dirty="0" smtClean="0"/>
              <a:t>  50% of S2 &amp; S4 pupils had a “street lunch” the previous day</a:t>
            </a:r>
          </a:p>
          <a:p>
            <a:pPr>
              <a:lnSpc>
                <a:spcPct val="200000"/>
              </a:lnSpc>
            </a:pPr>
            <a:r>
              <a:rPr lang="en-GB" sz="2000" dirty="0" smtClean="0"/>
              <a:t>50% rise in pupils reporting 5 or more F&amp;V a day in last 6 years</a:t>
            </a:r>
          </a:p>
          <a:p>
            <a:pPr>
              <a:lnSpc>
                <a:spcPct val="200000"/>
              </a:lnSpc>
            </a:pPr>
            <a:r>
              <a:rPr lang="en-GB" sz="2000" dirty="0" smtClean="0"/>
              <a:t>50% rise in P7 pupils reporting 0 to 1 F&amp;V portions a day in last 4 years</a:t>
            </a:r>
          </a:p>
          <a:p>
            <a:pPr marL="0" indent="0">
              <a:lnSpc>
                <a:spcPct val="200000"/>
              </a:lnSpc>
              <a:buNone/>
            </a:pPr>
            <a:endParaRPr lang="en-GB" sz="2000" dirty="0"/>
          </a:p>
        </p:txBody>
      </p:sp>
    </p:spTree>
    <p:extLst>
      <p:ext uri="{BB962C8B-B14F-4D97-AF65-F5344CB8AC3E}">
        <p14:creationId xmlns:p14="http://schemas.microsoft.com/office/powerpoint/2010/main" val="15127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High BMI</a:t>
            </a:r>
            <a:r>
              <a:rPr lang="en-GB" sz="3600" dirty="0" smtClean="0"/>
              <a:t> </a:t>
            </a:r>
            <a:r>
              <a:rPr lang="en-GB" sz="3600" dirty="0" smtClean="0"/>
              <a:t>&amp; diet awareness in the classroom</a:t>
            </a:r>
            <a:endParaRPr lang="en-GB" sz="3600" dirty="0"/>
          </a:p>
        </p:txBody>
      </p:sp>
      <p:sp>
        <p:nvSpPr>
          <p:cNvPr id="3" name="Content Placeholder 2"/>
          <p:cNvSpPr>
            <a:spLocks noGrp="1"/>
          </p:cNvSpPr>
          <p:nvPr>
            <p:ph idx="1"/>
          </p:nvPr>
        </p:nvSpPr>
        <p:spPr/>
        <p:txBody>
          <a:bodyPr>
            <a:normAutofit fontScale="77500" lnSpcReduction="20000"/>
          </a:bodyPr>
          <a:lstStyle/>
          <a:p>
            <a:pPr>
              <a:lnSpc>
                <a:spcPct val="300000"/>
              </a:lnSpc>
            </a:pPr>
            <a:r>
              <a:rPr lang="en-GB" sz="2400" dirty="0" smtClean="0"/>
              <a:t>It already exists</a:t>
            </a:r>
          </a:p>
          <a:p>
            <a:pPr>
              <a:lnSpc>
                <a:spcPct val="300000"/>
              </a:lnSpc>
            </a:pPr>
            <a:r>
              <a:rPr lang="en-GB" sz="2400" dirty="0" smtClean="0"/>
              <a:t>Heavier children often stigmatised for being different</a:t>
            </a:r>
          </a:p>
          <a:p>
            <a:pPr>
              <a:lnSpc>
                <a:spcPct val="300000"/>
              </a:lnSpc>
            </a:pPr>
            <a:r>
              <a:rPr lang="en-GB" sz="2400" dirty="0" smtClean="0"/>
              <a:t>Heavier children are more likely to be from poorer families</a:t>
            </a:r>
          </a:p>
          <a:p>
            <a:pPr>
              <a:lnSpc>
                <a:spcPct val="300000"/>
              </a:lnSpc>
            </a:pPr>
            <a:r>
              <a:rPr lang="en-GB" sz="2400" dirty="0" smtClean="0"/>
              <a:t>Children of average weight, don’t see the need to change what they eat</a:t>
            </a:r>
          </a:p>
          <a:p>
            <a:pPr>
              <a:lnSpc>
                <a:spcPct val="300000"/>
              </a:lnSpc>
            </a:pPr>
            <a:r>
              <a:rPr lang="en-GB" sz="2400" dirty="0" smtClean="0"/>
              <a:t>Must not lose positive messages like frequent, varied and enjoyable eating</a:t>
            </a:r>
          </a:p>
          <a:p>
            <a:pPr marL="0" indent="0">
              <a:lnSpc>
                <a:spcPct val="300000"/>
              </a:lnSpc>
              <a:buNone/>
            </a:pPr>
            <a:endParaRPr lang="en-GB" sz="2400" dirty="0"/>
          </a:p>
        </p:txBody>
      </p:sp>
    </p:spTree>
    <p:extLst>
      <p:ext uri="{BB962C8B-B14F-4D97-AF65-F5344CB8AC3E}">
        <p14:creationId xmlns:p14="http://schemas.microsoft.com/office/powerpoint/2010/main" val="2158708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Inequalities in school food &amp; health</a:t>
            </a:r>
            <a:endParaRPr lang="en-GB" dirty="0"/>
          </a:p>
        </p:txBody>
      </p:sp>
      <p:sp>
        <p:nvSpPr>
          <p:cNvPr id="3" name="Content Placeholder 2"/>
          <p:cNvSpPr>
            <a:spLocks noGrp="1"/>
          </p:cNvSpPr>
          <p:nvPr>
            <p:ph idx="1"/>
          </p:nvPr>
        </p:nvSpPr>
        <p:spPr/>
        <p:txBody>
          <a:bodyPr>
            <a:normAutofit lnSpcReduction="10000"/>
          </a:bodyPr>
          <a:lstStyle/>
          <a:p>
            <a:pPr>
              <a:lnSpc>
                <a:spcPct val="200000"/>
              </a:lnSpc>
            </a:pPr>
            <a:r>
              <a:rPr lang="en-GB" sz="2000" dirty="0" smtClean="0"/>
              <a:t>Impact of street food culture on pupils with FSM entitlement?</a:t>
            </a:r>
          </a:p>
          <a:p>
            <a:pPr>
              <a:lnSpc>
                <a:spcPct val="200000"/>
              </a:lnSpc>
            </a:pPr>
            <a:r>
              <a:rPr lang="en-GB" sz="2000" dirty="0" smtClean="0"/>
              <a:t>Risk of “judging” the diets of poorer families</a:t>
            </a:r>
          </a:p>
          <a:p>
            <a:pPr>
              <a:lnSpc>
                <a:spcPct val="200000"/>
              </a:lnSpc>
            </a:pPr>
            <a:r>
              <a:rPr lang="en-GB" sz="2000" dirty="0" smtClean="0"/>
              <a:t>Cheapest street lunches are often the least healthy</a:t>
            </a:r>
          </a:p>
          <a:p>
            <a:pPr>
              <a:lnSpc>
                <a:spcPct val="200000"/>
              </a:lnSpc>
            </a:pPr>
            <a:r>
              <a:rPr lang="en-GB" sz="2000" dirty="0" smtClean="0"/>
              <a:t>Risk of adding to stigma experienced by heavier children</a:t>
            </a:r>
          </a:p>
          <a:p>
            <a:pPr>
              <a:lnSpc>
                <a:spcPct val="200000"/>
              </a:lnSpc>
            </a:pPr>
            <a:r>
              <a:rPr lang="en-GB" sz="2000" dirty="0" smtClean="0"/>
              <a:t>Risk of not addressing poorest diet among average weight children</a:t>
            </a:r>
          </a:p>
          <a:p>
            <a:pPr>
              <a:lnSpc>
                <a:spcPct val="200000"/>
              </a:lnSpc>
            </a:pPr>
            <a:r>
              <a:rPr lang="en-GB" sz="2000" dirty="0" smtClean="0"/>
              <a:t>Variable policy in schools for charging for home economics</a:t>
            </a:r>
          </a:p>
          <a:p>
            <a:pPr>
              <a:lnSpc>
                <a:spcPct val="200000"/>
              </a:lnSpc>
            </a:pPr>
            <a:r>
              <a:rPr lang="en-GB" sz="2000" dirty="0" smtClean="0"/>
              <a:t>Need to know more about pupils not eating breakfast or lunch</a:t>
            </a:r>
            <a:endParaRPr lang="en-GB" sz="2000" dirty="0"/>
          </a:p>
        </p:txBody>
      </p:sp>
    </p:spTree>
    <p:extLst>
      <p:ext uri="{BB962C8B-B14F-4D97-AF65-F5344CB8AC3E}">
        <p14:creationId xmlns:p14="http://schemas.microsoft.com/office/powerpoint/2010/main" val="13610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5 programme</a:t>
            </a:r>
            <a:endParaRPr lang="en-GB" dirty="0"/>
          </a:p>
        </p:txBody>
      </p:sp>
      <p:sp>
        <p:nvSpPr>
          <p:cNvPr id="3" name="Content Placeholder 2"/>
          <p:cNvSpPr>
            <a:spLocks noGrp="1"/>
          </p:cNvSpPr>
          <p:nvPr>
            <p:ph idx="1"/>
          </p:nvPr>
        </p:nvSpPr>
        <p:spPr/>
        <p:txBody>
          <a:bodyPr>
            <a:normAutofit/>
          </a:bodyPr>
          <a:lstStyle/>
          <a:p>
            <a:pPr>
              <a:lnSpc>
                <a:spcPct val="200000"/>
              </a:lnSpc>
            </a:pPr>
            <a:r>
              <a:rPr lang="en-GB" sz="2000" dirty="0" smtClean="0"/>
              <a:t>30 lesson plans o choose from</a:t>
            </a:r>
          </a:p>
          <a:p>
            <a:pPr>
              <a:lnSpc>
                <a:spcPct val="200000"/>
              </a:lnSpc>
            </a:pPr>
            <a:r>
              <a:rPr lang="en-GB" sz="2000" dirty="0" smtClean="0"/>
              <a:t>Links learning in classroom, canteen and school grounds</a:t>
            </a:r>
          </a:p>
          <a:p>
            <a:pPr>
              <a:lnSpc>
                <a:spcPct val="200000"/>
              </a:lnSpc>
            </a:pPr>
            <a:r>
              <a:rPr lang="en-GB" sz="2000" dirty="0" smtClean="0"/>
              <a:t>Positive education about food as nourishment rather than threat</a:t>
            </a:r>
          </a:p>
          <a:p>
            <a:pPr>
              <a:lnSpc>
                <a:spcPct val="200000"/>
              </a:lnSpc>
            </a:pPr>
            <a:r>
              <a:rPr lang="en-GB" sz="2000" dirty="0" smtClean="0"/>
              <a:t>Teachers encouraged to be mindful of inequalities</a:t>
            </a:r>
          </a:p>
          <a:p>
            <a:pPr>
              <a:lnSpc>
                <a:spcPct val="200000"/>
              </a:lnSpc>
            </a:pPr>
            <a:r>
              <a:rPr lang="en-GB" sz="2000" dirty="0" smtClean="0"/>
              <a:t>Specific lessons to promote positive self-esteem and body confidence</a:t>
            </a:r>
          </a:p>
          <a:p>
            <a:pPr>
              <a:lnSpc>
                <a:spcPct val="200000"/>
              </a:lnSpc>
            </a:pPr>
            <a:r>
              <a:rPr lang="en-GB" sz="2000" dirty="0" smtClean="0"/>
              <a:t>Develops critical thinking skills contributing to resilience</a:t>
            </a:r>
          </a:p>
        </p:txBody>
      </p:sp>
    </p:spTree>
    <p:extLst>
      <p:ext uri="{BB962C8B-B14F-4D97-AF65-F5344CB8AC3E}">
        <p14:creationId xmlns:p14="http://schemas.microsoft.com/office/powerpoint/2010/main" val="105606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High 5 website: www.highfive.scot.nhs.uk</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1944"/>
            <a:ext cx="9144000" cy="4723652"/>
          </a:xfrm>
          <a:prstGeom prst="rect">
            <a:avLst/>
          </a:prstGeom>
        </p:spPr>
      </p:pic>
    </p:spTree>
    <p:extLst>
      <p:ext uri="{BB962C8B-B14F-4D97-AF65-F5344CB8AC3E}">
        <p14:creationId xmlns:p14="http://schemas.microsoft.com/office/powerpoint/2010/main" val="2423052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8229600" cy="490537"/>
          </a:xfrm>
        </p:spPr>
        <p:txBody>
          <a:bodyPr/>
          <a:lstStyle/>
          <a:p>
            <a:pPr eaLnBrk="1" hangingPunct="1"/>
            <a:r>
              <a:rPr lang="en-GB" altLang="en-US" sz="4000" dirty="0" smtClean="0"/>
              <a:t>Principles of High 5</a:t>
            </a:r>
          </a:p>
        </p:txBody>
      </p:sp>
      <p:sp>
        <p:nvSpPr>
          <p:cNvPr id="6147" name="Rectangle 3"/>
          <p:cNvSpPr>
            <a:spLocks noGrp="1" noChangeArrowheads="1"/>
          </p:cNvSpPr>
          <p:nvPr>
            <p:ph type="body" idx="1"/>
          </p:nvPr>
        </p:nvSpPr>
        <p:spPr>
          <a:xfrm>
            <a:off x="468313" y="1052513"/>
            <a:ext cx="8229600" cy="5589587"/>
          </a:xfrm>
        </p:spPr>
        <p:txBody>
          <a:bodyPr/>
          <a:lstStyle/>
          <a:p>
            <a:pPr eaLnBrk="1" hangingPunct="1">
              <a:lnSpc>
                <a:spcPct val="150000"/>
              </a:lnSpc>
              <a:spcAft>
                <a:spcPct val="55000"/>
              </a:spcAft>
            </a:pPr>
            <a:r>
              <a:rPr lang="en-GB" altLang="en-US" sz="2000" dirty="0" smtClean="0"/>
              <a:t>Food is good for you!</a:t>
            </a:r>
          </a:p>
          <a:p>
            <a:pPr eaLnBrk="1" hangingPunct="1">
              <a:lnSpc>
                <a:spcPct val="150000"/>
              </a:lnSpc>
              <a:spcAft>
                <a:spcPct val="55000"/>
              </a:spcAft>
            </a:pPr>
            <a:r>
              <a:rPr lang="en-GB" altLang="en-US" sz="2000" dirty="0" smtClean="0"/>
              <a:t>Healthier choices at any weight</a:t>
            </a:r>
          </a:p>
          <a:p>
            <a:pPr eaLnBrk="1" hangingPunct="1">
              <a:lnSpc>
                <a:spcPct val="150000"/>
              </a:lnSpc>
              <a:spcAft>
                <a:spcPct val="55000"/>
              </a:spcAft>
            </a:pPr>
            <a:r>
              <a:rPr lang="en-GB" altLang="en-US" sz="2000" dirty="0" smtClean="0"/>
              <a:t>Avoid “</a:t>
            </a:r>
            <a:r>
              <a:rPr lang="en-GB" altLang="en-US" sz="2000" b="1" dirty="0" smtClean="0"/>
              <a:t>good</a:t>
            </a:r>
            <a:r>
              <a:rPr lang="en-GB" altLang="en-US" sz="2000" dirty="0" smtClean="0"/>
              <a:t>” and “</a:t>
            </a:r>
            <a:r>
              <a:rPr lang="en-GB" altLang="en-US" sz="2000" b="1" dirty="0" smtClean="0"/>
              <a:t>bad</a:t>
            </a:r>
            <a:r>
              <a:rPr lang="en-GB" altLang="en-US" sz="2000" dirty="0" smtClean="0"/>
              <a:t>” foods</a:t>
            </a:r>
          </a:p>
          <a:p>
            <a:pPr eaLnBrk="1" hangingPunct="1">
              <a:lnSpc>
                <a:spcPct val="150000"/>
              </a:lnSpc>
              <a:spcAft>
                <a:spcPct val="55000"/>
              </a:spcAft>
            </a:pPr>
            <a:r>
              <a:rPr lang="en-GB" altLang="en-US" sz="2000" dirty="0" smtClean="0"/>
              <a:t>Respect differences (money, culture, medical need </a:t>
            </a:r>
            <a:r>
              <a:rPr lang="en-GB" altLang="en-US" sz="2000" dirty="0" err="1" smtClean="0"/>
              <a:t>etc</a:t>
            </a:r>
            <a:r>
              <a:rPr lang="en-GB" altLang="en-US" sz="2000" dirty="0" smtClean="0"/>
              <a:t>)</a:t>
            </a:r>
          </a:p>
          <a:p>
            <a:pPr eaLnBrk="1" hangingPunct="1">
              <a:lnSpc>
                <a:spcPct val="150000"/>
              </a:lnSpc>
              <a:spcAft>
                <a:spcPct val="55000"/>
              </a:spcAft>
            </a:pPr>
            <a:r>
              <a:rPr lang="en-GB" altLang="en-US" sz="2000" dirty="0" smtClean="0"/>
              <a:t>Acknowledge barriers to food and physical activity</a:t>
            </a:r>
          </a:p>
          <a:p>
            <a:pPr eaLnBrk="1" hangingPunct="1">
              <a:lnSpc>
                <a:spcPct val="150000"/>
              </a:lnSpc>
              <a:spcAft>
                <a:spcPct val="55000"/>
              </a:spcAft>
            </a:pPr>
            <a:r>
              <a:rPr lang="en-GB" altLang="en-US" sz="2000" dirty="0" smtClean="0"/>
              <a:t>Discretionary foods are not “treats” (“Sometimes foods”)</a:t>
            </a:r>
          </a:p>
          <a:p>
            <a:pPr eaLnBrk="1" hangingPunct="1">
              <a:lnSpc>
                <a:spcPct val="150000"/>
              </a:lnSpc>
              <a:spcAft>
                <a:spcPct val="55000"/>
              </a:spcAft>
            </a:pPr>
            <a:r>
              <a:rPr lang="en-GB" altLang="en-US" sz="2000" dirty="0" smtClean="0"/>
              <a:t>Avoid food snobbery</a:t>
            </a:r>
          </a:p>
          <a:p>
            <a:pPr eaLnBrk="1" hangingPunct="1">
              <a:lnSpc>
                <a:spcPct val="150000"/>
              </a:lnSpc>
              <a:spcAft>
                <a:spcPct val="55000"/>
              </a:spcAft>
            </a:pPr>
            <a:r>
              <a:rPr lang="en-GB" altLang="en-US" sz="2000" dirty="0" smtClean="0"/>
              <a:t>Involve your cook</a:t>
            </a:r>
          </a:p>
        </p:txBody>
      </p:sp>
    </p:spTree>
    <p:extLst>
      <p:ext uri="{BB962C8B-B14F-4D97-AF65-F5344CB8AC3E}">
        <p14:creationId xmlns:p14="http://schemas.microsoft.com/office/powerpoint/2010/main" val="21878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8928991"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268760"/>
            <a:ext cx="2160240" cy="2448272"/>
          </a:xfrm>
          <a:prstGeom prst="rect">
            <a:avLst/>
          </a:prstGeom>
        </p:spPr>
      </p:pic>
      <p:sp>
        <p:nvSpPr>
          <p:cNvPr id="3" name="TextBox 2"/>
          <p:cNvSpPr txBox="1"/>
          <p:nvPr/>
        </p:nvSpPr>
        <p:spPr>
          <a:xfrm>
            <a:off x="2551196" y="3172049"/>
            <a:ext cx="36004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576948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706</Words>
  <Application>Microsoft Office PowerPoint</Application>
  <PresentationFormat>On-screen Show (4:3)</PresentationFormat>
  <Paragraphs>64</Paragraphs>
  <Slides>16</Slides>
  <Notes>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5_Default Design</vt:lpstr>
      <vt:lpstr>Food &amp; Health in Highland schools in the context of healthy weight and inequalities </vt:lpstr>
      <vt:lpstr>Food &amp; Health initiatives in Highland Council, Care &amp; Learning Directorate</vt:lpstr>
      <vt:lpstr>Indicators of dietary adequacy from the Highland Lifestyle survey</vt:lpstr>
      <vt:lpstr>High BMI &amp; diet awareness in the classroom</vt:lpstr>
      <vt:lpstr>Inequalities in school food &amp; health</vt:lpstr>
      <vt:lpstr>High 5 programme</vt:lpstr>
      <vt:lpstr>High 5 website: www.highfive.scot.nhs.uk</vt:lpstr>
      <vt:lpstr>Principles of High 5</vt:lpstr>
      <vt:lpstr>PowerPoint Presentation</vt:lpstr>
      <vt:lpstr>Eatwell Plate in the context of personal choice and external influences</vt:lpstr>
      <vt:lpstr>PowerPoint Presentation</vt:lpstr>
      <vt:lpstr>PowerPoint Presentation</vt:lpstr>
      <vt:lpstr>PowerPoint Presentation</vt:lpstr>
      <vt:lpstr>PowerPoint Presentation</vt:lpstr>
      <vt:lpstr>PowerPoint Presentation</vt:lpstr>
      <vt:lpstr>PowerPoint Presentation</vt:lpstr>
    </vt:vector>
  </TitlesOfParts>
  <Company>Highland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 obesity and inequalities in Highland Schools</dc:title>
  <dc:creator>David Rex</dc:creator>
  <cp:lastModifiedBy>David Rex</cp:lastModifiedBy>
  <cp:revision>15</cp:revision>
  <dcterms:created xsi:type="dcterms:W3CDTF">2018-01-08T11:34:48Z</dcterms:created>
  <dcterms:modified xsi:type="dcterms:W3CDTF">2018-01-08T16:01:46Z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-161953630</vt:i4>
  </property>
  <property fmtid="{D5CDD505-2E9C-101B-9397-08002B2CF9AE}" pid="3" name="_NewReviewCycle">
    <vt:lpwstr/>
  </property>
  <property fmtid="{D5CDD505-2E9C-101B-9397-08002B2CF9AE}" pid="4" name="_EmailSubject">
    <vt:lpwstr>10th jan</vt:lpwstr>
  </property>
  <property fmtid="{D5CDD505-2E9C-101B-9397-08002B2CF9AE}" pid="5" name="_AuthorEmail">
    <vt:lpwstr>Dave.Rex@highland.gov.uk</vt:lpwstr>
  </property>
  <property fmtid="{D5CDD505-2E9C-101B-9397-08002B2CF9AE}" pid="6" name="_AuthorEmailDisplayName">
    <vt:lpwstr>David Rex</vt:lpwstr>
  </property>
</Properties>
</file>