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1" r:id="rId1"/>
  </p:sldMasterIdLst>
  <p:notesMasterIdLst>
    <p:notesMasterId r:id="rId35"/>
  </p:notesMasterIdLst>
  <p:handoutMasterIdLst>
    <p:handoutMasterId r:id="rId36"/>
  </p:handoutMasterIdLst>
  <p:sldIdLst>
    <p:sldId id="257" r:id="rId2"/>
    <p:sldId id="391" r:id="rId3"/>
    <p:sldId id="394" r:id="rId4"/>
    <p:sldId id="356" r:id="rId5"/>
    <p:sldId id="409" r:id="rId6"/>
    <p:sldId id="410" r:id="rId7"/>
    <p:sldId id="404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12" r:id="rId21"/>
    <p:sldId id="413" r:id="rId22"/>
    <p:sldId id="397" r:id="rId23"/>
    <p:sldId id="417" r:id="rId24"/>
    <p:sldId id="419" r:id="rId25"/>
    <p:sldId id="389" r:id="rId26"/>
    <p:sldId id="390" r:id="rId27"/>
    <p:sldId id="415" r:id="rId28"/>
    <p:sldId id="386" r:id="rId29"/>
    <p:sldId id="382" r:id="rId30"/>
    <p:sldId id="406" r:id="rId31"/>
    <p:sldId id="407" r:id="rId32"/>
    <p:sldId id="414" r:id="rId33"/>
    <p:sldId id="343" r:id="rId34"/>
  </p:sldIdLst>
  <p:sldSz cx="10287000" cy="6858000" type="35mm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FF9900"/>
    <a:srgbClr val="FFCC66"/>
    <a:srgbClr val="CCCCFF"/>
    <a:srgbClr val="CC99FF"/>
    <a:srgbClr val="FF99CC"/>
    <a:srgbClr val="FF33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590" autoAdjust="0"/>
  </p:normalViewPr>
  <p:slideViewPr>
    <p:cSldViewPr>
      <p:cViewPr varScale="1">
        <p:scale>
          <a:sx n="95" d="100"/>
          <a:sy n="95" d="100"/>
        </p:scale>
        <p:origin x="90" y="25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4F5EE-4436-4046-B9C3-0D3B31E0B65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5E7D5FBC-244E-42E9-AA19-B5A5F91D2374}">
      <dgm:prSet phldrT="[Text]" custT="1"/>
      <dgm:spPr/>
      <dgm:t>
        <a:bodyPr/>
        <a:lstStyle/>
        <a:p>
          <a:r>
            <a:rPr lang="en-GB" sz="1400" b="1" dirty="0" smtClean="0">
              <a:solidFill>
                <a:schemeClr val="tx2"/>
              </a:solidFill>
            </a:rPr>
            <a:t>2008:</a:t>
          </a:r>
        </a:p>
        <a:p>
          <a:r>
            <a:rPr lang="en-GB" sz="1400" dirty="0" smtClean="0">
              <a:solidFill>
                <a:schemeClr val="tx2"/>
              </a:solidFill>
            </a:rPr>
            <a:t>Bariatric service established with permanent funding</a:t>
          </a:r>
        </a:p>
        <a:p>
          <a:r>
            <a:rPr lang="en-GB" sz="1400" dirty="0" smtClean="0">
              <a:solidFill>
                <a:schemeClr val="tx2"/>
              </a:solidFill>
            </a:rPr>
            <a:t>Surgeons</a:t>
          </a:r>
        </a:p>
        <a:p>
          <a:r>
            <a:rPr lang="en-GB" sz="1400" dirty="0" smtClean="0">
              <a:solidFill>
                <a:schemeClr val="tx2"/>
              </a:solidFill>
            </a:rPr>
            <a:t>Specialist Nurse</a:t>
          </a:r>
        </a:p>
        <a:p>
          <a:r>
            <a:rPr lang="en-GB" sz="1400" dirty="0" smtClean="0">
              <a:solidFill>
                <a:schemeClr val="tx2"/>
              </a:solidFill>
            </a:rPr>
            <a:t>Dietetics</a:t>
          </a:r>
          <a:endParaRPr lang="en-GB" sz="1400" dirty="0">
            <a:solidFill>
              <a:schemeClr val="tx2"/>
            </a:solidFill>
          </a:endParaRPr>
        </a:p>
      </dgm:t>
    </dgm:pt>
    <dgm:pt modelId="{FD9847AC-899A-41C5-B0D9-0E32023F946E}" type="parTrans" cxnId="{821351AC-062F-4EBB-815A-B7CBF3568683}">
      <dgm:prSet/>
      <dgm:spPr/>
      <dgm:t>
        <a:bodyPr/>
        <a:lstStyle/>
        <a:p>
          <a:endParaRPr lang="en-GB"/>
        </a:p>
      </dgm:t>
    </dgm:pt>
    <dgm:pt modelId="{480C4FB1-9003-4E36-BF56-F369F56F7334}" type="sibTrans" cxnId="{821351AC-062F-4EBB-815A-B7CBF3568683}">
      <dgm:prSet/>
      <dgm:spPr/>
      <dgm:t>
        <a:bodyPr/>
        <a:lstStyle/>
        <a:p>
          <a:endParaRPr lang="en-GB"/>
        </a:p>
      </dgm:t>
    </dgm:pt>
    <dgm:pt modelId="{3D377A50-2C93-4D8E-A604-A2E0B50D37C9}">
      <dgm:prSet phldrT="[Text]" custT="1"/>
      <dgm:spPr/>
      <dgm:t>
        <a:bodyPr/>
        <a:lstStyle/>
        <a:p>
          <a:r>
            <a:rPr lang="en-GB" sz="1400" b="1" dirty="0" smtClean="0">
              <a:solidFill>
                <a:schemeClr val="tx2"/>
              </a:solidFill>
            </a:rPr>
            <a:t>2010:</a:t>
          </a:r>
        </a:p>
        <a:p>
          <a:r>
            <a:rPr lang="en-GB" sz="1400" b="1" dirty="0" smtClean="0">
              <a:solidFill>
                <a:schemeClr val="tx2"/>
              </a:solidFill>
            </a:rPr>
            <a:t>ORM published</a:t>
          </a:r>
        </a:p>
        <a:p>
          <a:r>
            <a:rPr lang="en-GB" sz="1400" dirty="0" smtClean="0">
              <a:solidFill>
                <a:schemeClr val="tx2"/>
              </a:solidFill>
            </a:rPr>
            <a:t>Tier 4 WM Service and Paediatric WM Service (HEAT related funding)</a:t>
          </a:r>
          <a:endParaRPr lang="en-GB" sz="1400" dirty="0">
            <a:solidFill>
              <a:schemeClr val="tx2"/>
            </a:solidFill>
          </a:endParaRPr>
        </a:p>
      </dgm:t>
    </dgm:pt>
    <dgm:pt modelId="{BBC62080-7C23-40F1-AF13-E3AA24B6AC54}" type="parTrans" cxnId="{F864DC4C-9581-4EDC-B61C-32B3D1C6097F}">
      <dgm:prSet/>
      <dgm:spPr/>
      <dgm:t>
        <a:bodyPr/>
        <a:lstStyle/>
        <a:p>
          <a:endParaRPr lang="en-GB"/>
        </a:p>
      </dgm:t>
    </dgm:pt>
    <dgm:pt modelId="{181CDFC7-329E-41FE-95A0-2347C802104A}" type="sibTrans" cxnId="{F864DC4C-9581-4EDC-B61C-32B3D1C6097F}">
      <dgm:prSet/>
      <dgm:spPr/>
      <dgm:t>
        <a:bodyPr/>
        <a:lstStyle/>
        <a:p>
          <a:endParaRPr lang="en-GB"/>
        </a:p>
      </dgm:t>
    </dgm:pt>
    <dgm:pt modelId="{F70C3B7D-5E65-4DA2-A056-AE4C31A617B0}">
      <dgm:prSet phldrT="[Text]" custT="1"/>
      <dgm:spPr/>
      <dgm:t>
        <a:bodyPr/>
        <a:lstStyle/>
        <a:p>
          <a:r>
            <a:rPr lang="en-GB" sz="1400" b="1" dirty="0" smtClean="0">
              <a:solidFill>
                <a:schemeClr val="tx2"/>
              </a:solidFill>
            </a:rPr>
            <a:t>2011-2012:</a:t>
          </a:r>
        </a:p>
        <a:p>
          <a:r>
            <a:rPr lang="en-GB" sz="1400" dirty="0" smtClean="0">
              <a:solidFill>
                <a:schemeClr val="tx2"/>
              </a:solidFill>
            </a:rPr>
            <a:t>Dietetic service redesign</a:t>
          </a:r>
        </a:p>
        <a:p>
          <a:r>
            <a:rPr lang="en-GB" sz="1400" dirty="0" smtClean="0">
              <a:solidFill>
                <a:schemeClr val="tx2"/>
              </a:solidFill>
            </a:rPr>
            <a:t>Tier 3 WM Community Programme</a:t>
          </a:r>
        </a:p>
        <a:p>
          <a:r>
            <a:rPr lang="en-GB" sz="1400" dirty="0" smtClean="0">
              <a:solidFill>
                <a:schemeClr val="tx2"/>
              </a:solidFill>
            </a:rPr>
            <a:t>Exercise Specialist </a:t>
          </a:r>
        </a:p>
        <a:p>
          <a:r>
            <a:rPr lang="en-GB" sz="1400" dirty="0" smtClean="0">
              <a:solidFill>
                <a:schemeClr val="tx2"/>
              </a:solidFill>
            </a:rPr>
            <a:t>Psychologist</a:t>
          </a:r>
        </a:p>
        <a:p>
          <a:endParaRPr lang="en-GB" sz="1600" dirty="0"/>
        </a:p>
      </dgm:t>
    </dgm:pt>
    <dgm:pt modelId="{E876CC64-6C6A-41F3-820D-E22ED8562445}" type="parTrans" cxnId="{AFE5AC59-73EB-4AE2-BCD0-771F9E1CD18A}">
      <dgm:prSet/>
      <dgm:spPr/>
      <dgm:t>
        <a:bodyPr/>
        <a:lstStyle/>
        <a:p>
          <a:endParaRPr lang="en-GB"/>
        </a:p>
      </dgm:t>
    </dgm:pt>
    <dgm:pt modelId="{1D7DDFD3-9AA9-439C-9B5F-D9533CC2B74B}" type="sibTrans" cxnId="{AFE5AC59-73EB-4AE2-BCD0-771F9E1CD18A}">
      <dgm:prSet/>
      <dgm:spPr/>
      <dgm:t>
        <a:bodyPr/>
        <a:lstStyle/>
        <a:p>
          <a:endParaRPr lang="en-GB"/>
        </a:p>
      </dgm:t>
    </dgm:pt>
    <dgm:pt modelId="{AA3721DA-2DBA-4A13-B65B-03F53708564B}">
      <dgm:prSet custT="1"/>
      <dgm:spPr/>
      <dgm:t>
        <a:bodyPr/>
        <a:lstStyle/>
        <a:p>
          <a:r>
            <a:rPr lang="en-GB" sz="1400" b="1" dirty="0" smtClean="0">
              <a:solidFill>
                <a:schemeClr val="tx2"/>
              </a:solidFill>
            </a:rPr>
            <a:t>2013:</a:t>
          </a:r>
        </a:p>
        <a:p>
          <a:r>
            <a:rPr lang="en-GB" sz="1400" dirty="0" smtClean="0">
              <a:solidFill>
                <a:schemeClr val="tx2"/>
              </a:solidFill>
            </a:rPr>
            <a:t>Effective Prevention Bundle funding</a:t>
          </a:r>
        </a:p>
        <a:p>
          <a:r>
            <a:rPr lang="en-GB" sz="1400" dirty="0" smtClean="0">
              <a:solidFill>
                <a:schemeClr val="tx2"/>
              </a:solidFill>
            </a:rPr>
            <a:t>Tier 2 WM Programme established</a:t>
          </a:r>
        </a:p>
        <a:p>
          <a:r>
            <a:rPr lang="en-GB" sz="1400" dirty="0" smtClean="0">
              <a:solidFill>
                <a:schemeClr val="tx2"/>
              </a:solidFill>
            </a:rPr>
            <a:t>Addition of physiotherapist and </a:t>
          </a:r>
          <a:r>
            <a:rPr lang="en-GB" sz="1400" dirty="0" err="1" smtClean="0">
              <a:solidFill>
                <a:schemeClr val="tx2"/>
              </a:solidFill>
            </a:rPr>
            <a:t>dietitian</a:t>
          </a:r>
          <a:endParaRPr lang="en-GB" sz="1400" dirty="0" smtClean="0">
            <a:solidFill>
              <a:schemeClr val="tx2"/>
            </a:solidFill>
          </a:endParaRPr>
        </a:p>
        <a:p>
          <a:endParaRPr lang="en-GB" sz="1400" dirty="0" smtClean="0"/>
        </a:p>
        <a:p>
          <a:endParaRPr lang="en-GB" sz="1400" dirty="0"/>
        </a:p>
      </dgm:t>
    </dgm:pt>
    <dgm:pt modelId="{2315A39A-C31D-4893-B73A-7B8E19467774}" type="parTrans" cxnId="{A57A82F0-6686-4D11-8F0F-6754C48A9690}">
      <dgm:prSet/>
      <dgm:spPr/>
      <dgm:t>
        <a:bodyPr/>
        <a:lstStyle/>
        <a:p>
          <a:endParaRPr lang="en-GB"/>
        </a:p>
      </dgm:t>
    </dgm:pt>
    <dgm:pt modelId="{433D4124-702D-4D35-82B6-FEF1186D0B5C}" type="sibTrans" cxnId="{A57A82F0-6686-4D11-8F0F-6754C48A9690}">
      <dgm:prSet/>
      <dgm:spPr/>
      <dgm:t>
        <a:bodyPr/>
        <a:lstStyle/>
        <a:p>
          <a:endParaRPr lang="en-GB"/>
        </a:p>
      </dgm:t>
    </dgm:pt>
    <dgm:pt modelId="{B5AF4D6F-BD2A-4A5D-9606-C53F733D7C13}">
      <dgm:prSet custT="1"/>
      <dgm:spPr/>
      <dgm:t>
        <a:bodyPr/>
        <a:lstStyle/>
        <a:p>
          <a:r>
            <a:rPr lang="en-GB" sz="1400" b="1" dirty="0" smtClean="0">
              <a:solidFill>
                <a:schemeClr val="tx2"/>
              </a:solidFill>
            </a:rPr>
            <a:t>2017:</a:t>
          </a:r>
        </a:p>
        <a:p>
          <a:r>
            <a:rPr lang="en-GB" sz="1400" dirty="0" smtClean="0">
              <a:solidFill>
                <a:schemeClr val="tx2"/>
              </a:solidFill>
            </a:rPr>
            <a:t>Fully centralised WM service from T1 – 4</a:t>
          </a:r>
        </a:p>
        <a:p>
          <a:r>
            <a:rPr lang="en-GB" sz="1400" dirty="0" smtClean="0">
              <a:solidFill>
                <a:schemeClr val="tx2"/>
              </a:solidFill>
            </a:rPr>
            <a:t>Integration with T2DM prevention</a:t>
          </a:r>
          <a:endParaRPr lang="en-GB" sz="1400" dirty="0">
            <a:solidFill>
              <a:schemeClr val="tx2"/>
            </a:solidFill>
          </a:endParaRPr>
        </a:p>
      </dgm:t>
    </dgm:pt>
    <dgm:pt modelId="{A14A859E-E561-40C7-85A4-DC7FC757BC1F}" type="parTrans" cxnId="{41C5D381-8F4B-406A-A3FA-EB02AA295061}">
      <dgm:prSet/>
      <dgm:spPr/>
      <dgm:t>
        <a:bodyPr/>
        <a:lstStyle/>
        <a:p>
          <a:endParaRPr lang="en-GB"/>
        </a:p>
      </dgm:t>
    </dgm:pt>
    <dgm:pt modelId="{8A28C232-89B2-4B9F-841E-E63B1F8AE0BE}" type="sibTrans" cxnId="{41C5D381-8F4B-406A-A3FA-EB02AA295061}">
      <dgm:prSet/>
      <dgm:spPr/>
      <dgm:t>
        <a:bodyPr/>
        <a:lstStyle/>
        <a:p>
          <a:endParaRPr lang="en-GB"/>
        </a:p>
      </dgm:t>
    </dgm:pt>
    <dgm:pt modelId="{176F61B8-3607-4BA9-8A9F-1DA89B164014}" type="pres">
      <dgm:prSet presAssocID="{43A4F5EE-4436-4046-B9C3-0D3B31E0B659}" presName="Name0" presStyleCnt="0">
        <dgm:presLayoutVars>
          <dgm:dir/>
          <dgm:resizeHandles val="exact"/>
        </dgm:presLayoutVars>
      </dgm:prSet>
      <dgm:spPr/>
    </dgm:pt>
    <dgm:pt modelId="{0E84BC7F-651C-46D5-AEFC-6C3A92E8BC29}" type="pres">
      <dgm:prSet presAssocID="{43A4F5EE-4436-4046-B9C3-0D3B31E0B659}" presName="arrow" presStyleLbl="bgShp" presStyleIdx="0" presStyleCnt="1"/>
      <dgm:spPr/>
    </dgm:pt>
    <dgm:pt modelId="{668F1182-8844-49AC-95D5-866D28020EC0}" type="pres">
      <dgm:prSet presAssocID="{43A4F5EE-4436-4046-B9C3-0D3B31E0B659}" presName="points" presStyleCnt="0"/>
      <dgm:spPr/>
    </dgm:pt>
    <dgm:pt modelId="{918AE44D-8789-4BBF-9A24-4A32B907D77E}" type="pres">
      <dgm:prSet presAssocID="{5E7D5FBC-244E-42E9-AA19-B5A5F91D2374}" presName="compositeA" presStyleCnt="0"/>
      <dgm:spPr/>
    </dgm:pt>
    <dgm:pt modelId="{00D16358-F8B4-4C20-B229-0BCCCD043494}" type="pres">
      <dgm:prSet presAssocID="{5E7D5FBC-244E-42E9-AA19-B5A5F91D2374}" presName="textA" presStyleLbl="revTx" presStyleIdx="0" presStyleCnt="5" custScaleX="219330" custScaleY="66037" custLinFactNeighborX="21294" custLinFactNeighborY="276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BFBC64-65DF-4B46-8860-BB536CC8BF4E}" type="pres">
      <dgm:prSet presAssocID="{5E7D5FBC-244E-42E9-AA19-B5A5F91D2374}" presName="circleA" presStyleLbl="node1" presStyleIdx="0" presStyleCnt="5" custLinFactNeighborX="22652" custLinFactNeighborY="31332"/>
      <dgm:spPr/>
    </dgm:pt>
    <dgm:pt modelId="{5D209CBB-B110-4E8C-99F1-6A6C9BC852F8}" type="pres">
      <dgm:prSet presAssocID="{5E7D5FBC-244E-42E9-AA19-B5A5F91D2374}" presName="spaceA" presStyleCnt="0"/>
      <dgm:spPr/>
    </dgm:pt>
    <dgm:pt modelId="{F53110C1-FAB8-4E63-B073-D2BDCF67E969}" type="pres">
      <dgm:prSet presAssocID="{480C4FB1-9003-4E36-BF56-F369F56F7334}" presName="space" presStyleCnt="0"/>
      <dgm:spPr/>
    </dgm:pt>
    <dgm:pt modelId="{8A00D40C-3D30-4CFF-AFE0-6645D11B3096}" type="pres">
      <dgm:prSet presAssocID="{3D377A50-2C93-4D8E-A604-A2E0B50D37C9}" presName="compositeB" presStyleCnt="0"/>
      <dgm:spPr/>
    </dgm:pt>
    <dgm:pt modelId="{CB324D63-6957-4B83-A2E2-DD24D48D5A08}" type="pres">
      <dgm:prSet presAssocID="{3D377A50-2C93-4D8E-A604-A2E0B50D37C9}" presName="textB" presStyleLbl="revTx" presStyleIdx="1" presStyleCnt="5" custScaleX="2252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08CA01-8273-48DC-BDB5-D0016EB50CDA}" type="pres">
      <dgm:prSet presAssocID="{3D377A50-2C93-4D8E-A604-A2E0B50D37C9}" presName="circleB" presStyleLbl="node1" presStyleIdx="1" presStyleCnt="5"/>
      <dgm:spPr/>
    </dgm:pt>
    <dgm:pt modelId="{CCCB68D0-4877-4C55-814D-903DFCC56A58}" type="pres">
      <dgm:prSet presAssocID="{3D377A50-2C93-4D8E-A604-A2E0B50D37C9}" presName="spaceB" presStyleCnt="0"/>
      <dgm:spPr/>
    </dgm:pt>
    <dgm:pt modelId="{87350B6E-F14E-4F4E-A46A-7470513B38A0}" type="pres">
      <dgm:prSet presAssocID="{181CDFC7-329E-41FE-95A0-2347C802104A}" presName="space" presStyleCnt="0"/>
      <dgm:spPr/>
    </dgm:pt>
    <dgm:pt modelId="{716FAC49-03BE-4A6D-B03D-ECA17D01C054}" type="pres">
      <dgm:prSet presAssocID="{F70C3B7D-5E65-4DA2-A056-AE4C31A617B0}" presName="compositeA" presStyleCnt="0"/>
      <dgm:spPr/>
    </dgm:pt>
    <dgm:pt modelId="{057521B3-1937-4043-BDAF-D75A76801A21}" type="pres">
      <dgm:prSet presAssocID="{F70C3B7D-5E65-4DA2-A056-AE4C31A617B0}" presName="textA" presStyleLbl="revTx" presStyleIdx="2" presStyleCnt="5" custScaleX="294248" custLinFactNeighborX="4301" custLinFactNeighborY="98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487A4C-5EAE-47EA-8EC1-5A145F065F61}" type="pres">
      <dgm:prSet presAssocID="{F70C3B7D-5E65-4DA2-A056-AE4C31A617B0}" presName="circleA" presStyleLbl="node1" presStyleIdx="2" presStyleCnt="5" custLinFactNeighborX="-3946" custLinFactNeighborY="2843"/>
      <dgm:spPr/>
    </dgm:pt>
    <dgm:pt modelId="{7F09B3B7-CCD0-49FA-8D1E-4C13D2FAF29D}" type="pres">
      <dgm:prSet presAssocID="{F70C3B7D-5E65-4DA2-A056-AE4C31A617B0}" presName="spaceA" presStyleCnt="0"/>
      <dgm:spPr/>
    </dgm:pt>
    <dgm:pt modelId="{16690BEF-A400-409C-AE79-864BFAB54160}" type="pres">
      <dgm:prSet presAssocID="{1D7DDFD3-9AA9-439C-9B5F-D9533CC2B74B}" presName="space" presStyleCnt="0"/>
      <dgm:spPr/>
    </dgm:pt>
    <dgm:pt modelId="{9E677C41-EA8E-4476-B28F-57C10322513B}" type="pres">
      <dgm:prSet presAssocID="{AA3721DA-2DBA-4A13-B65B-03F53708564B}" presName="compositeB" presStyleCnt="0"/>
      <dgm:spPr/>
    </dgm:pt>
    <dgm:pt modelId="{B151D894-0178-491B-8FF2-26B192AA31A9}" type="pres">
      <dgm:prSet presAssocID="{AA3721DA-2DBA-4A13-B65B-03F53708564B}" presName="textB" presStyleLbl="revTx" presStyleIdx="3" presStyleCnt="5" custScaleX="3413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E17736-1CE5-4542-9860-48AE69DC5C47}" type="pres">
      <dgm:prSet presAssocID="{AA3721DA-2DBA-4A13-B65B-03F53708564B}" presName="circleB" presStyleLbl="node1" presStyleIdx="3" presStyleCnt="5"/>
      <dgm:spPr/>
    </dgm:pt>
    <dgm:pt modelId="{8DABB3B9-E086-443F-B5F6-0185E2DCEEE6}" type="pres">
      <dgm:prSet presAssocID="{AA3721DA-2DBA-4A13-B65B-03F53708564B}" presName="spaceB" presStyleCnt="0"/>
      <dgm:spPr/>
    </dgm:pt>
    <dgm:pt modelId="{6BAF463B-E5D2-4BF5-B334-FABC8208E969}" type="pres">
      <dgm:prSet presAssocID="{433D4124-702D-4D35-82B6-FEF1186D0B5C}" presName="space" presStyleCnt="0"/>
      <dgm:spPr/>
    </dgm:pt>
    <dgm:pt modelId="{44255F42-D442-4870-9E52-3C2BF875127C}" type="pres">
      <dgm:prSet presAssocID="{B5AF4D6F-BD2A-4A5D-9606-C53F733D7C13}" presName="compositeA" presStyleCnt="0"/>
      <dgm:spPr/>
    </dgm:pt>
    <dgm:pt modelId="{F1455162-15DB-4F86-98D5-9F1DDD21DAB9}" type="pres">
      <dgm:prSet presAssocID="{B5AF4D6F-BD2A-4A5D-9606-C53F733D7C13}" presName="textA" presStyleLbl="revTx" presStyleIdx="4" presStyleCnt="5" custScaleX="201043" custLinFactNeighborX="-39666" custLinFactNeighborY="-98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E624D6-BFBE-4E92-8267-368DE57836EB}" type="pres">
      <dgm:prSet presAssocID="{B5AF4D6F-BD2A-4A5D-9606-C53F733D7C13}" presName="circleA" presStyleLbl="node1" presStyleIdx="4" presStyleCnt="5"/>
      <dgm:spPr/>
    </dgm:pt>
    <dgm:pt modelId="{F6CCD27A-D793-4304-B33F-39F96277DE45}" type="pres">
      <dgm:prSet presAssocID="{B5AF4D6F-BD2A-4A5D-9606-C53F733D7C13}" presName="spaceA" presStyleCnt="0"/>
      <dgm:spPr/>
    </dgm:pt>
  </dgm:ptLst>
  <dgm:cxnLst>
    <dgm:cxn modelId="{6E6520C7-3FB2-4793-ABA0-075BD14B4384}" type="presOf" srcId="{5E7D5FBC-244E-42E9-AA19-B5A5F91D2374}" destId="{00D16358-F8B4-4C20-B229-0BCCCD043494}" srcOrd="0" destOrd="0" presId="urn:microsoft.com/office/officeart/2005/8/layout/hProcess11"/>
    <dgm:cxn modelId="{A57A82F0-6686-4D11-8F0F-6754C48A9690}" srcId="{43A4F5EE-4436-4046-B9C3-0D3B31E0B659}" destId="{AA3721DA-2DBA-4A13-B65B-03F53708564B}" srcOrd="3" destOrd="0" parTransId="{2315A39A-C31D-4893-B73A-7B8E19467774}" sibTransId="{433D4124-702D-4D35-82B6-FEF1186D0B5C}"/>
    <dgm:cxn modelId="{01F89511-375F-4F5C-8A3B-13813F94441C}" type="presOf" srcId="{B5AF4D6F-BD2A-4A5D-9606-C53F733D7C13}" destId="{F1455162-15DB-4F86-98D5-9F1DDD21DAB9}" srcOrd="0" destOrd="0" presId="urn:microsoft.com/office/officeart/2005/8/layout/hProcess11"/>
    <dgm:cxn modelId="{41C5D381-8F4B-406A-A3FA-EB02AA295061}" srcId="{43A4F5EE-4436-4046-B9C3-0D3B31E0B659}" destId="{B5AF4D6F-BD2A-4A5D-9606-C53F733D7C13}" srcOrd="4" destOrd="0" parTransId="{A14A859E-E561-40C7-85A4-DC7FC757BC1F}" sibTransId="{8A28C232-89B2-4B9F-841E-E63B1F8AE0BE}"/>
    <dgm:cxn modelId="{D5D444F2-76E2-4E49-9386-D4942EC6C70C}" type="presOf" srcId="{AA3721DA-2DBA-4A13-B65B-03F53708564B}" destId="{B151D894-0178-491B-8FF2-26B192AA31A9}" srcOrd="0" destOrd="0" presId="urn:microsoft.com/office/officeart/2005/8/layout/hProcess11"/>
    <dgm:cxn modelId="{5255DD63-42F0-4042-8630-BC8D2D0A94F7}" type="presOf" srcId="{F70C3B7D-5E65-4DA2-A056-AE4C31A617B0}" destId="{057521B3-1937-4043-BDAF-D75A76801A21}" srcOrd="0" destOrd="0" presId="urn:microsoft.com/office/officeart/2005/8/layout/hProcess11"/>
    <dgm:cxn modelId="{F864DC4C-9581-4EDC-B61C-32B3D1C6097F}" srcId="{43A4F5EE-4436-4046-B9C3-0D3B31E0B659}" destId="{3D377A50-2C93-4D8E-A604-A2E0B50D37C9}" srcOrd="1" destOrd="0" parTransId="{BBC62080-7C23-40F1-AF13-E3AA24B6AC54}" sibTransId="{181CDFC7-329E-41FE-95A0-2347C802104A}"/>
    <dgm:cxn modelId="{A5C6460D-3E43-4F5F-839A-43645BD8D0AD}" type="presOf" srcId="{43A4F5EE-4436-4046-B9C3-0D3B31E0B659}" destId="{176F61B8-3607-4BA9-8A9F-1DA89B164014}" srcOrd="0" destOrd="0" presId="urn:microsoft.com/office/officeart/2005/8/layout/hProcess11"/>
    <dgm:cxn modelId="{821351AC-062F-4EBB-815A-B7CBF3568683}" srcId="{43A4F5EE-4436-4046-B9C3-0D3B31E0B659}" destId="{5E7D5FBC-244E-42E9-AA19-B5A5F91D2374}" srcOrd="0" destOrd="0" parTransId="{FD9847AC-899A-41C5-B0D9-0E32023F946E}" sibTransId="{480C4FB1-9003-4E36-BF56-F369F56F7334}"/>
    <dgm:cxn modelId="{AFE5AC59-73EB-4AE2-BCD0-771F9E1CD18A}" srcId="{43A4F5EE-4436-4046-B9C3-0D3B31E0B659}" destId="{F70C3B7D-5E65-4DA2-A056-AE4C31A617B0}" srcOrd="2" destOrd="0" parTransId="{E876CC64-6C6A-41F3-820D-E22ED8562445}" sibTransId="{1D7DDFD3-9AA9-439C-9B5F-D9533CC2B74B}"/>
    <dgm:cxn modelId="{D0D8A0D3-F5F3-4B16-914B-A61CD2CB650A}" type="presOf" srcId="{3D377A50-2C93-4D8E-A604-A2E0B50D37C9}" destId="{CB324D63-6957-4B83-A2E2-DD24D48D5A08}" srcOrd="0" destOrd="0" presId="urn:microsoft.com/office/officeart/2005/8/layout/hProcess11"/>
    <dgm:cxn modelId="{145956B7-AE28-46B3-A0A0-F1204BD42222}" type="presParOf" srcId="{176F61B8-3607-4BA9-8A9F-1DA89B164014}" destId="{0E84BC7F-651C-46D5-AEFC-6C3A92E8BC29}" srcOrd="0" destOrd="0" presId="urn:microsoft.com/office/officeart/2005/8/layout/hProcess11"/>
    <dgm:cxn modelId="{EF8E473B-FBFC-4876-B078-2F4C1A17B678}" type="presParOf" srcId="{176F61B8-3607-4BA9-8A9F-1DA89B164014}" destId="{668F1182-8844-49AC-95D5-866D28020EC0}" srcOrd="1" destOrd="0" presId="urn:microsoft.com/office/officeart/2005/8/layout/hProcess11"/>
    <dgm:cxn modelId="{8425639A-FBC3-4C07-AFBD-B677F73C3F53}" type="presParOf" srcId="{668F1182-8844-49AC-95D5-866D28020EC0}" destId="{918AE44D-8789-4BBF-9A24-4A32B907D77E}" srcOrd="0" destOrd="0" presId="urn:microsoft.com/office/officeart/2005/8/layout/hProcess11"/>
    <dgm:cxn modelId="{09598CEB-3527-4317-B0CA-23174D69FD71}" type="presParOf" srcId="{918AE44D-8789-4BBF-9A24-4A32B907D77E}" destId="{00D16358-F8B4-4C20-B229-0BCCCD043494}" srcOrd="0" destOrd="0" presId="urn:microsoft.com/office/officeart/2005/8/layout/hProcess11"/>
    <dgm:cxn modelId="{9B033A54-D8EF-4CAE-94BF-D8CF1AB04B76}" type="presParOf" srcId="{918AE44D-8789-4BBF-9A24-4A32B907D77E}" destId="{A7BFBC64-65DF-4B46-8860-BB536CC8BF4E}" srcOrd="1" destOrd="0" presId="urn:microsoft.com/office/officeart/2005/8/layout/hProcess11"/>
    <dgm:cxn modelId="{E826A9F3-48FE-45EB-95CC-2FAD82CB9DCB}" type="presParOf" srcId="{918AE44D-8789-4BBF-9A24-4A32B907D77E}" destId="{5D209CBB-B110-4E8C-99F1-6A6C9BC852F8}" srcOrd="2" destOrd="0" presId="urn:microsoft.com/office/officeart/2005/8/layout/hProcess11"/>
    <dgm:cxn modelId="{3E177440-3F33-413D-B474-07BAA98F75AB}" type="presParOf" srcId="{668F1182-8844-49AC-95D5-866D28020EC0}" destId="{F53110C1-FAB8-4E63-B073-D2BDCF67E969}" srcOrd="1" destOrd="0" presId="urn:microsoft.com/office/officeart/2005/8/layout/hProcess11"/>
    <dgm:cxn modelId="{77C5FE6A-1D07-4F57-967F-13AB6EAF276B}" type="presParOf" srcId="{668F1182-8844-49AC-95D5-866D28020EC0}" destId="{8A00D40C-3D30-4CFF-AFE0-6645D11B3096}" srcOrd="2" destOrd="0" presId="urn:microsoft.com/office/officeart/2005/8/layout/hProcess11"/>
    <dgm:cxn modelId="{AE27EB86-6459-4126-A58A-23DE43D4F14A}" type="presParOf" srcId="{8A00D40C-3D30-4CFF-AFE0-6645D11B3096}" destId="{CB324D63-6957-4B83-A2E2-DD24D48D5A08}" srcOrd="0" destOrd="0" presId="urn:microsoft.com/office/officeart/2005/8/layout/hProcess11"/>
    <dgm:cxn modelId="{B17F64D7-BE7B-4CBD-9444-A5C4ECC9F9F9}" type="presParOf" srcId="{8A00D40C-3D30-4CFF-AFE0-6645D11B3096}" destId="{8E08CA01-8273-48DC-BDB5-D0016EB50CDA}" srcOrd="1" destOrd="0" presId="urn:microsoft.com/office/officeart/2005/8/layout/hProcess11"/>
    <dgm:cxn modelId="{2D406583-3A3E-4C03-BAA8-74EA89FBEA51}" type="presParOf" srcId="{8A00D40C-3D30-4CFF-AFE0-6645D11B3096}" destId="{CCCB68D0-4877-4C55-814D-903DFCC56A58}" srcOrd="2" destOrd="0" presId="urn:microsoft.com/office/officeart/2005/8/layout/hProcess11"/>
    <dgm:cxn modelId="{57AD6C59-98BB-4D6D-8044-AB67C969B1EE}" type="presParOf" srcId="{668F1182-8844-49AC-95D5-866D28020EC0}" destId="{87350B6E-F14E-4F4E-A46A-7470513B38A0}" srcOrd="3" destOrd="0" presId="urn:microsoft.com/office/officeart/2005/8/layout/hProcess11"/>
    <dgm:cxn modelId="{1404D6CE-1058-4C78-B003-7D190F39BA25}" type="presParOf" srcId="{668F1182-8844-49AC-95D5-866D28020EC0}" destId="{716FAC49-03BE-4A6D-B03D-ECA17D01C054}" srcOrd="4" destOrd="0" presId="urn:microsoft.com/office/officeart/2005/8/layout/hProcess11"/>
    <dgm:cxn modelId="{52DC0E6B-1366-40FB-BFB1-99D2CE78BF36}" type="presParOf" srcId="{716FAC49-03BE-4A6D-B03D-ECA17D01C054}" destId="{057521B3-1937-4043-BDAF-D75A76801A21}" srcOrd="0" destOrd="0" presId="urn:microsoft.com/office/officeart/2005/8/layout/hProcess11"/>
    <dgm:cxn modelId="{DBE92E21-0EFC-4128-AB52-4800783207FD}" type="presParOf" srcId="{716FAC49-03BE-4A6D-B03D-ECA17D01C054}" destId="{D9487A4C-5EAE-47EA-8EC1-5A145F065F61}" srcOrd="1" destOrd="0" presId="urn:microsoft.com/office/officeart/2005/8/layout/hProcess11"/>
    <dgm:cxn modelId="{8F02D1C1-AA59-4B18-8A33-411807E22772}" type="presParOf" srcId="{716FAC49-03BE-4A6D-B03D-ECA17D01C054}" destId="{7F09B3B7-CCD0-49FA-8D1E-4C13D2FAF29D}" srcOrd="2" destOrd="0" presId="urn:microsoft.com/office/officeart/2005/8/layout/hProcess11"/>
    <dgm:cxn modelId="{0530E628-8694-4EF6-8169-705FBD5EACEF}" type="presParOf" srcId="{668F1182-8844-49AC-95D5-866D28020EC0}" destId="{16690BEF-A400-409C-AE79-864BFAB54160}" srcOrd="5" destOrd="0" presId="urn:microsoft.com/office/officeart/2005/8/layout/hProcess11"/>
    <dgm:cxn modelId="{55FB9A58-96AE-48B9-9E7E-6371D7722E1A}" type="presParOf" srcId="{668F1182-8844-49AC-95D5-866D28020EC0}" destId="{9E677C41-EA8E-4476-B28F-57C10322513B}" srcOrd="6" destOrd="0" presId="urn:microsoft.com/office/officeart/2005/8/layout/hProcess11"/>
    <dgm:cxn modelId="{029D2D49-BA19-44B5-8D73-71ADCF58238D}" type="presParOf" srcId="{9E677C41-EA8E-4476-B28F-57C10322513B}" destId="{B151D894-0178-491B-8FF2-26B192AA31A9}" srcOrd="0" destOrd="0" presId="urn:microsoft.com/office/officeart/2005/8/layout/hProcess11"/>
    <dgm:cxn modelId="{0FE71A74-BAA4-4512-A423-0911751A05EB}" type="presParOf" srcId="{9E677C41-EA8E-4476-B28F-57C10322513B}" destId="{34E17736-1CE5-4542-9860-48AE69DC5C47}" srcOrd="1" destOrd="0" presId="urn:microsoft.com/office/officeart/2005/8/layout/hProcess11"/>
    <dgm:cxn modelId="{48A7FD44-E819-4FC7-AC41-338FD40836E5}" type="presParOf" srcId="{9E677C41-EA8E-4476-B28F-57C10322513B}" destId="{8DABB3B9-E086-443F-B5F6-0185E2DCEEE6}" srcOrd="2" destOrd="0" presId="urn:microsoft.com/office/officeart/2005/8/layout/hProcess11"/>
    <dgm:cxn modelId="{692F79DE-6804-4FDD-9BDA-E9B7F6F5314E}" type="presParOf" srcId="{668F1182-8844-49AC-95D5-866D28020EC0}" destId="{6BAF463B-E5D2-4BF5-B334-FABC8208E969}" srcOrd="7" destOrd="0" presId="urn:microsoft.com/office/officeart/2005/8/layout/hProcess11"/>
    <dgm:cxn modelId="{236CDDB5-8487-4A65-942B-37FF4E7EEA1D}" type="presParOf" srcId="{668F1182-8844-49AC-95D5-866D28020EC0}" destId="{44255F42-D442-4870-9E52-3C2BF875127C}" srcOrd="8" destOrd="0" presId="urn:microsoft.com/office/officeart/2005/8/layout/hProcess11"/>
    <dgm:cxn modelId="{407C8334-8922-4FCA-912C-05251B184DD2}" type="presParOf" srcId="{44255F42-D442-4870-9E52-3C2BF875127C}" destId="{F1455162-15DB-4F86-98D5-9F1DDD21DAB9}" srcOrd="0" destOrd="0" presId="urn:microsoft.com/office/officeart/2005/8/layout/hProcess11"/>
    <dgm:cxn modelId="{B5005693-9CDD-4E4F-9A45-F27383B270DD}" type="presParOf" srcId="{44255F42-D442-4870-9E52-3C2BF875127C}" destId="{B3E624D6-BFBE-4E92-8267-368DE57836EB}" srcOrd="1" destOrd="0" presId="urn:microsoft.com/office/officeart/2005/8/layout/hProcess11"/>
    <dgm:cxn modelId="{DEF983E6-C5A3-4012-9919-8390331BFF32}" type="presParOf" srcId="{44255F42-D442-4870-9E52-3C2BF875127C}" destId="{F6CCD27A-D793-4304-B33F-39F96277DE4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51E609-F442-4817-806F-4182B4DFE987}" type="doc">
      <dgm:prSet loTypeId="urn:microsoft.com/office/officeart/2005/8/layout/hProcess9" loCatId="process" qsTypeId="urn:microsoft.com/office/officeart/2005/8/quickstyle/simple1#2" qsCatId="simple" csTypeId="urn:microsoft.com/office/officeart/2005/8/colors/accent1_2#2" csCatId="accent1" phldr="1"/>
      <dgm:spPr/>
    </dgm:pt>
    <dgm:pt modelId="{AF3DDC60-113F-4524-BFC2-39DB9AFE5341}">
      <dgm:prSet phldrT="[Text]" custT="1"/>
      <dgm:spPr/>
      <dgm:t>
        <a:bodyPr/>
        <a:lstStyle/>
        <a:p>
          <a:r>
            <a:rPr lang="en-GB" sz="2400" b="1" dirty="0" smtClean="0">
              <a:latin typeface="Calibri" panose="020F0502020204030204" pitchFamily="34" charset="0"/>
            </a:rPr>
            <a:t>Tier 2</a:t>
          </a:r>
        </a:p>
        <a:p>
          <a:r>
            <a:rPr lang="en-GB" sz="2000" b="0" dirty="0" smtClean="0">
              <a:latin typeface="Calibri" panose="020F0502020204030204" pitchFamily="34" charset="0"/>
            </a:rPr>
            <a:t>Delivered by local authority</a:t>
          </a:r>
        </a:p>
        <a:p>
          <a:r>
            <a:rPr lang="en-GB" sz="2000" b="0" dirty="0" smtClean="0">
              <a:latin typeface="Calibri" panose="020F0502020204030204" pitchFamily="34" charset="0"/>
            </a:rPr>
            <a:t>No dietetic assessment </a:t>
          </a:r>
          <a:endParaRPr lang="en-GB" sz="2000" dirty="0">
            <a:latin typeface="Calibri" panose="020F0502020204030204" pitchFamily="34" charset="0"/>
          </a:endParaRPr>
        </a:p>
      </dgm:t>
    </dgm:pt>
    <dgm:pt modelId="{403F4C06-F85C-4F74-A8FC-89A4680535C6}" type="parTrans" cxnId="{AD529D20-EAFA-46D6-831D-91464562888B}">
      <dgm:prSet/>
      <dgm:spPr/>
      <dgm:t>
        <a:bodyPr/>
        <a:lstStyle/>
        <a:p>
          <a:endParaRPr lang="en-GB"/>
        </a:p>
      </dgm:t>
    </dgm:pt>
    <dgm:pt modelId="{34CB1078-2D02-4690-8F1A-95CD21F4A1DD}" type="sibTrans" cxnId="{AD529D20-EAFA-46D6-831D-91464562888B}">
      <dgm:prSet/>
      <dgm:spPr/>
      <dgm:t>
        <a:bodyPr/>
        <a:lstStyle/>
        <a:p>
          <a:endParaRPr lang="en-GB"/>
        </a:p>
      </dgm:t>
    </dgm:pt>
    <dgm:pt modelId="{C3D76BDD-0F28-491C-AF91-376E78416266}">
      <dgm:prSet phldrT="[Text]" custT="1"/>
      <dgm:spPr/>
      <dgm:t>
        <a:bodyPr/>
        <a:lstStyle/>
        <a:p>
          <a:r>
            <a:rPr lang="en-GB" sz="2000" dirty="0" smtClean="0">
              <a:latin typeface="Calibri" panose="020F0502020204030204" pitchFamily="34" charset="0"/>
            </a:rPr>
            <a:t>Not wishing to proceed to bariatric surgery</a:t>
          </a:r>
          <a:endParaRPr lang="en-GB" sz="2000" dirty="0">
            <a:latin typeface="Calibri" panose="020F0502020204030204" pitchFamily="34" charset="0"/>
          </a:endParaRPr>
        </a:p>
      </dgm:t>
    </dgm:pt>
    <dgm:pt modelId="{0F6B19CD-0034-43B2-8448-5EA87EF7B8A1}" type="parTrans" cxnId="{CE0220E4-A8F7-4269-AE0D-B0D38D6D1638}">
      <dgm:prSet/>
      <dgm:spPr/>
      <dgm:t>
        <a:bodyPr/>
        <a:lstStyle/>
        <a:p>
          <a:endParaRPr lang="en-GB"/>
        </a:p>
      </dgm:t>
    </dgm:pt>
    <dgm:pt modelId="{A7AF31D4-91C7-4A99-808C-FEE98666EED2}" type="sibTrans" cxnId="{CE0220E4-A8F7-4269-AE0D-B0D38D6D1638}">
      <dgm:prSet/>
      <dgm:spPr/>
      <dgm:t>
        <a:bodyPr/>
        <a:lstStyle/>
        <a:p>
          <a:endParaRPr lang="en-GB"/>
        </a:p>
      </dgm:t>
    </dgm:pt>
    <dgm:pt modelId="{D9CE1E23-04A1-4F1A-BEC5-EAA60B049504}">
      <dgm:prSet/>
      <dgm:spPr/>
      <dgm:t>
        <a:bodyPr/>
        <a:lstStyle/>
        <a:p>
          <a:r>
            <a:rPr lang="en-GB" dirty="0" smtClean="0">
              <a:latin typeface="Calibri" panose="020F0502020204030204" pitchFamily="34" charset="0"/>
            </a:rPr>
            <a:t>BMI &gt;30kg/m2</a:t>
          </a:r>
        </a:p>
      </dgm:t>
    </dgm:pt>
    <dgm:pt modelId="{BD86B872-F552-49A2-9527-BFE011F26E15}" type="parTrans" cxnId="{FFDEB018-B7BA-4717-A000-BF6B789456D5}">
      <dgm:prSet/>
      <dgm:spPr/>
      <dgm:t>
        <a:bodyPr/>
        <a:lstStyle/>
        <a:p>
          <a:endParaRPr lang="en-GB"/>
        </a:p>
      </dgm:t>
    </dgm:pt>
    <dgm:pt modelId="{1E5F6B4E-B31A-495F-8443-E425CD740A4B}" type="sibTrans" cxnId="{FFDEB018-B7BA-4717-A000-BF6B789456D5}">
      <dgm:prSet/>
      <dgm:spPr/>
      <dgm:t>
        <a:bodyPr/>
        <a:lstStyle/>
        <a:p>
          <a:endParaRPr lang="en-GB"/>
        </a:p>
      </dgm:t>
    </dgm:pt>
    <dgm:pt modelId="{7AEA6885-7C10-4068-8573-E02CCD369967}">
      <dgm:prSet/>
      <dgm:spPr/>
      <dgm:t>
        <a:bodyPr/>
        <a:lstStyle/>
        <a:p>
          <a:r>
            <a:rPr lang="en-GB" dirty="0" smtClean="0">
              <a:latin typeface="Calibri" panose="020F0502020204030204" pitchFamily="34" charset="0"/>
            </a:rPr>
            <a:t>Minimal co-</a:t>
          </a:r>
          <a:r>
            <a:rPr lang="en-GB" dirty="0" err="1" smtClean="0">
              <a:latin typeface="Calibri" panose="020F0502020204030204" pitchFamily="34" charset="0"/>
            </a:rPr>
            <a:t>morbs</a:t>
          </a:r>
          <a:endParaRPr lang="en-GB" dirty="0" smtClean="0">
            <a:latin typeface="Calibri" panose="020F0502020204030204" pitchFamily="34" charset="0"/>
          </a:endParaRPr>
        </a:p>
      </dgm:t>
    </dgm:pt>
    <dgm:pt modelId="{459491B0-33E2-4E23-BA2E-1A56E0352B4E}" type="parTrans" cxnId="{C89E1257-CC14-405E-8349-3BB13748C7AB}">
      <dgm:prSet/>
      <dgm:spPr/>
      <dgm:t>
        <a:bodyPr/>
        <a:lstStyle/>
        <a:p>
          <a:endParaRPr lang="en-GB"/>
        </a:p>
      </dgm:t>
    </dgm:pt>
    <dgm:pt modelId="{BFE09B3D-BCFC-44A5-AF14-EB9AEC9DA90D}" type="sibTrans" cxnId="{C89E1257-CC14-405E-8349-3BB13748C7AB}">
      <dgm:prSet/>
      <dgm:spPr/>
      <dgm:t>
        <a:bodyPr/>
        <a:lstStyle/>
        <a:p>
          <a:endParaRPr lang="en-GB"/>
        </a:p>
      </dgm:t>
    </dgm:pt>
    <dgm:pt modelId="{C6CBBFD6-6E13-4F79-A079-4707F4999427}">
      <dgm:prSet/>
      <dgm:spPr/>
      <dgm:t>
        <a:bodyPr/>
        <a:lstStyle/>
        <a:p>
          <a:r>
            <a:rPr lang="en-GB" dirty="0" smtClean="0">
              <a:latin typeface="Calibri" panose="020F0502020204030204" pitchFamily="34" charset="0"/>
            </a:rPr>
            <a:t>Physically mobile</a:t>
          </a:r>
          <a:endParaRPr lang="en-GB" dirty="0">
            <a:latin typeface="Calibri" panose="020F0502020204030204" pitchFamily="34" charset="0"/>
          </a:endParaRPr>
        </a:p>
      </dgm:t>
    </dgm:pt>
    <dgm:pt modelId="{EB323129-EC9D-4874-924B-FB3F537D0A8B}" type="parTrans" cxnId="{6058DA4F-2689-4AF5-8A16-29C457A8E793}">
      <dgm:prSet/>
      <dgm:spPr/>
      <dgm:t>
        <a:bodyPr/>
        <a:lstStyle/>
        <a:p>
          <a:endParaRPr lang="en-GB"/>
        </a:p>
      </dgm:t>
    </dgm:pt>
    <dgm:pt modelId="{339A5C9A-1A3E-40BA-BE90-4162AD029D70}" type="sibTrans" cxnId="{6058DA4F-2689-4AF5-8A16-29C457A8E793}">
      <dgm:prSet/>
      <dgm:spPr/>
      <dgm:t>
        <a:bodyPr/>
        <a:lstStyle/>
        <a:p>
          <a:endParaRPr lang="en-GB"/>
        </a:p>
      </dgm:t>
    </dgm:pt>
    <dgm:pt modelId="{900B66A6-ECB6-495D-A886-FE2299974906}" type="pres">
      <dgm:prSet presAssocID="{C651E609-F442-4817-806F-4182B4DFE987}" presName="CompostProcess" presStyleCnt="0">
        <dgm:presLayoutVars>
          <dgm:dir/>
          <dgm:resizeHandles val="exact"/>
        </dgm:presLayoutVars>
      </dgm:prSet>
      <dgm:spPr/>
    </dgm:pt>
    <dgm:pt modelId="{6F6A2B08-DFE5-4B18-96B5-8C34BA4AFB95}" type="pres">
      <dgm:prSet presAssocID="{C651E609-F442-4817-806F-4182B4DFE987}" presName="arrow" presStyleLbl="bgShp" presStyleIdx="0" presStyleCnt="1"/>
      <dgm:spPr/>
    </dgm:pt>
    <dgm:pt modelId="{6A6DC4C7-CF5E-4167-9759-830FE3C4D83E}" type="pres">
      <dgm:prSet presAssocID="{C651E609-F442-4817-806F-4182B4DFE987}" presName="linearProcess" presStyleCnt="0"/>
      <dgm:spPr/>
    </dgm:pt>
    <dgm:pt modelId="{074F53DA-3D62-46EC-AFB3-AEF0807E1824}" type="pres">
      <dgm:prSet presAssocID="{AF3DDC60-113F-4524-BFC2-39DB9AFE5341}" presName="textNode" presStyleLbl="node1" presStyleIdx="0" presStyleCnt="5" custScaleY="250000" custLinFactNeighborX="-58203" custLinFactNeighborY="-156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1AC884-FDBF-4722-97A2-6C752DC37317}" type="pres">
      <dgm:prSet presAssocID="{34CB1078-2D02-4690-8F1A-95CD21F4A1DD}" presName="sibTrans" presStyleCnt="0"/>
      <dgm:spPr/>
    </dgm:pt>
    <dgm:pt modelId="{2139D5C8-4F9D-40AF-AFF1-2F1448DA8A54}" type="pres">
      <dgm:prSet presAssocID="{D9CE1E23-04A1-4F1A-BEC5-EAA60B04950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9563C-A7F3-4028-A5A1-E85117146107}" type="pres">
      <dgm:prSet presAssocID="{1E5F6B4E-B31A-495F-8443-E425CD740A4B}" presName="sibTrans" presStyleCnt="0"/>
      <dgm:spPr/>
    </dgm:pt>
    <dgm:pt modelId="{97E78921-4430-4683-A2C3-9187D07923FE}" type="pres">
      <dgm:prSet presAssocID="{7AEA6885-7C10-4068-8573-E02CCD36996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FD378-AC9F-4738-9215-D3B91D1D7A8F}" type="pres">
      <dgm:prSet presAssocID="{BFE09B3D-BCFC-44A5-AF14-EB9AEC9DA90D}" presName="sibTrans" presStyleCnt="0"/>
      <dgm:spPr/>
    </dgm:pt>
    <dgm:pt modelId="{E37573C5-B6F7-4D25-A39E-34EB178457DF}" type="pres">
      <dgm:prSet presAssocID="{C6CBBFD6-6E13-4F79-A079-4707F4999427}" presName="textNode" presStyleLbl="node1" presStyleIdx="3" presStyleCnt="5" custLinFactNeighborX="-16174" custLinFactNeighborY="-4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782E7-BE72-4691-8AB5-479724C0DFD0}" type="pres">
      <dgm:prSet presAssocID="{339A5C9A-1A3E-40BA-BE90-4162AD029D70}" presName="sibTrans" presStyleCnt="0"/>
      <dgm:spPr/>
    </dgm:pt>
    <dgm:pt modelId="{5AD21119-1590-47EF-8FF8-DD4C94751965}" type="pres">
      <dgm:prSet presAssocID="{C3D76BDD-0F28-491C-AF91-376E78416266}" presName="textNode" presStyleLbl="node1" presStyleIdx="4" presStyleCnt="5" custScaleY="1785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D49FE5F-7021-4B93-B139-7DD97423A814}" type="presOf" srcId="{AF3DDC60-113F-4524-BFC2-39DB9AFE5341}" destId="{074F53DA-3D62-46EC-AFB3-AEF0807E1824}" srcOrd="0" destOrd="0" presId="urn:microsoft.com/office/officeart/2005/8/layout/hProcess9"/>
    <dgm:cxn modelId="{C89E1257-CC14-405E-8349-3BB13748C7AB}" srcId="{C651E609-F442-4817-806F-4182B4DFE987}" destId="{7AEA6885-7C10-4068-8573-E02CCD369967}" srcOrd="2" destOrd="0" parTransId="{459491B0-33E2-4E23-BA2E-1A56E0352B4E}" sibTransId="{BFE09B3D-BCFC-44A5-AF14-EB9AEC9DA90D}"/>
    <dgm:cxn modelId="{FFDEB018-B7BA-4717-A000-BF6B789456D5}" srcId="{C651E609-F442-4817-806F-4182B4DFE987}" destId="{D9CE1E23-04A1-4F1A-BEC5-EAA60B049504}" srcOrd="1" destOrd="0" parTransId="{BD86B872-F552-49A2-9527-BFE011F26E15}" sibTransId="{1E5F6B4E-B31A-495F-8443-E425CD740A4B}"/>
    <dgm:cxn modelId="{C19FA0AD-0934-480C-AF5F-03C0070253B4}" type="presOf" srcId="{C3D76BDD-0F28-491C-AF91-376E78416266}" destId="{5AD21119-1590-47EF-8FF8-DD4C94751965}" srcOrd="0" destOrd="0" presId="urn:microsoft.com/office/officeart/2005/8/layout/hProcess9"/>
    <dgm:cxn modelId="{CE0220E4-A8F7-4269-AE0D-B0D38D6D1638}" srcId="{C651E609-F442-4817-806F-4182B4DFE987}" destId="{C3D76BDD-0F28-491C-AF91-376E78416266}" srcOrd="4" destOrd="0" parTransId="{0F6B19CD-0034-43B2-8448-5EA87EF7B8A1}" sibTransId="{A7AF31D4-91C7-4A99-808C-FEE98666EED2}"/>
    <dgm:cxn modelId="{31904328-51EC-472A-87FE-FE91B327B32D}" type="presOf" srcId="{C6CBBFD6-6E13-4F79-A079-4707F4999427}" destId="{E37573C5-B6F7-4D25-A39E-34EB178457DF}" srcOrd="0" destOrd="0" presId="urn:microsoft.com/office/officeart/2005/8/layout/hProcess9"/>
    <dgm:cxn modelId="{6058DA4F-2689-4AF5-8A16-29C457A8E793}" srcId="{C651E609-F442-4817-806F-4182B4DFE987}" destId="{C6CBBFD6-6E13-4F79-A079-4707F4999427}" srcOrd="3" destOrd="0" parTransId="{EB323129-EC9D-4874-924B-FB3F537D0A8B}" sibTransId="{339A5C9A-1A3E-40BA-BE90-4162AD029D70}"/>
    <dgm:cxn modelId="{E9B698D6-0739-487C-9549-2BECA3474C9B}" type="presOf" srcId="{D9CE1E23-04A1-4F1A-BEC5-EAA60B049504}" destId="{2139D5C8-4F9D-40AF-AFF1-2F1448DA8A54}" srcOrd="0" destOrd="0" presId="urn:microsoft.com/office/officeart/2005/8/layout/hProcess9"/>
    <dgm:cxn modelId="{AD529D20-EAFA-46D6-831D-91464562888B}" srcId="{C651E609-F442-4817-806F-4182B4DFE987}" destId="{AF3DDC60-113F-4524-BFC2-39DB9AFE5341}" srcOrd="0" destOrd="0" parTransId="{403F4C06-F85C-4F74-A8FC-89A4680535C6}" sibTransId="{34CB1078-2D02-4690-8F1A-95CD21F4A1DD}"/>
    <dgm:cxn modelId="{F8A66C8A-BEE9-43B6-8CC2-407BEB3118EA}" type="presOf" srcId="{7AEA6885-7C10-4068-8573-E02CCD369967}" destId="{97E78921-4430-4683-A2C3-9187D07923FE}" srcOrd="0" destOrd="0" presId="urn:microsoft.com/office/officeart/2005/8/layout/hProcess9"/>
    <dgm:cxn modelId="{EA83A57D-F1B7-4802-AD3B-EA7A7AAA2D9C}" type="presOf" srcId="{C651E609-F442-4817-806F-4182B4DFE987}" destId="{900B66A6-ECB6-495D-A886-FE2299974906}" srcOrd="0" destOrd="0" presId="urn:microsoft.com/office/officeart/2005/8/layout/hProcess9"/>
    <dgm:cxn modelId="{C4D88340-C8A1-4022-AF22-4B40989B9D6B}" type="presParOf" srcId="{900B66A6-ECB6-495D-A886-FE2299974906}" destId="{6F6A2B08-DFE5-4B18-96B5-8C34BA4AFB95}" srcOrd="0" destOrd="0" presId="urn:microsoft.com/office/officeart/2005/8/layout/hProcess9"/>
    <dgm:cxn modelId="{CAEC27B2-73E3-4C8E-AAC2-34C93BF0C78C}" type="presParOf" srcId="{900B66A6-ECB6-495D-A886-FE2299974906}" destId="{6A6DC4C7-CF5E-4167-9759-830FE3C4D83E}" srcOrd="1" destOrd="0" presId="urn:microsoft.com/office/officeart/2005/8/layout/hProcess9"/>
    <dgm:cxn modelId="{F712D0EC-ED3A-48AE-8EB3-ADE19A2DEA86}" type="presParOf" srcId="{6A6DC4C7-CF5E-4167-9759-830FE3C4D83E}" destId="{074F53DA-3D62-46EC-AFB3-AEF0807E1824}" srcOrd="0" destOrd="0" presId="urn:microsoft.com/office/officeart/2005/8/layout/hProcess9"/>
    <dgm:cxn modelId="{A71CD605-3335-4D24-9EBA-A11F7DA25A59}" type="presParOf" srcId="{6A6DC4C7-CF5E-4167-9759-830FE3C4D83E}" destId="{161AC884-FDBF-4722-97A2-6C752DC37317}" srcOrd="1" destOrd="0" presId="urn:microsoft.com/office/officeart/2005/8/layout/hProcess9"/>
    <dgm:cxn modelId="{C6D0ADAA-9AC4-47D3-BAA1-F109127CC2BE}" type="presParOf" srcId="{6A6DC4C7-CF5E-4167-9759-830FE3C4D83E}" destId="{2139D5C8-4F9D-40AF-AFF1-2F1448DA8A54}" srcOrd="2" destOrd="0" presId="urn:microsoft.com/office/officeart/2005/8/layout/hProcess9"/>
    <dgm:cxn modelId="{D7547897-31BD-43DE-B438-F580AEB5B622}" type="presParOf" srcId="{6A6DC4C7-CF5E-4167-9759-830FE3C4D83E}" destId="{8209563C-A7F3-4028-A5A1-E85117146107}" srcOrd="3" destOrd="0" presId="urn:microsoft.com/office/officeart/2005/8/layout/hProcess9"/>
    <dgm:cxn modelId="{ECCFDB7C-41D8-4183-8396-BE2A28903971}" type="presParOf" srcId="{6A6DC4C7-CF5E-4167-9759-830FE3C4D83E}" destId="{97E78921-4430-4683-A2C3-9187D07923FE}" srcOrd="4" destOrd="0" presId="urn:microsoft.com/office/officeart/2005/8/layout/hProcess9"/>
    <dgm:cxn modelId="{0AF69ECC-588E-45BC-8A57-891BAE81DD55}" type="presParOf" srcId="{6A6DC4C7-CF5E-4167-9759-830FE3C4D83E}" destId="{722FD378-AC9F-4738-9215-D3B91D1D7A8F}" srcOrd="5" destOrd="0" presId="urn:microsoft.com/office/officeart/2005/8/layout/hProcess9"/>
    <dgm:cxn modelId="{DA090B3C-235D-4F8F-BB97-5AE6ED1C63A9}" type="presParOf" srcId="{6A6DC4C7-CF5E-4167-9759-830FE3C4D83E}" destId="{E37573C5-B6F7-4D25-A39E-34EB178457DF}" srcOrd="6" destOrd="0" presId="urn:microsoft.com/office/officeart/2005/8/layout/hProcess9"/>
    <dgm:cxn modelId="{244C5D43-F2EF-4BC3-A2DE-53CC1ACFC496}" type="presParOf" srcId="{6A6DC4C7-CF5E-4167-9759-830FE3C4D83E}" destId="{C5C782E7-BE72-4691-8AB5-479724C0DFD0}" srcOrd="7" destOrd="0" presId="urn:microsoft.com/office/officeart/2005/8/layout/hProcess9"/>
    <dgm:cxn modelId="{24C34487-E774-40D2-995E-9AE48CF03C85}" type="presParOf" srcId="{6A6DC4C7-CF5E-4167-9759-830FE3C4D83E}" destId="{5AD21119-1590-47EF-8FF8-DD4C9475196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51E609-F442-4817-806F-4182B4DFE987}" type="doc">
      <dgm:prSet loTypeId="urn:microsoft.com/office/officeart/2005/8/layout/hProcess9" loCatId="process" qsTypeId="urn:microsoft.com/office/officeart/2005/8/quickstyle/simple1#3" qsCatId="simple" csTypeId="urn:microsoft.com/office/officeart/2005/8/colors/accent1_2#3" csCatId="accent1" phldr="1"/>
      <dgm:spPr/>
    </dgm:pt>
    <dgm:pt modelId="{AF3DDC60-113F-4524-BFC2-39DB9AFE5341}">
      <dgm:prSet phldrT="[Text]" custT="1"/>
      <dgm:spPr/>
      <dgm:t>
        <a:bodyPr/>
        <a:lstStyle/>
        <a:p>
          <a:r>
            <a:rPr lang="en-GB" sz="2400" b="1" dirty="0" smtClean="0">
              <a:latin typeface="Calibri" panose="020F0502020204030204" pitchFamily="34" charset="0"/>
            </a:rPr>
            <a:t>Tier 3</a:t>
          </a:r>
        </a:p>
        <a:p>
          <a:r>
            <a:rPr lang="en-GB" sz="2000" b="0" dirty="0" smtClean="0">
              <a:latin typeface="Calibri" panose="020F0502020204030204" pitchFamily="34" charset="0"/>
            </a:rPr>
            <a:t>Delivered by </a:t>
          </a:r>
          <a:r>
            <a:rPr lang="en-GB" sz="2000" b="0" dirty="0" err="1" smtClean="0">
              <a:latin typeface="Calibri" panose="020F0502020204030204" pitchFamily="34" charset="0"/>
            </a:rPr>
            <a:t>dietitians</a:t>
          </a:r>
          <a:endParaRPr lang="en-GB" sz="2000" b="0" dirty="0" smtClean="0">
            <a:latin typeface="Calibri" panose="020F0502020204030204" pitchFamily="34" charset="0"/>
          </a:endParaRPr>
        </a:p>
        <a:p>
          <a:r>
            <a:rPr lang="en-GB" sz="2000" b="0" dirty="0" smtClean="0">
              <a:latin typeface="Calibri" panose="020F0502020204030204" pitchFamily="34" charset="0"/>
            </a:rPr>
            <a:t>Full dietetic assessment</a:t>
          </a:r>
          <a:r>
            <a:rPr lang="en-GB" sz="2000" dirty="0" smtClean="0">
              <a:latin typeface="Calibri" panose="020F0502020204030204" pitchFamily="34" charset="0"/>
            </a:rPr>
            <a:t> </a:t>
          </a:r>
          <a:endParaRPr lang="en-GB" sz="2000" dirty="0">
            <a:latin typeface="Calibri" panose="020F0502020204030204" pitchFamily="34" charset="0"/>
          </a:endParaRPr>
        </a:p>
      </dgm:t>
    </dgm:pt>
    <dgm:pt modelId="{403F4C06-F85C-4F74-A8FC-89A4680535C6}" type="parTrans" cxnId="{AD529D20-EAFA-46D6-831D-91464562888B}">
      <dgm:prSet/>
      <dgm:spPr/>
      <dgm:t>
        <a:bodyPr/>
        <a:lstStyle/>
        <a:p>
          <a:endParaRPr lang="en-GB"/>
        </a:p>
      </dgm:t>
    </dgm:pt>
    <dgm:pt modelId="{34CB1078-2D02-4690-8F1A-95CD21F4A1DD}" type="sibTrans" cxnId="{AD529D20-EAFA-46D6-831D-91464562888B}">
      <dgm:prSet/>
      <dgm:spPr/>
      <dgm:t>
        <a:bodyPr/>
        <a:lstStyle/>
        <a:p>
          <a:endParaRPr lang="en-GB"/>
        </a:p>
      </dgm:t>
    </dgm:pt>
    <dgm:pt modelId="{C3D76BDD-0F28-491C-AF91-376E78416266}">
      <dgm:prSet phldrT="[Text]" custT="1"/>
      <dgm:spPr/>
      <dgm:t>
        <a:bodyPr/>
        <a:lstStyle/>
        <a:p>
          <a:r>
            <a:rPr lang="en-GB" sz="2000" dirty="0" smtClean="0"/>
            <a:t>May wish to proceed to bariatric surgery</a:t>
          </a:r>
          <a:endParaRPr lang="en-GB" sz="2000" dirty="0"/>
        </a:p>
      </dgm:t>
    </dgm:pt>
    <dgm:pt modelId="{0F6B19CD-0034-43B2-8448-5EA87EF7B8A1}" type="parTrans" cxnId="{CE0220E4-A8F7-4269-AE0D-B0D38D6D1638}">
      <dgm:prSet/>
      <dgm:spPr/>
      <dgm:t>
        <a:bodyPr/>
        <a:lstStyle/>
        <a:p>
          <a:endParaRPr lang="en-GB"/>
        </a:p>
      </dgm:t>
    </dgm:pt>
    <dgm:pt modelId="{A7AF31D4-91C7-4A99-808C-FEE98666EED2}" type="sibTrans" cxnId="{CE0220E4-A8F7-4269-AE0D-B0D38D6D1638}">
      <dgm:prSet/>
      <dgm:spPr/>
      <dgm:t>
        <a:bodyPr/>
        <a:lstStyle/>
        <a:p>
          <a:endParaRPr lang="en-GB"/>
        </a:p>
      </dgm:t>
    </dgm:pt>
    <dgm:pt modelId="{D9CE1E23-04A1-4F1A-BEC5-EAA60B049504}">
      <dgm:prSet custT="1"/>
      <dgm:spPr/>
      <dgm:t>
        <a:bodyPr/>
        <a:lstStyle/>
        <a:p>
          <a:r>
            <a:rPr lang="en-GB" sz="2000" dirty="0" smtClean="0"/>
            <a:t>BMI &gt;35kg/m2 with co-</a:t>
          </a:r>
          <a:r>
            <a:rPr lang="en-GB" sz="2000" dirty="0" err="1" smtClean="0"/>
            <a:t>morbs</a:t>
          </a:r>
          <a:endParaRPr lang="en-GB" sz="2000" dirty="0" smtClean="0"/>
        </a:p>
      </dgm:t>
    </dgm:pt>
    <dgm:pt modelId="{BD86B872-F552-49A2-9527-BFE011F26E15}" type="parTrans" cxnId="{FFDEB018-B7BA-4717-A000-BF6B789456D5}">
      <dgm:prSet/>
      <dgm:spPr/>
      <dgm:t>
        <a:bodyPr/>
        <a:lstStyle/>
        <a:p>
          <a:endParaRPr lang="en-GB"/>
        </a:p>
      </dgm:t>
    </dgm:pt>
    <dgm:pt modelId="{1E5F6B4E-B31A-495F-8443-E425CD740A4B}" type="sibTrans" cxnId="{FFDEB018-B7BA-4717-A000-BF6B789456D5}">
      <dgm:prSet/>
      <dgm:spPr/>
      <dgm:t>
        <a:bodyPr/>
        <a:lstStyle/>
        <a:p>
          <a:endParaRPr lang="en-GB"/>
        </a:p>
      </dgm:t>
    </dgm:pt>
    <dgm:pt modelId="{7AEA6885-7C10-4068-8573-E02CCD369967}">
      <dgm:prSet custT="1"/>
      <dgm:spPr/>
      <dgm:t>
        <a:bodyPr/>
        <a:lstStyle/>
        <a:p>
          <a:r>
            <a:rPr lang="en-GB" sz="2000" dirty="0" smtClean="0"/>
            <a:t>BMI &gt;40kg/m2 with/without co-</a:t>
          </a:r>
          <a:r>
            <a:rPr lang="en-GB" sz="2000" dirty="0" err="1" smtClean="0"/>
            <a:t>morbs</a:t>
          </a:r>
          <a:endParaRPr lang="en-GB" sz="2000" dirty="0" smtClean="0"/>
        </a:p>
      </dgm:t>
    </dgm:pt>
    <dgm:pt modelId="{459491B0-33E2-4E23-BA2E-1A56E0352B4E}" type="parTrans" cxnId="{C89E1257-CC14-405E-8349-3BB13748C7AB}">
      <dgm:prSet/>
      <dgm:spPr/>
      <dgm:t>
        <a:bodyPr/>
        <a:lstStyle/>
        <a:p>
          <a:endParaRPr lang="en-GB"/>
        </a:p>
      </dgm:t>
    </dgm:pt>
    <dgm:pt modelId="{BFE09B3D-BCFC-44A5-AF14-EB9AEC9DA90D}" type="sibTrans" cxnId="{C89E1257-CC14-405E-8349-3BB13748C7AB}">
      <dgm:prSet/>
      <dgm:spPr/>
      <dgm:t>
        <a:bodyPr/>
        <a:lstStyle/>
        <a:p>
          <a:endParaRPr lang="en-GB"/>
        </a:p>
      </dgm:t>
    </dgm:pt>
    <dgm:pt modelId="{C6CBBFD6-6E13-4F79-A079-4707F4999427}">
      <dgm:prSet custT="1"/>
      <dgm:spPr/>
      <dgm:t>
        <a:bodyPr/>
        <a:lstStyle/>
        <a:p>
          <a:r>
            <a:rPr lang="en-GB" sz="2000" dirty="0" smtClean="0"/>
            <a:t>May</a:t>
          </a:r>
          <a:r>
            <a:rPr lang="en-GB" sz="2000" baseline="0" dirty="0" smtClean="0"/>
            <a:t> be less physically mobile/ have more complex health needs</a:t>
          </a:r>
          <a:endParaRPr lang="en-GB" sz="2000" dirty="0"/>
        </a:p>
      </dgm:t>
    </dgm:pt>
    <dgm:pt modelId="{EB323129-EC9D-4874-924B-FB3F537D0A8B}" type="parTrans" cxnId="{6058DA4F-2689-4AF5-8A16-29C457A8E793}">
      <dgm:prSet/>
      <dgm:spPr/>
      <dgm:t>
        <a:bodyPr/>
        <a:lstStyle/>
        <a:p>
          <a:endParaRPr lang="en-GB"/>
        </a:p>
      </dgm:t>
    </dgm:pt>
    <dgm:pt modelId="{339A5C9A-1A3E-40BA-BE90-4162AD029D70}" type="sibTrans" cxnId="{6058DA4F-2689-4AF5-8A16-29C457A8E793}">
      <dgm:prSet/>
      <dgm:spPr/>
      <dgm:t>
        <a:bodyPr/>
        <a:lstStyle/>
        <a:p>
          <a:endParaRPr lang="en-GB"/>
        </a:p>
      </dgm:t>
    </dgm:pt>
    <dgm:pt modelId="{900B66A6-ECB6-495D-A886-FE2299974906}" type="pres">
      <dgm:prSet presAssocID="{C651E609-F442-4817-806F-4182B4DFE987}" presName="CompostProcess" presStyleCnt="0">
        <dgm:presLayoutVars>
          <dgm:dir/>
          <dgm:resizeHandles val="exact"/>
        </dgm:presLayoutVars>
      </dgm:prSet>
      <dgm:spPr/>
    </dgm:pt>
    <dgm:pt modelId="{6F6A2B08-DFE5-4B18-96B5-8C34BA4AFB95}" type="pres">
      <dgm:prSet presAssocID="{C651E609-F442-4817-806F-4182B4DFE987}" presName="arrow" presStyleLbl="bgShp" presStyleIdx="0" presStyleCnt="1"/>
      <dgm:spPr/>
    </dgm:pt>
    <dgm:pt modelId="{6A6DC4C7-CF5E-4167-9759-830FE3C4D83E}" type="pres">
      <dgm:prSet presAssocID="{C651E609-F442-4817-806F-4182B4DFE987}" presName="linearProcess" presStyleCnt="0"/>
      <dgm:spPr/>
    </dgm:pt>
    <dgm:pt modelId="{074F53DA-3D62-46EC-AFB3-AEF0807E1824}" type="pres">
      <dgm:prSet presAssocID="{AF3DDC60-113F-4524-BFC2-39DB9AFE5341}" presName="textNode" presStyleLbl="node1" presStyleIdx="0" presStyleCnt="5" custScaleX="121106" custScaleY="2187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1AC884-FDBF-4722-97A2-6C752DC37317}" type="pres">
      <dgm:prSet presAssocID="{34CB1078-2D02-4690-8F1A-95CD21F4A1DD}" presName="sibTrans" presStyleCnt="0"/>
      <dgm:spPr/>
    </dgm:pt>
    <dgm:pt modelId="{2139D5C8-4F9D-40AF-AFF1-2F1448DA8A54}" type="pres">
      <dgm:prSet presAssocID="{D9CE1E23-04A1-4F1A-BEC5-EAA60B049504}" presName="textNode" presStyleLbl="node1" presStyleIdx="1" presStyleCnt="5" custScaleY="140625" custLinFactNeighborX="-37669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09563C-A7F3-4028-A5A1-E85117146107}" type="pres">
      <dgm:prSet presAssocID="{1E5F6B4E-B31A-495F-8443-E425CD740A4B}" presName="sibTrans" presStyleCnt="0"/>
      <dgm:spPr/>
    </dgm:pt>
    <dgm:pt modelId="{97E78921-4430-4683-A2C3-9187D07923FE}" type="pres">
      <dgm:prSet presAssocID="{7AEA6885-7C10-4068-8573-E02CCD369967}" presName="textNode" presStyleLbl="node1" presStyleIdx="2" presStyleCnt="5" custScaleX="108345" custScaleY="156250" custLinFactNeighborX="-22385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2FD378-AC9F-4738-9215-D3B91D1D7A8F}" type="pres">
      <dgm:prSet presAssocID="{BFE09B3D-BCFC-44A5-AF14-EB9AEC9DA90D}" presName="sibTrans" presStyleCnt="0"/>
      <dgm:spPr/>
    </dgm:pt>
    <dgm:pt modelId="{E37573C5-B6F7-4D25-A39E-34EB178457DF}" type="pres">
      <dgm:prSet presAssocID="{C6CBBFD6-6E13-4F79-A079-4707F4999427}" presName="textNode" presStyleLbl="node1" presStyleIdx="3" presStyleCnt="5" custScaleX="120712" custScaleY="2031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C782E7-BE72-4691-8AB5-479724C0DFD0}" type="pres">
      <dgm:prSet presAssocID="{339A5C9A-1A3E-40BA-BE90-4162AD029D70}" presName="sibTrans" presStyleCnt="0"/>
      <dgm:spPr/>
    </dgm:pt>
    <dgm:pt modelId="{5AD21119-1590-47EF-8FF8-DD4C94751965}" type="pres">
      <dgm:prSet presAssocID="{C3D76BDD-0F28-491C-AF91-376E78416266}" presName="textNode" presStyleLbl="node1" presStyleIdx="4" presStyleCnt="5" custScaleX="106423" custScaleY="1785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F33E0BE-968C-4DC0-9B5E-9D6F15E90A40}" type="presOf" srcId="{7AEA6885-7C10-4068-8573-E02CCD369967}" destId="{97E78921-4430-4683-A2C3-9187D07923FE}" srcOrd="0" destOrd="0" presId="urn:microsoft.com/office/officeart/2005/8/layout/hProcess9"/>
    <dgm:cxn modelId="{6058DA4F-2689-4AF5-8A16-29C457A8E793}" srcId="{C651E609-F442-4817-806F-4182B4DFE987}" destId="{C6CBBFD6-6E13-4F79-A079-4707F4999427}" srcOrd="3" destOrd="0" parTransId="{EB323129-EC9D-4874-924B-FB3F537D0A8B}" sibTransId="{339A5C9A-1A3E-40BA-BE90-4162AD029D70}"/>
    <dgm:cxn modelId="{96DE202F-54A2-4785-A5E5-9D82823696AF}" type="presOf" srcId="{D9CE1E23-04A1-4F1A-BEC5-EAA60B049504}" destId="{2139D5C8-4F9D-40AF-AFF1-2F1448DA8A54}" srcOrd="0" destOrd="0" presId="urn:microsoft.com/office/officeart/2005/8/layout/hProcess9"/>
    <dgm:cxn modelId="{FFDEB018-B7BA-4717-A000-BF6B789456D5}" srcId="{C651E609-F442-4817-806F-4182B4DFE987}" destId="{D9CE1E23-04A1-4F1A-BEC5-EAA60B049504}" srcOrd="1" destOrd="0" parTransId="{BD86B872-F552-49A2-9527-BFE011F26E15}" sibTransId="{1E5F6B4E-B31A-495F-8443-E425CD740A4B}"/>
    <dgm:cxn modelId="{C89E1257-CC14-405E-8349-3BB13748C7AB}" srcId="{C651E609-F442-4817-806F-4182B4DFE987}" destId="{7AEA6885-7C10-4068-8573-E02CCD369967}" srcOrd="2" destOrd="0" parTransId="{459491B0-33E2-4E23-BA2E-1A56E0352B4E}" sibTransId="{BFE09B3D-BCFC-44A5-AF14-EB9AEC9DA90D}"/>
    <dgm:cxn modelId="{3951F7B6-CD8E-41B5-9066-A1341209359C}" type="presOf" srcId="{AF3DDC60-113F-4524-BFC2-39DB9AFE5341}" destId="{074F53DA-3D62-46EC-AFB3-AEF0807E1824}" srcOrd="0" destOrd="0" presId="urn:microsoft.com/office/officeart/2005/8/layout/hProcess9"/>
    <dgm:cxn modelId="{CE0220E4-A8F7-4269-AE0D-B0D38D6D1638}" srcId="{C651E609-F442-4817-806F-4182B4DFE987}" destId="{C3D76BDD-0F28-491C-AF91-376E78416266}" srcOrd="4" destOrd="0" parTransId="{0F6B19CD-0034-43B2-8448-5EA87EF7B8A1}" sibTransId="{A7AF31D4-91C7-4A99-808C-FEE98666EED2}"/>
    <dgm:cxn modelId="{B0AD8A7E-2920-4D75-B69F-C857028193B6}" type="presOf" srcId="{C6CBBFD6-6E13-4F79-A079-4707F4999427}" destId="{E37573C5-B6F7-4D25-A39E-34EB178457DF}" srcOrd="0" destOrd="0" presId="urn:microsoft.com/office/officeart/2005/8/layout/hProcess9"/>
    <dgm:cxn modelId="{7C6C96D2-7976-420B-AE80-16A55E8B4C59}" type="presOf" srcId="{C651E609-F442-4817-806F-4182B4DFE987}" destId="{900B66A6-ECB6-495D-A886-FE2299974906}" srcOrd="0" destOrd="0" presId="urn:microsoft.com/office/officeart/2005/8/layout/hProcess9"/>
    <dgm:cxn modelId="{087DD5F3-AA3D-4114-8755-75A62F8F6E8A}" type="presOf" srcId="{C3D76BDD-0F28-491C-AF91-376E78416266}" destId="{5AD21119-1590-47EF-8FF8-DD4C94751965}" srcOrd="0" destOrd="0" presId="urn:microsoft.com/office/officeart/2005/8/layout/hProcess9"/>
    <dgm:cxn modelId="{AD529D20-EAFA-46D6-831D-91464562888B}" srcId="{C651E609-F442-4817-806F-4182B4DFE987}" destId="{AF3DDC60-113F-4524-BFC2-39DB9AFE5341}" srcOrd="0" destOrd="0" parTransId="{403F4C06-F85C-4F74-A8FC-89A4680535C6}" sibTransId="{34CB1078-2D02-4690-8F1A-95CD21F4A1DD}"/>
    <dgm:cxn modelId="{0CEBC49B-243D-48C9-8635-7574161B26AD}" type="presParOf" srcId="{900B66A6-ECB6-495D-A886-FE2299974906}" destId="{6F6A2B08-DFE5-4B18-96B5-8C34BA4AFB95}" srcOrd="0" destOrd="0" presId="urn:microsoft.com/office/officeart/2005/8/layout/hProcess9"/>
    <dgm:cxn modelId="{FE0EADEB-2FE6-4021-88BA-FDFF6391314B}" type="presParOf" srcId="{900B66A6-ECB6-495D-A886-FE2299974906}" destId="{6A6DC4C7-CF5E-4167-9759-830FE3C4D83E}" srcOrd="1" destOrd="0" presId="urn:microsoft.com/office/officeart/2005/8/layout/hProcess9"/>
    <dgm:cxn modelId="{89EACE08-6E95-41A5-AE3E-59CD6B3BEF8E}" type="presParOf" srcId="{6A6DC4C7-CF5E-4167-9759-830FE3C4D83E}" destId="{074F53DA-3D62-46EC-AFB3-AEF0807E1824}" srcOrd="0" destOrd="0" presId="urn:microsoft.com/office/officeart/2005/8/layout/hProcess9"/>
    <dgm:cxn modelId="{86811FA6-EFD7-4770-B124-AE9E6D767D0F}" type="presParOf" srcId="{6A6DC4C7-CF5E-4167-9759-830FE3C4D83E}" destId="{161AC884-FDBF-4722-97A2-6C752DC37317}" srcOrd="1" destOrd="0" presId="urn:microsoft.com/office/officeart/2005/8/layout/hProcess9"/>
    <dgm:cxn modelId="{B609B820-8BF1-40F6-B6A2-C2916CD6FFD3}" type="presParOf" srcId="{6A6DC4C7-CF5E-4167-9759-830FE3C4D83E}" destId="{2139D5C8-4F9D-40AF-AFF1-2F1448DA8A54}" srcOrd="2" destOrd="0" presId="urn:microsoft.com/office/officeart/2005/8/layout/hProcess9"/>
    <dgm:cxn modelId="{710CA50F-DB44-4759-ABBF-C9F638A69F9B}" type="presParOf" srcId="{6A6DC4C7-CF5E-4167-9759-830FE3C4D83E}" destId="{8209563C-A7F3-4028-A5A1-E85117146107}" srcOrd="3" destOrd="0" presId="urn:microsoft.com/office/officeart/2005/8/layout/hProcess9"/>
    <dgm:cxn modelId="{0BDD5286-B366-43E6-AF1A-43777117EEE4}" type="presParOf" srcId="{6A6DC4C7-CF5E-4167-9759-830FE3C4D83E}" destId="{97E78921-4430-4683-A2C3-9187D07923FE}" srcOrd="4" destOrd="0" presId="urn:microsoft.com/office/officeart/2005/8/layout/hProcess9"/>
    <dgm:cxn modelId="{83EFE810-3871-41DC-BB64-B0B1B87801B0}" type="presParOf" srcId="{6A6DC4C7-CF5E-4167-9759-830FE3C4D83E}" destId="{722FD378-AC9F-4738-9215-D3B91D1D7A8F}" srcOrd="5" destOrd="0" presId="urn:microsoft.com/office/officeart/2005/8/layout/hProcess9"/>
    <dgm:cxn modelId="{AA85541B-C600-43AC-B0BC-3454D737CE20}" type="presParOf" srcId="{6A6DC4C7-CF5E-4167-9759-830FE3C4D83E}" destId="{E37573C5-B6F7-4D25-A39E-34EB178457DF}" srcOrd="6" destOrd="0" presId="urn:microsoft.com/office/officeart/2005/8/layout/hProcess9"/>
    <dgm:cxn modelId="{783CD815-6147-4F1E-9463-48419D0A27A0}" type="presParOf" srcId="{6A6DC4C7-CF5E-4167-9759-830FE3C4D83E}" destId="{C5C782E7-BE72-4691-8AB5-479724C0DFD0}" srcOrd="7" destOrd="0" presId="urn:microsoft.com/office/officeart/2005/8/layout/hProcess9"/>
    <dgm:cxn modelId="{F6D7A546-9321-46FA-A8CF-A8C90E9E5EC9}" type="presParOf" srcId="{6A6DC4C7-CF5E-4167-9759-830FE3C4D83E}" destId="{5AD21119-1590-47EF-8FF8-DD4C9475196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51E609-F442-4817-806F-4182B4DFE987}" type="doc">
      <dgm:prSet loTypeId="urn:microsoft.com/office/officeart/2005/8/layout/hProcess9" loCatId="process" qsTypeId="urn:microsoft.com/office/officeart/2005/8/quickstyle/simple1#2" qsCatId="simple" csTypeId="urn:microsoft.com/office/officeart/2005/8/colors/accent1_2#2" csCatId="accent1" phldr="1"/>
      <dgm:spPr/>
    </dgm:pt>
    <dgm:pt modelId="{AF3DDC60-113F-4524-BFC2-39DB9AFE5341}">
      <dgm:prSet phldrT="[Text]" custT="1"/>
      <dgm:spPr/>
      <dgm:t>
        <a:bodyPr/>
        <a:lstStyle/>
        <a:p>
          <a:r>
            <a:rPr lang="en-GB" sz="2400" b="1" dirty="0">
              <a:latin typeface="Calibri" panose="020F0502020204030204" pitchFamily="34" charset="0"/>
            </a:rPr>
            <a:t>Tier 2</a:t>
          </a:r>
        </a:p>
        <a:p>
          <a:r>
            <a:rPr lang="en-GB" sz="2000" b="0" dirty="0">
              <a:latin typeface="Calibri" panose="020F0502020204030204" pitchFamily="34" charset="0"/>
            </a:rPr>
            <a:t>Delivered by local authority</a:t>
          </a:r>
        </a:p>
        <a:p>
          <a:r>
            <a:rPr lang="en-GB" sz="2000" b="0" dirty="0">
              <a:latin typeface="Calibri" panose="020F0502020204030204" pitchFamily="34" charset="0"/>
            </a:rPr>
            <a:t>Central referral point</a:t>
          </a:r>
        </a:p>
      </dgm:t>
    </dgm:pt>
    <dgm:pt modelId="{403F4C06-F85C-4F74-A8FC-89A4680535C6}" type="parTrans" cxnId="{AD529D20-EAFA-46D6-831D-91464562888B}">
      <dgm:prSet/>
      <dgm:spPr/>
      <dgm:t>
        <a:bodyPr/>
        <a:lstStyle/>
        <a:p>
          <a:endParaRPr lang="en-GB"/>
        </a:p>
      </dgm:t>
    </dgm:pt>
    <dgm:pt modelId="{34CB1078-2D02-4690-8F1A-95CD21F4A1DD}" type="sibTrans" cxnId="{AD529D20-EAFA-46D6-831D-91464562888B}">
      <dgm:prSet/>
      <dgm:spPr/>
      <dgm:t>
        <a:bodyPr/>
        <a:lstStyle/>
        <a:p>
          <a:endParaRPr lang="en-GB"/>
        </a:p>
      </dgm:t>
    </dgm:pt>
    <dgm:pt modelId="{C3D76BDD-0F28-491C-AF91-376E78416266}">
      <dgm:prSet phldrT="[Text]" custT="1"/>
      <dgm:spPr/>
      <dgm:t>
        <a:bodyPr/>
        <a:lstStyle/>
        <a:p>
          <a:r>
            <a:rPr lang="en-GB" sz="2000" dirty="0">
              <a:latin typeface="Calibri" panose="020F0502020204030204" pitchFamily="34" charset="0"/>
            </a:rPr>
            <a:t>Not wishing to proceed to bariatric surgery</a:t>
          </a:r>
        </a:p>
      </dgm:t>
    </dgm:pt>
    <dgm:pt modelId="{0F6B19CD-0034-43B2-8448-5EA87EF7B8A1}" type="parTrans" cxnId="{CE0220E4-A8F7-4269-AE0D-B0D38D6D1638}">
      <dgm:prSet/>
      <dgm:spPr/>
      <dgm:t>
        <a:bodyPr/>
        <a:lstStyle/>
        <a:p>
          <a:endParaRPr lang="en-GB"/>
        </a:p>
      </dgm:t>
    </dgm:pt>
    <dgm:pt modelId="{A7AF31D4-91C7-4A99-808C-FEE98666EED2}" type="sibTrans" cxnId="{CE0220E4-A8F7-4269-AE0D-B0D38D6D1638}">
      <dgm:prSet/>
      <dgm:spPr/>
      <dgm:t>
        <a:bodyPr/>
        <a:lstStyle/>
        <a:p>
          <a:endParaRPr lang="en-GB"/>
        </a:p>
      </dgm:t>
    </dgm:pt>
    <dgm:pt modelId="{D9CE1E23-04A1-4F1A-BEC5-EAA60B049504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</a:rPr>
            <a:t>BMI &gt;30kg/m2</a:t>
          </a:r>
        </a:p>
      </dgm:t>
    </dgm:pt>
    <dgm:pt modelId="{BD86B872-F552-49A2-9527-BFE011F26E15}" type="parTrans" cxnId="{FFDEB018-B7BA-4717-A000-BF6B789456D5}">
      <dgm:prSet/>
      <dgm:spPr/>
      <dgm:t>
        <a:bodyPr/>
        <a:lstStyle/>
        <a:p>
          <a:endParaRPr lang="en-GB"/>
        </a:p>
      </dgm:t>
    </dgm:pt>
    <dgm:pt modelId="{1E5F6B4E-B31A-495F-8443-E425CD740A4B}" type="sibTrans" cxnId="{FFDEB018-B7BA-4717-A000-BF6B789456D5}">
      <dgm:prSet/>
      <dgm:spPr/>
      <dgm:t>
        <a:bodyPr/>
        <a:lstStyle/>
        <a:p>
          <a:endParaRPr lang="en-GB"/>
        </a:p>
      </dgm:t>
    </dgm:pt>
    <dgm:pt modelId="{7AEA6885-7C10-4068-8573-E02CCD369967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</a:rPr>
            <a:t>Minimal co-</a:t>
          </a:r>
          <a:r>
            <a:rPr lang="en-GB" dirty="0" err="1">
              <a:latin typeface="Calibri" panose="020F0502020204030204" pitchFamily="34" charset="0"/>
            </a:rPr>
            <a:t>morbs</a:t>
          </a:r>
          <a:endParaRPr lang="en-GB" dirty="0">
            <a:latin typeface="Calibri" panose="020F0502020204030204" pitchFamily="34" charset="0"/>
          </a:endParaRPr>
        </a:p>
      </dgm:t>
    </dgm:pt>
    <dgm:pt modelId="{459491B0-33E2-4E23-BA2E-1A56E0352B4E}" type="parTrans" cxnId="{C89E1257-CC14-405E-8349-3BB13748C7AB}">
      <dgm:prSet/>
      <dgm:spPr/>
      <dgm:t>
        <a:bodyPr/>
        <a:lstStyle/>
        <a:p>
          <a:endParaRPr lang="en-GB"/>
        </a:p>
      </dgm:t>
    </dgm:pt>
    <dgm:pt modelId="{BFE09B3D-BCFC-44A5-AF14-EB9AEC9DA90D}" type="sibTrans" cxnId="{C89E1257-CC14-405E-8349-3BB13748C7AB}">
      <dgm:prSet/>
      <dgm:spPr/>
      <dgm:t>
        <a:bodyPr/>
        <a:lstStyle/>
        <a:p>
          <a:endParaRPr lang="en-GB"/>
        </a:p>
      </dgm:t>
    </dgm:pt>
    <dgm:pt modelId="{C6CBBFD6-6E13-4F79-A079-4707F4999427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</a:rPr>
            <a:t>Physically mobile</a:t>
          </a:r>
        </a:p>
      </dgm:t>
    </dgm:pt>
    <dgm:pt modelId="{EB323129-EC9D-4874-924B-FB3F537D0A8B}" type="parTrans" cxnId="{6058DA4F-2689-4AF5-8A16-29C457A8E793}">
      <dgm:prSet/>
      <dgm:spPr/>
      <dgm:t>
        <a:bodyPr/>
        <a:lstStyle/>
        <a:p>
          <a:endParaRPr lang="en-GB"/>
        </a:p>
      </dgm:t>
    </dgm:pt>
    <dgm:pt modelId="{339A5C9A-1A3E-40BA-BE90-4162AD029D70}" type="sibTrans" cxnId="{6058DA4F-2689-4AF5-8A16-29C457A8E793}">
      <dgm:prSet/>
      <dgm:spPr/>
      <dgm:t>
        <a:bodyPr/>
        <a:lstStyle/>
        <a:p>
          <a:endParaRPr lang="en-GB"/>
        </a:p>
      </dgm:t>
    </dgm:pt>
    <dgm:pt modelId="{900B66A6-ECB6-495D-A886-FE2299974906}" type="pres">
      <dgm:prSet presAssocID="{C651E609-F442-4817-806F-4182B4DFE987}" presName="CompostProcess" presStyleCnt="0">
        <dgm:presLayoutVars>
          <dgm:dir/>
          <dgm:resizeHandles val="exact"/>
        </dgm:presLayoutVars>
      </dgm:prSet>
      <dgm:spPr/>
    </dgm:pt>
    <dgm:pt modelId="{6F6A2B08-DFE5-4B18-96B5-8C34BA4AFB95}" type="pres">
      <dgm:prSet presAssocID="{C651E609-F442-4817-806F-4182B4DFE987}" presName="arrow" presStyleLbl="bgShp" presStyleIdx="0" presStyleCnt="1"/>
      <dgm:spPr/>
    </dgm:pt>
    <dgm:pt modelId="{6A6DC4C7-CF5E-4167-9759-830FE3C4D83E}" type="pres">
      <dgm:prSet presAssocID="{C651E609-F442-4817-806F-4182B4DFE987}" presName="linearProcess" presStyleCnt="0"/>
      <dgm:spPr/>
    </dgm:pt>
    <dgm:pt modelId="{074F53DA-3D62-46EC-AFB3-AEF0807E1824}" type="pres">
      <dgm:prSet presAssocID="{AF3DDC60-113F-4524-BFC2-39DB9AFE5341}" presName="textNode" presStyleLbl="node1" presStyleIdx="0" presStyleCnt="5" custScaleY="250000" custLinFactNeighborX="-58203" custLinFactNeighborY="-156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1AC884-FDBF-4722-97A2-6C752DC37317}" type="pres">
      <dgm:prSet presAssocID="{34CB1078-2D02-4690-8F1A-95CD21F4A1DD}" presName="sibTrans" presStyleCnt="0"/>
      <dgm:spPr/>
    </dgm:pt>
    <dgm:pt modelId="{2139D5C8-4F9D-40AF-AFF1-2F1448DA8A54}" type="pres">
      <dgm:prSet presAssocID="{D9CE1E23-04A1-4F1A-BEC5-EAA60B04950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09563C-A7F3-4028-A5A1-E85117146107}" type="pres">
      <dgm:prSet presAssocID="{1E5F6B4E-B31A-495F-8443-E425CD740A4B}" presName="sibTrans" presStyleCnt="0"/>
      <dgm:spPr/>
    </dgm:pt>
    <dgm:pt modelId="{97E78921-4430-4683-A2C3-9187D07923FE}" type="pres">
      <dgm:prSet presAssocID="{7AEA6885-7C10-4068-8573-E02CCD36996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2FD378-AC9F-4738-9215-D3B91D1D7A8F}" type="pres">
      <dgm:prSet presAssocID="{BFE09B3D-BCFC-44A5-AF14-EB9AEC9DA90D}" presName="sibTrans" presStyleCnt="0"/>
      <dgm:spPr/>
    </dgm:pt>
    <dgm:pt modelId="{E37573C5-B6F7-4D25-A39E-34EB178457DF}" type="pres">
      <dgm:prSet presAssocID="{C6CBBFD6-6E13-4F79-A079-4707F4999427}" presName="textNode" presStyleLbl="node1" presStyleIdx="3" presStyleCnt="5" custLinFactNeighborX="-16174" custLinFactNeighborY="-46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C782E7-BE72-4691-8AB5-479724C0DFD0}" type="pres">
      <dgm:prSet presAssocID="{339A5C9A-1A3E-40BA-BE90-4162AD029D70}" presName="sibTrans" presStyleCnt="0"/>
      <dgm:spPr/>
    </dgm:pt>
    <dgm:pt modelId="{5AD21119-1590-47EF-8FF8-DD4C94751965}" type="pres">
      <dgm:prSet presAssocID="{C3D76BDD-0F28-491C-AF91-376E78416266}" presName="textNode" presStyleLbl="node1" presStyleIdx="4" presStyleCnt="5" custScaleY="1785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058DA4F-2689-4AF5-8A16-29C457A8E793}" srcId="{C651E609-F442-4817-806F-4182B4DFE987}" destId="{C6CBBFD6-6E13-4F79-A079-4707F4999427}" srcOrd="3" destOrd="0" parTransId="{EB323129-EC9D-4874-924B-FB3F537D0A8B}" sibTransId="{339A5C9A-1A3E-40BA-BE90-4162AD029D70}"/>
    <dgm:cxn modelId="{38D00FFD-CC3B-4D18-9510-3461003D8A8F}" type="presOf" srcId="{C6CBBFD6-6E13-4F79-A079-4707F4999427}" destId="{E37573C5-B6F7-4D25-A39E-34EB178457DF}" srcOrd="0" destOrd="0" presId="urn:microsoft.com/office/officeart/2005/8/layout/hProcess9"/>
    <dgm:cxn modelId="{E5842156-906B-4DF4-A762-A5E8BC2CD78C}" type="presOf" srcId="{C3D76BDD-0F28-491C-AF91-376E78416266}" destId="{5AD21119-1590-47EF-8FF8-DD4C94751965}" srcOrd="0" destOrd="0" presId="urn:microsoft.com/office/officeart/2005/8/layout/hProcess9"/>
    <dgm:cxn modelId="{838ABF20-16BC-437B-8D6C-B8B8B040EE53}" type="presOf" srcId="{C651E609-F442-4817-806F-4182B4DFE987}" destId="{900B66A6-ECB6-495D-A886-FE2299974906}" srcOrd="0" destOrd="0" presId="urn:microsoft.com/office/officeart/2005/8/layout/hProcess9"/>
    <dgm:cxn modelId="{79847BBE-7C77-4209-9FE0-DA30585E6D80}" type="presOf" srcId="{D9CE1E23-04A1-4F1A-BEC5-EAA60B049504}" destId="{2139D5C8-4F9D-40AF-AFF1-2F1448DA8A54}" srcOrd="0" destOrd="0" presId="urn:microsoft.com/office/officeart/2005/8/layout/hProcess9"/>
    <dgm:cxn modelId="{FFDEB018-B7BA-4717-A000-BF6B789456D5}" srcId="{C651E609-F442-4817-806F-4182B4DFE987}" destId="{D9CE1E23-04A1-4F1A-BEC5-EAA60B049504}" srcOrd="1" destOrd="0" parTransId="{BD86B872-F552-49A2-9527-BFE011F26E15}" sibTransId="{1E5F6B4E-B31A-495F-8443-E425CD740A4B}"/>
    <dgm:cxn modelId="{C89E1257-CC14-405E-8349-3BB13748C7AB}" srcId="{C651E609-F442-4817-806F-4182B4DFE987}" destId="{7AEA6885-7C10-4068-8573-E02CCD369967}" srcOrd="2" destOrd="0" parTransId="{459491B0-33E2-4E23-BA2E-1A56E0352B4E}" sibTransId="{BFE09B3D-BCFC-44A5-AF14-EB9AEC9DA90D}"/>
    <dgm:cxn modelId="{CE0220E4-A8F7-4269-AE0D-B0D38D6D1638}" srcId="{C651E609-F442-4817-806F-4182B4DFE987}" destId="{C3D76BDD-0F28-491C-AF91-376E78416266}" srcOrd="4" destOrd="0" parTransId="{0F6B19CD-0034-43B2-8448-5EA87EF7B8A1}" sibTransId="{A7AF31D4-91C7-4A99-808C-FEE98666EED2}"/>
    <dgm:cxn modelId="{B686A246-E9F9-41F2-914E-76B7E7E46AAF}" type="presOf" srcId="{AF3DDC60-113F-4524-BFC2-39DB9AFE5341}" destId="{074F53DA-3D62-46EC-AFB3-AEF0807E1824}" srcOrd="0" destOrd="0" presId="urn:microsoft.com/office/officeart/2005/8/layout/hProcess9"/>
    <dgm:cxn modelId="{AD529D20-EAFA-46D6-831D-91464562888B}" srcId="{C651E609-F442-4817-806F-4182B4DFE987}" destId="{AF3DDC60-113F-4524-BFC2-39DB9AFE5341}" srcOrd="0" destOrd="0" parTransId="{403F4C06-F85C-4F74-A8FC-89A4680535C6}" sibTransId="{34CB1078-2D02-4690-8F1A-95CD21F4A1DD}"/>
    <dgm:cxn modelId="{C9C497B0-3507-413E-B936-BC87C8C37D83}" type="presOf" srcId="{7AEA6885-7C10-4068-8573-E02CCD369967}" destId="{97E78921-4430-4683-A2C3-9187D07923FE}" srcOrd="0" destOrd="0" presId="urn:microsoft.com/office/officeart/2005/8/layout/hProcess9"/>
    <dgm:cxn modelId="{FBB5FBF7-B1FC-45E1-9B0D-602FDE22595E}" type="presParOf" srcId="{900B66A6-ECB6-495D-A886-FE2299974906}" destId="{6F6A2B08-DFE5-4B18-96B5-8C34BA4AFB95}" srcOrd="0" destOrd="0" presId="urn:microsoft.com/office/officeart/2005/8/layout/hProcess9"/>
    <dgm:cxn modelId="{1A1C80F4-9E3E-4D47-BA95-134427142059}" type="presParOf" srcId="{900B66A6-ECB6-495D-A886-FE2299974906}" destId="{6A6DC4C7-CF5E-4167-9759-830FE3C4D83E}" srcOrd="1" destOrd="0" presId="urn:microsoft.com/office/officeart/2005/8/layout/hProcess9"/>
    <dgm:cxn modelId="{6061C877-FDFF-4FA6-AA1D-6377555ECF69}" type="presParOf" srcId="{6A6DC4C7-CF5E-4167-9759-830FE3C4D83E}" destId="{074F53DA-3D62-46EC-AFB3-AEF0807E1824}" srcOrd="0" destOrd="0" presId="urn:microsoft.com/office/officeart/2005/8/layout/hProcess9"/>
    <dgm:cxn modelId="{E82353F0-D2D0-48D6-BE38-A9CF926B1890}" type="presParOf" srcId="{6A6DC4C7-CF5E-4167-9759-830FE3C4D83E}" destId="{161AC884-FDBF-4722-97A2-6C752DC37317}" srcOrd="1" destOrd="0" presId="urn:microsoft.com/office/officeart/2005/8/layout/hProcess9"/>
    <dgm:cxn modelId="{188F34B5-1C47-4E7A-B091-92BA675E649E}" type="presParOf" srcId="{6A6DC4C7-CF5E-4167-9759-830FE3C4D83E}" destId="{2139D5C8-4F9D-40AF-AFF1-2F1448DA8A54}" srcOrd="2" destOrd="0" presId="urn:microsoft.com/office/officeart/2005/8/layout/hProcess9"/>
    <dgm:cxn modelId="{44708A3D-AC7B-49E9-9E9D-83317C986582}" type="presParOf" srcId="{6A6DC4C7-CF5E-4167-9759-830FE3C4D83E}" destId="{8209563C-A7F3-4028-A5A1-E85117146107}" srcOrd="3" destOrd="0" presId="urn:microsoft.com/office/officeart/2005/8/layout/hProcess9"/>
    <dgm:cxn modelId="{9031ACD1-0727-4C68-ACF9-B0B031BA5EE3}" type="presParOf" srcId="{6A6DC4C7-CF5E-4167-9759-830FE3C4D83E}" destId="{97E78921-4430-4683-A2C3-9187D07923FE}" srcOrd="4" destOrd="0" presId="urn:microsoft.com/office/officeart/2005/8/layout/hProcess9"/>
    <dgm:cxn modelId="{55DCCB0D-2855-4A8C-BF60-400FDEC1AADD}" type="presParOf" srcId="{6A6DC4C7-CF5E-4167-9759-830FE3C4D83E}" destId="{722FD378-AC9F-4738-9215-D3B91D1D7A8F}" srcOrd="5" destOrd="0" presId="urn:microsoft.com/office/officeart/2005/8/layout/hProcess9"/>
    <dgm:cxn modelId="{ECA0105E-9961-45D3-A1D7-8B4731D70BDE}" type="presParOf" srcId="{6A6DC4C7-CF5E-4167-9759-830FE3C4D83E}" destId="{E37573C5-B6F7-4D25-A39E-34EB178457DF}" srcOrd="6" destOrd="0" presId="urn:microsoft.com/office/officeart/2005/8/layout/hProcess9"/>
    <dgm:cxn modelId="{449D5DB9-8AB4-42BD-B428-E9E94F20B80F}" type="presParOf" srcId="{6A6DC4C7-CF5E-4167-9759-830FE3C4D83E}" destId="{C5C782E7-BE72-4691-8AB5-479724C0DFD0}" srcOrd="7" destOrd="0" presId="urn:microsoft.com/office/officeart/2005/8/layout/hProcess9"/>
    <dgm:cxn modelId="{06A918A8-6167-456D-B63D-68242684293A}" type="presParOf" srcId="{6A6DC4C7-CF5E-4167-9759-830FE3C4D83E}" destId="{5AD21119-1590-47EF-8FF8-DD4C9475196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61375A-D391-5E49-9764-B99682243C2E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AACF7E-14F0-234F-8AA0-CCD48FEDBA39}">
      <dgm:prSet/>
      <dgm:spPr/>
      <dgm:t>
        <a:bodyPr/>
        <a:lstStyle/>
        <a:p>
          <a:pPr rtl="0"/>
          <a:r>
            <a:rPr lang="en-GB" b="1" dirty="0" smtClean="0"/>
            <a:t>Baseline</a:t>
          </a:r>
          <a:endParaRPr lang="en-GB" b="1" dirty="0"/>
        </a:p>
      </dgm:t>
    </dgm:pt>
    <dgm:pt modelId="{78618A9C-6154-0247-B75E-6507FF793062}" type="parTrans" cxnId="{BE78EBF2-643C-1E42-8A61-81396044AB93}">
      <dgm:prSet/>
      <dgm:spPr/>
      <dgm:t>
        <a:bodyPr/>
        <a:lstStyle/>
        <a:p>
          <a:endParaRPr lang="en-US"/>
        </a:p>
      </dgm:t>
    </dgm:pt>
    <dgm:pt modelId="{E8FD54E2-093D-574D-9AA6-029BC56D171C}" type="sibTrans" cxnId="{BE78EBF2-643C-1E42-8A61-81396044AB93}">
      <dgm:prSet/>
      <dgm:spPr/>
      <dgm:t>
        <a:bodyPr/>
        <a:lstStyle/>
        <a:p>
          <a:endParaRPr lang="en-US" dirty="0"/>
        </a:p>
      </dgm:t>
    </dgm:pt>
    <dgm:pt modelId="{79E8A1DE-0F9F-E84E-A7B3-EAB005E3DC7C}">
      <dgm:prSet/>
      <dgm:spPr/>
      <dgm:t>
        <a:bodyPr/>
        <a:lstStyle/>
        <a:p>
          <a:pPr rtl="0"/>
          <a:r>
            <a:rPr lang="en-GB" b="1" dirty="0" smtClean="0"/>
            <a:t>12 Month</a:t>
          </a:r>
          <a:endParaRPr lang="en-GB" b="1" dirty="0"/>
        </a:p>
      </dgm:t>
    </dgm:pt>
    <dgm:pt modelId="{925DEDD6-32F1-EC4E-BB24-04FCF16BFF27}" type="parTrans" cxnId="{E99D7730-8A57-624A-842D-A0E611EF0154}">
      <dgm:prSet/>
      <dgm:spPr/>
      <dgm:t>
        <a:bodyPr/>
        <a:lstStyle/>
        <a:p>
          <a:endParaRPr lang="en-US"/>
        </a:p>
      </dgm:t>
    </dgm:pt>
    <dgm:pt modelId="{A2AF8D4F-B1B3-944B-AC58-98B03114084E}" type="sibTrans" cxnId="{E99D7730-8A57-624A-842D-A0E611EF0154}">
      <dgm:prSet/>
      <dgm:spPr/>
      <dgm:t>
        <a:bodyPr/>
        <a:lstStyle/>
        <a:p>
          <a:endParaRPr lang="en-US" dirty="0"/>
        </a:p>
      </dgm:t>
    </dgm:pt>
    <dgm:pt modelId="{89768CF2-E1A9-B74E-B088-B71FEF99C961}">
      <dgm:prSet/>
      <dgm:spPr/>
      <dgm:t>
        <a:bodyPr/>
        <a:lstStyle/>
        <a:p>
          <a:pPr rtl="0"/>
          <a:r>
            <a:rPr lang="en-GB" b="1" dirty="0" smtClean="0"/>
            <a:t>24 Month</a:t>
          </a:r>
          <a:endParaRPr lang="en-GB" b="1" dirty="0"/>
        </a:p>
      </dgm:t>
    </dgm:pt>
    <dgm:pt modelId="{2BD1AA9F-91EB-1845-A568-CC18F18A3303}" type="parTrans" cxnId="{963ADF5A-FA01-8549-95A0-39E7542DE4DD}">
      <dgm:prSet/>
      <dgm:spPr/>
      <dgm:t>
        <a:bodyPr/>
        <a:lstStyle/>
        <a:p>
          <a:endParaRPr lang="en-US"/>
        </a:p>
      </dgm:t>
    </dgm:pt>
    <dgm:pt modelId="{94B4AE83-2143-8048-8053-B06B004372E0}" type="sibTrans" cxnId="{963ADF5A-FA01-8549-95A0-39E7542DE4DD}">
      <dgm:prSet/>
      <dgm:spPr/>
      <dgm:t>
        <a:bodyPr/>
        <a:lstStyle/>
        <a:p>
          <a:endParaRPr lang="en-US"/>
        </a:p>
      </dgm:t>
    </dgm:pt>
    <dgm:pt modelId="{79871668-9B93-A145-8D54-64A9FF85812F}" type="pres">
      <dgm:prSet presAssocID="{CF61375A-D391-5E49-9764-B99682243C2E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9FDBC6-8426-914C-85C5-02B56D149C26}" type="pres">
      <dgm:prSet presAssocID="{56AACF7E-14F0-234F-8AA0-CCD48FEDBA39}" presName="node" presStyleLbl="node1" presStyleIdx="0" presStyleCnt="3" custScaleX="169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DAB7B-E2F7-2A42-8CB3-A72839E73647}" type="pres">
      <dgm:prSet presAssocID="{E8FD54E2-093D-574D-9AA6-029BC56D171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EB5225F-D902-7748-A586-98220E918869}" type="pres">
      <dgm:prSet presAssocID="{E8FD54E2-093D-574D-9AA6-029BC56D171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A8616E6-55B0-6C41-8593-0E98847C43C3}" type="pres">
      <dgm:prSet presAssocID="{79E8A1DE-0F9F-E84E-A7B3-EAB005E3DC7C}" presName="node" presStyleLbl="node1" presStyleIdx="1" presStyleCnt="3" custScaleX="169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1DEDF-E8B5-E14F-92B1-B9A05D32D4BD}" type="pres">
      <dgm:prSet presAssocID="{A2AF8D4F-B1B3-944B-AC58-98B03114084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5249A4D-2269-5F4F-9FC5-618C88E4152D}" type="pres">
      <dgm:prSet presAssocID="{A2AF8D4F-B1B3-944B-AC58-98B03114084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D2AC5DB-D76E-C948-BC50-7B55E3A0721B}" type="pres">
      <dgm:prSet presAssocID="{89768CF2-E1A9-B74E-B088-B71FEF99C961}" presName="node" presStyleLbl="node1" presStyleIdx="2" presStyleCnt="3" custScaleX="169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3ADF5A-FA01-8549-95A0-39E7542DE4DD}" srcId="{CF61375A-D391-5E49-9764-B99682243C2E}" destId="{89768CF2-E1A9-B74E-B088-B71FEF99C961}" srcOrd="2" destOrd="0" parTransId="{2BD1AA9F-91EB-1845-A568-CC18F18A3303}" sibTransId="{94B4AE83-2143-8048-8053-B06B004372E0}"/>
    <dgm:cxn modelId="{457846ED-E543-44B5-89DF-A1A0CFDFFE48}" type="presOf" srcId="{A2AF8D4F-B1B3-944B-AC58-98B03114084E}" destId="{2D41DEDF-E8B5-E14F-92B1-B9A05D32D4BD}" srcOrd="0" destOrd="0" presId="urn:microsoft.com/office/officeart/2005/8/layout/process2"/>
    <dgm:cxn modelId="{E99D7730-8A57-624A-842D-A0E611EF0154}" srcId="{CF61375A-D391-5E49-9764-B99682243C2E}" destId="{79E8A1DE-0F9F-E84E-A7B3-EAB005E3DC7C}" srcOrd="1" destOrd="0" parTransId="{925DEDD6-32F1-EC4E-BB24-04FCF16BFF27}" sibTransId="{A2AF8D4F-B1B3-944B-AC58-98B03114084E}"/>
    <dgm:cxn modelId="{BE78EBF2-643C-1E42-8A61-81396044AB93}" srcId="{CF61375A-D391-5E49-9764-B99682243C2E}" destId="{56AACF7E-14F0-234F-8AA0-CCD48FEDBA39}" srcOrd="0" destOrd="0" parTransId="{78618A9C-6154-0247-B75E-6507FF793062}" sibTransId="{E8FD54E2-093D-574D-9AA6-029BC56D171C}"/>
    <dgm:cxn modelId="{66D1C412-80E4-49BE-BFAB-2A0533507A94}" type="presOf" srcId="{A2AF8D4F-B1B3-944B-AC58-98B03114084E}" destId="{F5249A4D-2269-5F4F-9FC5-618C88E4152D}" srcOrd="1" destOrd="0" presId="urn:microsoft.com/office/officeart/2005/8/layout/process2"/>
    <dgm:cxn modelId="{35CB317D-2834-4EF0-AF05-923F63FF5AB1}" type="presOf" srcId="{E8FD54E2-093D-574D-9AA6-029BC56D171C}" destId="{112DAB7B-E2F7-2A42-8CB3-A72839E73647}" srcOrd="0" destOrd="0" presId="urn:microsoft.com/office/officeart/2005/8/layout/process2"/>
    <dgm:cxn modelId="{E3FA1594-8C9C-42BC-B280-BC61D5FD2B6B}" type="presOf" srcId="{56AACF7E-14F0-234F-8AA0-CCD48FEDBA39}" destId="{FB9FDBC6-8426-914C-85C5-02B56D149C26}" srcOrd="0" destOrd="0" presId="urn:microsoft.com/office/officeart/2005/8/layout/process2"/>
    <dgm:cxn modelId="{5FDD22D6-9210-40F0-BDD6-84B19AEEC0FB}" type="presOf" srcId="{79E8A1DE-0F9F-E84E-A7B3-EAB005E3DC7C}" destId="{CA8616E6-55B0-6C41-8593-0E98847C43C3}" srcOrd="0" destOrd="0" presId="urn:microsoft.com/office/officeart/2005/8/layout/process2"/>
    <dgm:cxn modelId="{C9A44614-1AAA-4190-80C6-2F6C657704FB}" type="presOf" srcId="{CF61375A-D391-5E49-9764-B99682243C2E}" destId="{79871668-9B93-A145-8D54-64A9FF85812F}" srcOrd="0" destOrd="0" presId="urn:microsoft.com/office/officeart/2005/8/layout/process2"/>
    <dgm:cxn modelId="{96469DEB-FB09-4932-B4C8-5D7C31C1E332}" type="presOf" srcId="{E8FD54E2-093D-574D-9AA6-029BC56D171C}" destId="{2EB5225F-D902-7748-A586-98220E918869}" srcOrd="1" destOrd="0" presId="urn:microsoft.com/office/officeart/2005/8/layout/process2"/>
    <dgm:cxn modelId="{208F500A-FA0F-4924-A182-F4C5E9F1AB87}" type="presOf" srcId="{89768CF2-E1A9-B74E-B088-B71FEF99C961}" destId="{1D2AC5DB-D76E-C948-BC50-7B55E3A0721B}" srcOrd="0" destOrd="0" presId="urn:microsoft.com/office/officeart/2005/8/layout/process2"/>
    <dgm:cxn modelId="{EA7F4A21-4EBC-4C3C-B677-8AB517591CB2}" type="presParOf" srcId="{79871668-9B93-A145-8D54-64A9FF85812F}" destId="{FB9FDBC6-8426-914C-85C5-02B56D149C26}" srcOrd="0" destOrd="0" presId="urn:microsoft.com/office/officeart/2005/8/layout/process2"/>
    <dgm:cxn modelId="{AD5BDDD9-F68B-4FCA-B84F-F745A4B4342A}" type="presParOf" srcId="{79871668-9B93-A145-8D54-64A9FF85812F}" destId="{112DAB7B-E2F7-2A42-8CB3-A72839E73647}" srcOrd="1" destOrd="0" presId="urn:microsoft.com/office/officeart/2005/8/layout/process2"/>
    <dgm:cxn modelId="{96584A1E-7AF2-4871-8F5F-82D39E58C5BA}" type="presParOf" srcId="{112DAB7B-E2F7-2A42-8CB3-A72839E73647}" destId="{2EB5225F-D902-7748-A586-98220E918869}" srcOrd="0" destOrd="0" presId="urn:microsoft.com/office/officeart/2005/8/layout/process2"/>
    <dgm:cxn modelId="{BC08C912-A0C4-4C6E-88CE-2F4106FB0D28}" type="presParOf" srcId="{79871668-9B93-A145-8D54-64A9FF85812F}" destId="{CA8616E6-55B0-6C41-8593-0E98847C43C3}" srcOrd="2" destOrd="0" presId="urn:microsoft.com/office/officeart/2005/8/layout/process2"/>
    <dgm:cxn modelId="{68DDD7C0-25A6-4341-A52C-EFBE5705BC83}" type="presParOf" srcId="{79871668-9B93-A145-8D54-64A9FF85812F}" destId="{2D41DEDF-E8B5-E14F-92B1-B9A05D32D4BD}" srcOrd="3" destOrd="0" presId="urn:microsoft.com/office/officeart/2005/8/layout/process2"/>
    <dgm:cxn modelId="{3A03C7A4-0CF9-428D-B6F3-90ACB3E5D934}" type="presParOf" srcId="{2D41DEDF-E8B5-E14F-92B1-B9A05D32D4BD}" destId="{F5249A4D-2269-5F4F-9FC5-618C88E4152D}" srcOrd="0" destOrd="0" presId="urn:microsoft.com/office/officeart/2005/8/layout/process2"/>
    <dgm:cxn modelId="{D23BE95D-B03C-41E7-B2DD-4348BCF0C448}" type="presParOf" srcId="{79871668-9B93-A145-8D54-64A9FF85812F}" destId="{1D2AC5DB-D76E-C948-BC50-7B55E3A0721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6BA37C-7595-4896-80EA-DB9AF284E88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B4F8897-5385-440D-8FBB-D8A75439810A}">
      <dgm:prSet phldrT="[Text]" custT="1"/>
      <dgm:spPr/>
      <dgm:t>
        <a:bodyPr/>
        <a:lstStyle/>
        <a:p>
          <a:r>
            <a:rPr lang="en-GB" sz="1200" dirty="0" smtClean="0"/>
            <a:t>Level 3</a:t>
          </a:r>
        </a:p>
        <a:p>
          <a:r>
            <a:rPr lang="en-GB" sz="1200" dirty="0" smtClean="0"/>
            <a:t>Targeted intervention</a:t>
          </a:r>
          <a:endParaRPr lang="en-GB" sz="1200" dirty="0"/>
        </a:p>
      </dgm:t>
    </dgm:pt>
    <dgm:pt modelId="{BD4D8D5A-05AB-4609-A8A8-0F0B7418A915}" type="parTrans" cxnId="{1012FC75-F3D3-40E5-924F-63A8CED78738}">
      <dgm:prSet/>
      <dgm:spPr/>
      <dgm:t>
        <a:bodyPr/>
        <a:lstStyle/>
        <a:p>
          <a:endParaRPr lang="en-GB"/>
        </a:p>
      </dgm:t>
    </dgm:pt>
    <dgm:pt modelId="{980ABE1D-7911-44B3-8DF2-51157B382BCB}" type="sibTrans" cxnId="{1012FC75-F3D3-40E5-924F-63A8CED78738}">
      <dgm:prSet/>
      <dgm:spPr/>
      <dgm:t>
        <a:bodyPr/>
        <a:lstStyle/>
        <a:p>
          <a:endParaRPr lang="en-GB"/>
        </a:p>
      </dgm:t>
    </dgm:pt>
    <dgm:pt modelId="{EB3B0338-2723-4C7E-B027-ED0A500C9030}">
      <dgm:prSet phldrT="[Text]" custT="1"/>
      <dgm:spPr/>
      <dgm:t>
        <a:bodyPr/>
        <a:lstStyle/>
        <a:p>
          <a:r>
            <a:rPr lang="en-GB" sz="1200" dirty="0" smtClean="0"/>
            <a:t>Level 2</a:t>
          </a:r>
        </a:p>
        <a:p>
          <a:r>
            <a:rPr lang="en-GB" sz="1200" dirty="0" smtClean="0"/>
            <a:t>Early intervention</a:t>
          </a:r>
          <a:endParaRPr lang="en-GB" sz="1200" dirty="0"/>
        </a:p>
      </dgm:t>
    </dgm:pt>
    <dgm:pt modelId="{C5419C75-EA36-4E51-9AB3-0D8A58EA99C0}" type="parTrans" cxnId="{F0464E5E-25B1-45F0-8A22-EB4FB24451A3}">
      <dgm:prSet/>
      <dgm:spPr/>
      <dgm:t>
        <a:bodyPr/>
        <a:lstStyle/>
        <a:p>
          <a:endParaRPr lang="en-GB"/>
        </a:p>
      </dgm:t>
    </dgm:pt>
    <dgm:pt modelId="{11867CED-540D-4055-A4FE-556BD3583083}" type="sibTrans" cxnId="{F0464E5E-25B1-45F0-8A22-EB4FB24451A3}">
      <dgm:prSet/>
      <dgm:spPr/>
      <dgm:t>
        <a:bodyPr/>
        <a:lstStyle/>
        <a:p>
          <a:endParaRPr lang="en-GB"/>
        </a:p>
      </dgm:t>
    </dgm:pt>
    <dgm:pt modelId="{459DFEB4-73D6-431C-8D6D-3025835A5E7E}">
      <dgm:prSet phldrT="[Text]" custT="1"/>
      <dgm:spPr/>
      <dgm:t>
        <a:bodyPr/>
        <a:lstStyle/>
        <a:p>
          <a:r>
            <a:rPr lang="en-GB" sz="1200" dirty="0" smtClean="0"/>
            <a:t>Level 1</a:t>
          </a:r>
        </a:p>
        <a:p>
          <a:r>
            <a:rPr lang="en-GB" sz="1200" dirty="0" smtClean="0"/>
            <a:t>Prevention of Type 2 Diabetes</a:t>
          </a:r>
          <a:endParaRPr lang="en-GB" sz="1200" dirty="0"/>
        </a:p>
      </dgm:t>
    </dgm:pt>
    <dgm:pt modelId="{318509B4-65CC-4018-82BA-BC28B70E5EC6}" type="parTrans" cxnId="{AB79CCF2-CEF0-4CD8-9B76-44A17D68755E}">
      <dgm:prSet/>
      <dgm:spPr/>
      <dgm:t>
        <a:bodyPr/>
        <a:lstStyle/>
        <a:p>
          <a:endParaRPr lang="en-GB"/>
        </a:p>
      </dgm:t>
    </dgm:pt>
    <dgm:pt modelId="{B1642BAB-A18C-4021-B2BF-07D633D13614}" type="sibTrans" cxnId="{AB79CCF2-CEF0-4CD8-9B76-44A17D68755E}">
      <dgm:prSet/>
      <dgm:spPr/>
      <dgm:t>
        <a:bodyPr/>
        <a:lstStyle/>
        <a:p>
          <a:endParaRPr lang="en-GB"/>
        </a:p>
      </dgm:t>
    </dgm:pt>
    <dgm:pt modelId="{325162A2-499E-40B1-AE25-8E4C1C61CDC5}">
      <dgm:prSet phldrT="[Text]" custT="1"/>
      <dgm:spPr/>
      <dgm:t>
        <a:bodyPr/>
        <a:lstStyle/>
        <a:p>
          <a:endParaRPr lang="en-GB" sz="1200" dirty="0" smtClean="0"/>
        </a:p>
        <a:p>
          <a:r>
            <a:rPr lang="en-GB" sz="1200" dirty="0" smtClean="0"/>
            <a:t>Level</a:t>
          </a:r>
        </a:p>
        <a:p>
          <a:r>
            <a:rPr lang="en-GB" sz="1200" dirty="0" smtClean="0"/>
            <a:t>4 Complex</a:t>
          </a:r>
          <a:endParaRPr lang="en-GB" sz="1200" dirty="0"/>
        </a:p>
      </dgm:t>
    </dgm:pt>
    <dgm:pt modelId="{913575F2-BA31-47CB-9D9B-04B0B3924492}" type="parTrans" cxnId="{24268824-04D6-4D64-864D-2DC15DB9C747}">
      <dgm:prSet/>
      <dgm:spPr/>
      <dgm:t>
        <a:bodyPr/>
        <a:lstStyle/>
        <a:p>
          <a:endParaRPr lang="en-GB"/>
        </a:p>
      </dgm:t>
    </dgm:pt>
    <dgm:pt modelId="{835C084B-5FBD-4958-A0F8-92B8E07A6EA0}" type="sibTrans" cxnId="{24268824-04D6-4D64-864D-2DC15DB9C747}">
      <dgm:prSet/>
      <dgm:spPr/>
      <dgm:t>
        <a:bodyPr/>
        <a:lstStyle/>
        <a:p>
          <a:endParaRPr lang="en-GB"/>
        </a:p>
      </dgm:t>
    </dgm:pt>
    <dgm:pt modelId="{21BBBEB6-8C83-48BB-843D-B54C2C9EB770}" type="pres">
      <dgm:prSet presAssocID="{536BA37C-7595-4896-80EA-DB9AF284E88D}" presName="Name0" presStyleCnt="0">
        <dgm:presLayoutVars>
          <dgm:dir/>
          <dgm:animLvl val="lvl"/>
          <dgm:resizeHandles val="exact"/>
        </dgm:presLayoutVars>
      </dgm:prSet>
      <dgm:spPr/>
    </dgm:pt>
    <dgm:pt modelId="{D7A7C97F-E3A0-492C-955D-9BD04048A676}" type="pres">
      <dgm:prSet presAssocID="{325162A2-499E-40B1-AE25-8E4C1C61CDC5}" presName="Name8" presStyleCnt="0"/>
      <dgm:spPr/>
    </dgm:pt>
    <dgm:pt modelId="{578DEA94-68F6-46AA-AD6A-EE8D23D75B3E}" type="pres">
      <dgm:prSet presAssocID="{325162A2-499E-40B1-AE25-8E4C1C61CDC5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E928BD-43BE-4C0F-870F-687521EDBDB1}" type="pres">
      <dgm:prSet presAssocID="{325162A2-499E-40B1-AE25-8E4C1C61CD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34B586-7541-424F-B734-3781A3F48ADB}" type="pres">
      <dgm:prSet presAssocID="{6B4F8897-5385-440D-8FBB-D8A75439810A}" presName="Name8" presStyleCnt="0"/>
      <dgm:spPr/>
    </dgm:pt>
    <dgm:pt modelId="{C18E21F5-358E-4D8A-B701-5F3142A4FF8D}" type="pres">
      <dgm:prSet presAssocID="{6B4F8897-5385-440D-8FBB-D8A75439810A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DA1D9A-8438-4998-9286-CA88F83D280F}" type="pres">
      <dgm:prSet presAssocID="{6B4F8897-5385-440D-8FBB-D8A75439810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FBFB86-7B7F-4D16-BBD3-34B72A8082E5}" type="pres">
      <dgm:prSet presAssocID="{EB3B0338-2723-4C7E-B027-ED0A500C9030}" presName="Name8" presStyleCnt="0"/>
      <dgm:spPr/>
    </dgm:pt>
    <dgm:pt modelId="{E62AAD0E-73E4-419A-A3B8-17D34B913273}" type="pres">
      <dgm:prSet presAssocID="{EB3B0338-2723-4C7E-B027-ED0A500C9030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521CD9-AA74-4922-BF72-BDAD5D7E10FB}" type="pres">
      <dgm:prSet presAssocID="{EB3B0338-2723-4C7E-B027-ED0A500C90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8E5AAE-4786-431F-96A7-A137E73960B5}" type="pres">
      <dgm:prSet presAssocID="{459DFEB4-73D6-431C-8D6D-3025835A5E7E}" presName="Name8" presStyleCnt="0"/>
      <dgm:spPr/>
    </dgm:pt>
    <dgm:pt modelId="{488C1D95-0EF0-4A47-820B-873E699D08B6}" type="pres">
      <dgm:prSet presAssocID="{459DFEB4-73D6-431C-8D6D-3025835A5E7E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749167-FDE5-4FEE-A016-B485169ED2BE}" type="pres">
      <dgm:prSet presAssocID="{459DFEB4-73D6-431C-8D6D-3025835A5E7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0DD7223-B097-46FB-ABC7-3AAF934831E3}" type="presOf" srcId="{325162A2-499E-40B1-AE25-8E4C1C61CDC5}" destId="{578DEA94-68F6-46AA-AD6A-EE8D23D75B3E}" srcOrd="0" destOrd="0" presId="urn:microsoft.com/office/officeart/2005/8/layout/pyramid1"/>
    <dgm:cxn modelId="{2066C73C-164D-4B21-86D0-7086D9EA9ECA}" type="presOf" srcId="{536BA37C-7595-4896-80EA-DB9AF284E88D}" destId="{21BBBEB6-8C83-48BB-843D-B54C2C9EB770}" srcOrd="0" destOrd="0" presId="urn:microsoft.com/office/officeart/2005/8/layout/pyramid1"/>
    <dgm:cxn modelId="{818D3111-C188-4CF8-B6A8-B16E4FA43635}" type="presOf" srcId="{6B4F8897-5385-440D-8FBB-D8A75439810A}" destId="{B9DA1D9A-8438-4998-9286-CA88F83D280F}" srcOrd="1" destOrd="0" presId="urn:microsoft.com/office/officeart/2005/8/layout/pyramid1"/>
    <dgm:cxn modelId="{6A5B4984-7C9D-4678-A5B9-8FAAE9D98B86}" type="presOf" srcId="{6B4F8897-5385-440D-8FBB-D8A75439810A}" destId="{C18E21F5-358E-4D8A-B701-5F3142A4FF8D}" srcOrd="0" destOrd="0" presId="urn:microsoft.com/office/officeart/2005/8/layout/pyramid1"/>
    <dgm:cxn modelId="{D7742582-9569-4187-925F-9F83F9FEBB34}" type="presOf" srcId="{325162A2-499E-40B1-AE25-8E4C1C61CDC5}" destId="{30E928BD-43BE-4C0F-870F-687521EDBDB1}" srcOrd="1" destOrd="0" presId="urn:microsoft.com/office/officeart/2005/8/layout/pyramid1"/>
    <dgm:cxn modelId="{657A0245-A6D7-4AC7-B281-847DAC78450B}" type="presOf" srcId="{EB3B0338-2723-4C7E-B027-ED0A500C9030}" destId="{E62AAD0E-73E4-419A-A3B8-17D34B913273}" srcOrd="0" destOrd="0" presId="urn:microsoft.com/office/officeart/2005/8/layout/pyramid1"/>
    <dgm:cxn modelId="{A5FDA5A5-0785-4C02-B3F8-3ED3B76FD6AF}" type="presOf" srcId="{EB3B0338-2723-4C7E-B027-ED0A500C9030}" destId="{3F521CD9-AA74-4922-BF72-BDAD5D7E10FB}" srcOrd="1" destOrd="0" presId="urn:microsoft.com/office/officeart/2005/8/layout/pyramid1"/>
    <dgm:cxn modelId="{F0464E5E-25B1-45F0-8A22-EB4FB24451A3}" srcId="{536BA37C-7595-4896-80EA-DB9AF284E88D}" destId="{EB3B0338-2723-4C7E-B027-ED0A500C9030}" srcOrd="2" destOrd="0" parTransId="{C5419C75-EA36-4E51-9AB3-0D8A58EA99C0}" sibTransId="{11867CED-540D-4055-A4FE-556BD3583083}"/>
    <dgm:cxn modelId="{24268824-04D6-4D64-864D-2DC15DB9C747}" srcId="{536BA37C-7595-4896-80EA-DB9AF284E88D}" destId="{325162A2-499E-40B1-AE25-8E4C1C61CDC5}" srcOrd="0" destOrd="0" parTransId="{913575F2-BA31-47CB-9D9B-04B0B3924492}" sibTransId="{835C084B-5FBD-4958-A0F8-92B8E07A6EA0}"/>
    <dgm:cxn modelId="{21EFFDAB-DA5E-46A0-A2F9-55CD87FFDB3F}" type="presOf" srcId="{459DFEB4-73D6-431C-8D6D-3025835A5E7E}" destId="{488C1D95-0EF0-4A47-820B-873E699D08B6}" srcOrd="0" destOrd="0" presId="urn:microsoft.com/office/officeart/2005/8/layout/pyramid1"/>
    <dgm:cxn modelId="{AB79CCF2-CEF0-4CD8-9B76-44A17D68755E}" srcId="{536BA37C-7595-4896-80EA-DB9AF284E88D}" destId="{459DFEB4-73D6-431C-8D6D-3025835A5E7E}" srcOrd="3" destOrd="0" parTransId="{318509B4-65CC-4018-82BA-BC28B70E5EC6}" sibTransId="{B1642BAB-A18C-4021-B2BF-07D633D13614}"/>
    <dgm:cxn modelId="{1012FC75-F3D3-40E5-924F-63A8CED78738}" srcId="{536BA37C-7595-4896-80EA-DB9AF284E88D}" destId="{6B4F8897-5385-440D-8FBB-D8A75439810A}" srcOrd="1" destOrd="0" parTransId="{BD4D8D5A-05AB-4609-A8A8-0F0B7418A915}" sibTransId="{980ABE1D-7911-44B3-8DF2-51157B382BCB}"/>
    <dgm:cxn modelId="{147EB07E-DF67-4BA2-B137-C905544DB8C2}" type="presOf" srcId="{459DFEB4-73D6-431C-8D6D-3025835A5E7E}" destId="{50749167-FDE5-4FEE-A016-B485169ED2BE}" srcOrd="1" destOrd="0" presId="urn:microsoft.com/office/officeart/2005/8/layout/pyramid1"/>
    <dgm:cxn modelId="{A4870C20-F081-4623-896F-03039EADDA9C}" type="presParOf" srcId="{21BBBEB6-8C83-48BB-843D-B54C2C9EB770}" destId="{D7A7C97F-E3A0-492C-955D-9BD04048A676}" srcOrd="0" destOrd="0" presId="urn:microsoft.com/office/officeart/2005/8/layout/pyramid1"/>
    <dgm:cxn modelId="{EDA9B398-BA0A-4723-A9AC-F304131D0977}" type="presParOf" srcId="{D7A7C97F-E3A0-492C-955D-9BD04048A676}" destId="{578DEA94-68F6-46AA-AD6A-EE8D23D75B3E}" srcOrd="0" destOrd="0" presId="urn:microsoft.com/office/officeart/2005/8/layout/pyramid1"/>
    <dgm:cxn modelId="{13EF9099-38A0-45CB-9C63-1C6FC56605F6}" type="presParOf" srcId="{D7A7C97F-E3A0-492C-955D-9BD04048A676}" destId="{30E928BD-43BE-4C0F-870F-687521EDBDB1}" srcOrd="1" destOrd="0" presId="urn:microsoft.com/office/officeart/2005/8/layout/pyramid1"/>
    <dgm:cxn modelId="{616D3BEA-97C9-47C5-B68C-5C6A26C47BCB}" type="presParOf" srcId="{21BBBEB6-8C83-48BB-843D-B54C2C9EB770}" destId="{4134B586-7541-424F-B734-3781A3F48ADB}" srcOrd="1" destOrd="0" presId="urn:microsoft.com/office/officeart/2005/8/layout/pyramid1"/>
    <dgm:cxn modelId="{847C7F15-3CB3-4EBA-B73F-55C081DF8D5D}" type="presParOf" srcId="{4134B586-7541-424F-B734-3781A3F48ADB}" destId="{C18E21F5-358E-4D8A-B701-5F3142A4FF8D}" srcOrd="0" destOrd="0" presId="urn:microsoft.com/office/officeart/2005/8/layout/pyramid1"/>
    <dgm:cxn modelId="{0752978C-8F20-4029-B4A5-CFE910ADA36E}" type="presParOf" srcId="{4134B586-7541-424F-B734-3781A3F48ADB}" destId="{B9DA1D9A-8438-4998-9286-CA88F83D280F}" srcOrd="1" destOrd="0" presId="urn:microsoft.com/office/officeart/2005/8/layout/pyramid1"/>
    <dgm:cxn modelId="{A1B5E0BA-EA0A-4A3A-AF48-E4AEA0606C5F}" type="presParOf" srcId="{21BBBEB6-8C83-48BB-843D-B54C2C9EB770}" destId="{00FBFB86-7B7F-4D16-BBD3-34B72A8082E5}" srcOrd="2" destOrd="0" presId="urn:microsoft.com/office/officeart/2005/8/layout/pyramid1"/>
    <dgm:cxn modelId="{9A2915CA-9B84-4858-9B57-CA3690210EC4}" type="presParOf" srcId="{00FBFB86-7B7F-4D16-BBD3-34B72A8082E5}" destId="{E62AAD0E-73E4-419A-A3B8-17D34B913273}" srcOrd="0" destOrd="0" presId="urn:microsoft.com/office/officeart/2005/8/layout/pyramid1"/>
    <dgm:cxn modelId="{6B5E8DB7-7C8B-4B8A-B84B-B4AAFEEC724B}" type="presParOf" srcId="{00FBFB86-7B7F-4D16-BBD3-34B72A8082E5}" destId="{3F521CD9-AA74-4922-BF72-BDAD5D7E10FB}" srcOrd="1" destOrd="0" presId="urn:microsoft.com/office/officeart/2005/8/layout/pyramid1"/>
    <dgm:cxn modelId="{05D6876F-E23D-4D48-AD47-40B5A39A954D}" type="presParOf" srcId="{21BBBEB6-8C83-48BB-843D-B54C2C9EB770}" destId="{C78E5AAE-4786-431F-96A7-A137E73960B5}" srcOrd="3" destOrd="0" presId="urn:microsoft.com/office/officeart/2005/8/layout/pyramid1"/>
    <dgm:cxn modelId="{DD3F9221-797D-4403-A514-F2528F89F768}" type="presParOf" srcId="{C78E5AAE-4786-431F-96A7-A137E73960B5}" destId="{488C1D95-0EF0-4A47-820B-873E699D08B6}" srcOrd="0" destOrd="0" presId="urn:microsoft.com/office/officeart/2005/8/layout/pyramid1"/>
    <dgm:cxn modelId="{D3F4FB0A-05EE-453A-8054-AC9CC97FB0EE}" type="presParOf" srcId="{C78E5AAE-4786-431F-96A7-A137E73960B5}" destId="{50749167-FDE5-4FEE-A016-B485169ED2B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A2B08-DFE5-4B18-96B5-8C34BA4AFB95}">
      <dsp:nvSpPr>
        <dsp:cNvPr id="0" name=""/>
        <dsp:cNvSpPr/>
      </dsp:nvSpPr>
      <dsp:spPr>
        <a:xfrm>
          <a:off x="633564" y="0"/>
          <a:ext cx="7180402" cy="244827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F53DA-3D62-46EC-AFB3-AEF0807E1824}">
      <dsp:nvSpPr>
        <dsp:cNvPr id="0" name=""/>
        <dsp:cNvSpPr/>
      </dsp:nvSpPr>
      <dsp:spPr>
        <a:xfrm>
          <a:off x="0" y="0"/>
          <a:ext cx="1592110" cy="24482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latin typeface="Calibri" panose="020F0502020204030204" pitchFamily="34" charset="0"/>
            </a:rPr>
            <a:t>Tier 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>
              <a:latin typeface="Calibri" panose="020F0502020204030204" pitchFamily="34" charset="0"/>
            </a:rPr>
            <a:t>Delivered by local authority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>
              <a:latin typeface="Calibri" panose="020F0502020204030204" pitchFamily="34" charset="0"/>
            </a:rPr>
            <a:t>Central referral point</a:t>
          </a:r>
        </a:p>
      </dsp:txBody>
      <dsp:txXfrm>
        <a:off x="77720" y="77720"/>
        <a:ext cx="1436670" cy="2292832"/>
      </dsp:txXfrm>
    </dsp:sp>
    <dsp:sp modelId="{2139D5C8-4F9D-40AF-AFF1-2F1448DA8A54}">
      <dsp:nvSpPr>
        <dsp:cNvPr id="0" name=""/>
        <dsp:cNvSpPr/>
      </dsp:nvSpPr>
      <dsp:spPr>
        <a:xfrm>
          <a:off x="1715157" y="734481"/>
          <a:ext cx="1592110" cy="979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latin typeface="Calibri" panose="020F0502020204030204" pitchFamily="34" charset="0"/>
            </a:rPr>
            <a:t>BMI &gt;30kg/m2</a:t>
          </a:r>
        </a:p>
      </dsp:txBody>
      <dsp:txXfrm>
        <a:off x="1762963" y="782287"/>
        <a:ext cx="1496498" cy="883696"/>
      </dsp:txXfrm>
    </dsp:sp>
    <dsp:sp modelId="{97E78921-4430-4683-A2C3-9187D07923FE}">
      <dsp:nvSpPr>
        <dsp:cNvPr id="0" name=""/>
        <dsp:cNvSpPr/>
      </dsp:nvSpPr>
      <dsp:spPr>
        <a:xfrm>
          <a:off x="3427710" y="734481"/>
          <a:ext cx="1592110" cy="979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latin typeface="Calibri" panose="020F0502020204030204" pitchFamily="34" charset="0"/>
            </a:rPr>
            <a:t>Minimal co-</a:t>
          </a:r>
          <a:r>
            <a:rPr lang="en-GB" sz="2400" kern="1200" dirty="0" err="1">
              <a:latin typeface="Calibri" panose="020F0502020204030204" pitchFamily="34" charset="0"/>
            </a:rPr>
            <a:t>morbs</a:t>
          </a:r>
          <a:endParaRPr lang="en-GB" sz="2400" kern="1200" dirty="0">
            <a:latin typeface="Calibri" panose="020F0502020204030204" pitchFamily="34" charset="0"/>
          </a:endParaRPr>
        </a:p>
      </dsp:txBody>
      <dsp:txXfrm>
        <a:off x="3475516" y="782287"/>
        <a:ext cx="1496498" cy="883696"/>
      </dsp:txXfrm>
    </dsp:sp>
    <dsp:sp modelId="{E37573C5-B6F7-4D25-A39E-34EB178457DF}">
      <dsp:nvSpPr>
        <dsp:cNvPr id="0" name=""/>
        <dsp:cNvSpPr/>
      </dsp:nvSpPr>
      <dsp:spPr>
        <a:xfrm>
          <a:off x="5120783" y="688571"/>
          <a:ext cx="1592110" cy="979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latin typeface="Calibri" panose="020F0502020204030204" pitchFamily="34" charset="0"/>
            </a:rPr>
            <a:t>Physically mobile</a:t>
          </a:r>
        </a:p>
      </dsp:txBody>
      <dsp:txXfrm>
        <a:off x="5168589" y="736377"/>
        <a:ext cx="1496498" cy="883696"/>
      </dsp:txXfrm>
    </dsp:sp>
    <dsp:sp modelId="{5AD21119-1590-47EF-8FF8-DD4C94751965}">
      <dsp:nvSpPr>
        <dsp:cNvPr id="0" name=""/>
        <dsp:cNvSpPr/>
      </dsp:nvSpPr>
      <dsp:spPr>
        <a:xfrm>
          <a:off x="6852818" y="349672"/>
          <a:ext cx="1592110" cy="17489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Calibri" panose="020F0502020204030204" pitchFamily="34" charset="0"/>
            </a:rPr>
            <a:t>Not wishing to proceed to bariatric surgery</a:t>
          </a:r>
        </a:p>
      </dsp:txBody>
      <dsp:txXfrm>
        <a:off x="6930538" y="427392"/>
        <a:ext cx="1436670" cy="15934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fld id="{41925E7E-9649-4536-923B-FD4DF81A4C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5931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3100" y="768350"/>
            <a:ext cx="5753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" panose="02020603050405020304" pitchFamily="18" charset="0"/>
              </a:defRPr>
            </a:lvl1pPr>
          </a:lstStyle>
          <a:p>
            <a:fld id="{8C1EB176-545C-4609-BE87-36B14F0B36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4225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FA2E90-6AA0-43A9-838E-72BBEEFD3930}" type="slidenum">
              <a:rPr lang="en-GB" altLang="en-US" sz="1300">
                <a:latin typeface="Times" panose="02020603050405020304" pitchFamily="18" charset="0"/>
              </a:rPr>
              <a:pPr/>
              <a:t>2</a:t>
            </a:fld>
            <a:endParaRPr lang="en-GB" altLang="en-US" sz="13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70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GB" alt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Enthusiastic and Passionate staff towards the area of work</a:t>
            </a:r>
          </a:p>
          <a:p>
            <a:pPr marL="171450" indent="-171450">
              <a:buFontTx/>
              <a:buChar char="•"/>
            </a:pPr>
            <a:r>
              <a:rPr lang="en-GB" alt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Committed to the programme and have developed a strong partnership between NHS and Local Authorities</a:t>
            </a:r>
          </a:p>
          <a:p>
            <a:pPr marL="171450" indent="-171450">
              <a:buFontTx/>
              <a:buChar char="•"/>
            </a:pPr>
            <a:r>
              <a:rPr lang="en-GB" alt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Often dual programme trained</a:t>
            </a:r>
          </a:p>
          <a:p>
            <a:pPr marL="171450" indent="-171450">
              <a:buFontTx/>
              <a:buChar char="•"/>
            </a:pPr>
            <a:endParaRPr lang="en-GB" altLang="en-US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•"/>
            </a:pPr>
            <a:r>
              <a:rPr lang="en-GB" alt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Co-morbs associated with Obesity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D89B9F-E4B2-4581-B423-61DB997C3BB9}" type="slidenum">
              <a:rPr lang="en-GB" altLang="en-US" smtClean="0"/>
              <a:pPr/>
              <a:t>16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125870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="" xmlns:a16="http://schemas.microsoft.com/office/drawing/2014/main" id="{B6D317E5-CEBE-4EA6-AE5F-3F08DFFBCF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  <a:defRPr/>
            </a:pPr>
            <a:r>
              <a:rPr lang="en-GB" b="1" dirty="0"/>
              <a:t>Slide highlights the main statistics since the start of Tier 2 back in 2014</a:t>
            </a:r>
          </a:p>
          <a:p>
            <a:pPr marL="628650" lvl="1" indent="-171450">
              <a:buFontTx/>
              <a:buChar char="•"/>
              <a:defRPr/>
            </a:pPr>
            <a:r>
              <a:rPr lang="en-GB" b="1" dirty="0"/>
              <a:t>Figures in Red are Female and in Blue is Male</a:t>
            </a:r>
          </a:p>
          <a:p>
            <a:pPr marL="171450" indent="-171450">
              <a:buFontTx/>
              <a:buChar char="•"/>
              <a:defRPr/>
            </a:pPr>
            <a:r>
              <a:rPr lang="en-GB" b="1" dirty="0"/>
              <a:t>Referrals: 3214 female vs 879 males</a:t>
            </a:r>
          </a:p>
          <a:p>
            <a:pPr marL="171450" indent="-171450">
              <a:buFontTx/>
              <a:buChar char="•"/>
              <a:defRPr/>
            </a:pPr>
            <a:r>
              <a:rPr lang="en-GB" b="1" dirty="0" err="1"/>
              <a:t>Opt</a:t>
            </a:r>
            <a:r>
              <a:rPr lang="en-GB" b="1" dirty="0"/>
              <a:t> in: 51% female and 41% male</a:t>
            </a:r>
          </a:p>
          <a:p>
            <a:pPr marL="171450" indent="-171450">
              <a:buFontTx/>
              <a:buChar char="•"/>
              <a:defRPr/>
            </a:pPr>
            <a:r>
              <a:rPr lang="en-GB" b="1" dirty="0"/>
              <a:t>Mean age: 42 female and 48 male</a:t>
            </a:r>
          </a:p>
          <a:p>
            <a:pPr marL="171450" indent="-171450">
              <a:buFontTx/>
              <a:buChar char="•"/>
              <a:defRPr/>
            </a:pPr>
            <a:r>
              <a:rPr lang="en-GB" b="1" dirty="0"/>
              <a:t>Mean weight: 101kg female and 115kg male</a:t>
            </a:r>
          </a:p>
          <a:p>
            <a:pPr marL="171450" indent="-171450">
              <a:buFontTx/>
              <a:buChar char="•"/>
              <a:defRPr/>
            </a:pPr>
            <a:r>
              <a:rPr lang="en-GB" b="1" dirty="0"/>
              <a:t>Mean BMI: 34.95 female and 37.12 male</a:t>
            </a:r>
          </a:p>
          <a:p>
            <a:pPr marL="171450" indent="-171450">
              <a:buFontTx/>
              <a:buChar char="•"/>
              <a:defRPr/>
            </a:pPr>
            <a:endParaRPr lang="en-GB" b="1" dirty="0"/>
          </a:p>
          <a:p>
            <a:pPr marL="171450" indent="-171450">
              <a:buFontTx/>
              <a:buChar char="•"/>
              <a:defRPr/>
            </a:pPr>
            <a:r>
              <a:rPr lang="en-GB" b="1" dirty="0"/>
              <a:t>Weight loss outcomes</a:t>
            </a:r>
          </a:p>
          <a:p>
            <a:pPr marL="628650" lvl="1" indent="-171450">
              <a:buFontTx/>
              <a:buChar char="•"/>
              <a:defRPr/>
            </a:pPr>
            <a:r>
              <a:rPr lang="en-GB" b="1" dirty="0"/>
              <a:t>Females - 3.4% weight loss across 12 week initiative</a:t>
            </a:r>
          </a:p>
          <a:p>
            <a:pPr marL="628650" lvl="1" indent="-171450">
              <a:buFontTx/>
              <a:buChar char="•"/>
              <a:defRPr/>
            </a:pPr>
            <a:r>
              <a:rPr lang="en-GB" b="1" dirty="0"/>
              <a:t>Males – 4.8% weight loss across 12 week initiative</a:t>
            </a:r>
          </a:p>
          <a:p>
            <a:pPr marL="628650" lvl="1" indent="-171450">
              <a:buFontTx/>
              <a:buChar char="•"/>
              <a:defRPr/>
            </a:pPr>
            <a:endParaRPr lang="en-GB" b="1" dirty="0"/>
          </a:p>
          <a:p>
            <a:pPr>
              <a:defRPr/>
            </a:pPr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4225C6-58CB-46CA-AFDD-7BB3BF55DF00}" type="slidenum">
              <a:rPr lang="en-GB" altLang="en-US" smtClean="0"/>
              <a:pPr/>
              <a:t>17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180378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GB" altLang="en-US" smtClean="0">
                <a:ea typeface="ＭＳ Ｐゴシック" panose="020B0600070205080204" pitchFamily="34" charset="-128"/>
              </a:rPr>
              <a:t>1 year/Year to Year funding</a:t>
            </a:r>
          </a:p>
          <a:p>
            <a:pPr marL="628650" lvl="1" indent="-171450">
              <a:buFontTx/>
              <a:buChar char="•"/>
            </a:pPr>
            <a:r>
              <a:rPr lang="en-GB" altLang="en-US" smtClean="0">
                <a:ea typeface="ＭＳ Ｐゴシック" panose="020B0600070205080204" pitchFamily="34" charset="-128"/>
              </a:rPr>
              <a:t>Challenging for long term planning</a:t>
            </a:r>
          </a:p>
          <a:p>
            <a:pPr marL="628650" lvl="1" indent="-171450">
              <a:buFontTx/>
              <a:buChar char="•"/>
            </a:pPr>
            <a:r>
              <a:rPr lang="en-GB" altLang="en-US" smtClean="0">
                <a:ea typeface="ＭＳ Ｐゴシック" panose="020B0600070205080204" pitchFamily="34" charset="-128"/>
              </a:rPr>
              <a:t>Fears for being able to dis-continue support for service and its participants</a:t>
            </a:r>
          </a:p>
          <a:p>
            <a:pPr marL="628650" lvl="1" indent="-171450">
              <a:buFontTx/>
              <a:buChar char="•"/>
            </a:pPr>
            <a:r>
              <a:rPr lang="en-GB" altLang="en-US" smtClean="0">
                <a:ea typeface="ＭＳ Ｐゴシック" panose="020B0600070205080204" pitchFamily="34" charset="-128"/>
              </a:rPr>
              <a:t>Staffing worries</a:t>
            </a:r>
          </a:p>
          <a:p>
            <a:pPr marL="171450" indent="-171450">
              <a:buFontTx/>
              <a:buChar char="•"/>
            </a:pPr>
            <a:r>
              <a:rPr lang="en-GB" altLang="en-US" smtClean="0">
                <a:ea typeface="ＭＳ Ｐゴシック" panose="020B0600070205080204" pitchFamily="34" charset="-128"/>
              </a:rPr>
              <a:t>Expected Health Referral drop out (UK wide is 60% as a KPI)</a:t>
            </a:r>
          </a:p>
          <a:p>
            <a:pPr marL="628650" lvl="1" indent="-171450">
              <a:buFontTx/>
              <a:buChar char="•"/>
            </a:pPr>
            <a:r>
              <a:rPr lang="en-GB" altLang="en-US" smtClean="0">
                <a:ea typeface="ＭＳ Ｐゴシック" panose="020B0600070205080204" pitchFamily="34" charset="-128"/>
              </a:rPr>
              <a:t>In line with the majority of Tier 2 health programmes, it is expected that only 60% of participants will complete</a:t>
            </a:r>
          </a:p>
          <a:p>
            <a:pPr marL="628650" lvl="1" indent="-171450">
              <a:buFontTx/>
              <a:buChar char="•"/>
            </a:pPr>
            <a:r>
              <a:rPr lang="en-GB" altLang="en-US" smtClean="0">
                <a:ea typeface="ＭＳ Ｐゴシック" panose="020B0600070205080204" pitchFamily="34" charset="-128"/>
              </a:rPr>
              <a:t>In Edinburgh and across many Lothians we achieved slightly higher around 70%, but still face the same challenges of frustrating drop outs</a:t>
            </a:r>
          </a:p>
          <a:p>
            <a:pPr marL="171450" indent="-171450">
              <a:buFontTx/>
              <a:buChar char="•"/>
            </a:pPr>
            <a:r>
              <a:rPr lang="en-GB" altLang="en-US" smtClean="0">
                <a:ea typeface="ＭＳ Ｐゴシック" panose="020B0600070205080204" pitchFamily="34" charset="-128"/>
              </a:rPr>
              <a:t>Waiting Lists</a:t>
            </a:r>
          </a:p>
          <a:p>
            <a:pPr marL="628650" lvl="1" indent="-171450">
              <a:buFontTx/>
              <a:buChar char="•"/>
            </a:pPr>
            <a:r>
              <a:rPr lang="en-GB" altLang="en-US" smtClean="0">
                <a:ea typeface="ＭＳ Ｐゴシック" panose="020B0600070205080204" pitchFamily="34" charset="-128"/>
              </a:rPr>
              <a:t>Now that the majority of Local Authorities are delivering to capacity (For example within Edinburgh, 6 courses per quarter with 15 persons per course) it is resulting in waiting lists</a:t>
            </a:r>
          </a:p>
          <a:p>
            <a:pPr marL="628650" lvl="1" indent="-171450">
              <a:buFontTx/>
              <a:buChar char="•"/>
            </a:pPr>
            <a:r>
              <a:rPr lang="en-GB" altLang="en-US" smtClean="0">
                <a:ea typeface="ＭＳ Ｐゴシック" panose="020B0600070205080204" pitchFamily="34" charset="-128"/>
              </a:rPr>
              <a:t>Courses full in 2018 until April</a:t>
            </a:r>
          </a:p>
          <a:p>
            <a:pPr marL="628650" lvl="1" indent="-171450">
              <a:buFontTx/>
              <a:buChar char="•"/>
            </a:pPr>
            <a:endParaRPr lang="en-GB" altLang="en-US" smtClean="0">
              <a:ea typeface="ＭＳ Ｐゴシック" panose="020B0600070205080204" pitchFamily="34" charset="-128"/>
            </a:endParaRPr>
          </a:p>
          <a:p>
            <a:pPr marL="171450" indent="-171450">
              <a:buFontTx/>
              <a:buChar char="•"/>
            </a:pPr>
            <a:r>
              <a:rPr lang="en-GB" altLang="en-US" smtClean="0">
                <a:ea typeface="ＭＳ Ｐゴシック" panose="020B0600070205080204" pitchFamily="34" charset="-128"/>
              </a:rPr>
              <a:t>Often the answer to this would be more/longer term funding to be able to have greater resource (challenges all Health and Public sectors are facing)</a:t>
            </a:r>
          </a:p>
          <a:p>
            <a:pPr marL="628650" lvl="1" indent="-171450">
              <a:buFontTx/>
              <a:buChar char="•"/>
            </a:pPr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01601C-9122-4CA2-A1F7-186BE8B5515B}" type="slidenum">
              <a:rPr lang="en-GB" altLang="en-US" smtClean="0"/>
              <a:pPr/>
              <a:t>18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950576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GB" altLang="en-US" smtClean="0">
                <a:ea typeface="ＭＳ Ｐゴシック" panose="020B0600070205080204" pitchFamily="34" charset="-128"/>
              </a:rPr>
              <a:t>Finish off with some more significant softer evaluation which has been gathered in Edinburgh in 2017.</a:t>
            </a:r>
          </a:p>
          <a:p>
            <a:pPr marL="628650" lvl="1" indent="-171450">
              <a:buFontTx/>
              <a:buChar char="•"/>
            </a:pPr>
            <a:r>
              <a:rPr lang="en-US" altLang="en-US" smtClean="0">
                <a:ea typeface="ＭＳ Ｐゴシック" panose="020B0600070205080204" pitchFamily="34" charset="-128"/>
              </a:rPr>
              <a:t>A combined weight loss of 453.14kg (71 stone)</a:t>
            </a:r>
          </a:p>
          <a:p>
            <a:pPr marL="628650" lvl="1" indent="-171450">
              <a:buFontTx/>
              <a:buChar char="•"/>
            </a:pPr>
            <a:r>
              <a:rPr lang="en-US" altLang="en-US" smtClean="0">
                <a:ea typeface="ＭＳ Ｐゴシック" panose="020B0600070205080204" pitchFamily="34" charset="-128"/>
              </a:rPr>
              <a:t>93% report an increase in physical activity levels</a:t>
            </a:r>
          </a:p>
          <a:p>
            <a:pPr marL="628650" lvl="1" indent="-171450">
              <a:buFontTx/>
              <a:buChar char="•"/>
            </a:pPr>
            <a:r>
              <a:rPr lang="en-US" altLang="en-US" smtClean="0">
                <a:ea typeface="ＭＳ Ｐゴシック" panose="020B0600070205080204" pitchFamily="34" charset="-128"/>
              </a:rPr>
              <a:t>74% report an increase in knowledge on how to lead a healthier lifestyle</a:t>
            </a:r>
          </a:p>
          <a:p>
            <a:pPr marL="628650" lvl="1" indent="-171450">
              <a:buFontTx/>
              <a:buChar char="•"/>
            </a:pPr>
            <a:r>
              <a:rPr lang="en-US" altLang="en-US" smtClean="0">
                <a:ea typeface="ＭＳ Ｐゴシック" panose="020B0600070205080204" pitchFamily="34" charset="-128"/>
              </a:rPr>
              <a:t>78% report an increase in confidence</a:t>
            </a:r>
          </a:p>
          <a:p>
            <a:pPr marL="628650" lvl="1" indent="-171450">
              <a:buFontTx/>
              <a:buChar char="•"/>
            </a:pPr>
            <a:r>
              <a:rPr lang="en-US" altLang="en-US" smtClean="0">
                <a:ea typeface="ＭＳ Ｐゴシック" panose="020B0600070205080204" pitchFamily="34" charset="-128"/>
              </a:rPr>
              <a:t>67% improved their diet significantly</a:t>
            </a:r>
          </a:p>
          <a:p>
            <a:pPr marL="628650" lvl="1" indent="-171450">
              <a:buFontTx/>
              <a:buChar char="•"/>
            </a:pPr>
            <a:r>
              <a:rPr lang="en-US" altLang="en-US" smtClean="0">
                <a:ea typeface="ＭＳ Ｐゴシック" panose="020B0600070205080204" pitchFamily="34" charset="-128"/>
              </a:rPr>
              <a:t>67% report an improvement in overall health</a:t>
            </a:r>
            <a:endParaRPr lang="en-GB" altLang="en-US" smtClean="0">
              <a:ea typeface="ＭＳ Ｐゴシック" panose="020B0600070205080204" pitchFamily="34" charset="-128"/>
            </a:endParaRPr>
          </a:p>
          <a:p>
            <a:pPr marL="171450" indent="-171450">
              <a:buFontTx/>
              <a:buChar char="•"/>
            </a:pPr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71FCAB-B6A1-4595-9545-F03029A9461C}" type="slidenum">
              <a:rPr lang="en-GB" altLang="en-US" smtClean="0"/>
              <a:pPr/>
              <a:t>19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90498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62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1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GB" altLang="en-US" smtClean="0">
                <a:ea typeface="ＭＳ Ｐゴシック" panose="020B0600070205080204" pitchFamily="34" charset="-128"/>
              </a:rPr>
              <a:t>Introduction</a:t>
            </a:r>
          </a:p>
          <a:p>
            <a:pPr marL="628650" lvl="1" indent="-171450">
              <a:buFontTx/>
              <a:buChar char="•"/>
            </a:pPr>
            <a:r>
              <a:rPr lang="en-GB" altLang="en-US" smtClean="0">
                <a:ea typeface="ＭＳ Ｐゴシック" panose="020B0600070205080204" pitchFamily="34" charset="-128"/>
              </a:rPr>
              <a:t>Who I am </a:t>
            </a:r>
          </a:p>
          <a:p>
            <a:pPr marL="628650" lvl="1" indent="-171450">
              <a:buFontTx/>
              <a:buChar char="•"/>
            </a:pPr>
            <a:r>
              <a:rPr lang="en-GB" altLang="en-US" smtClean="0">
                <a:ea typeface="ＭＳ Ｐゴシック" panose="020B0600070205080204" pitchFamily="34" charset="-128"/>
              </a:rPr>
              <a:t>What I do: Get Going (Paed) and Adult Tier 2 prog. GM</a:t>
            </a:r>
          </a:p>
          <a:p>
            <a:pPr marL="628650" lvl="1" indent="-171450">
              <a:buFontTx/>
              <a:buChar char="•"/>
            </a:pPr>
            <a:r>
              <a:rPr lang="en-GB" altLang="en-US" smtClean="0">
                <a:ea typeface="ＭＳ Ｐゴシック" panose="020B0600070205080204" pitchFamily="34" charset="-128"/>
              </a:rPr>
              <a:t>How I do what I do (Involved in delivery and overseeing of the programmes since 2015)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59B466-03AC-4690-AE82-06D05DC8805C}" type="slidenum">
              <a:rPr lang="en-GB" altLang="en-US" smtClean="0"/>
              <a:pPr/>
              <a:t>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08910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="" xmlns:a16="http://schemas.microsoft.com/office/drawing/2014/main" id="{0886B2C7-DA83-4595-BD40-A4EB585267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/>
          <a:p>
            <a:pPr marL="171450" indent="-171450">
              <a:buFontTx/>
              <a:buChar char="•"/>
              <a:defRPr/>
            </a:pPr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 run through of what I'm going to discuss over the next 20 minutes: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3000" dirty="0">
                <a:solidFill>
                  <a:srgbClr val="6E62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Timeline of NHS and Local Authority Partnership (4 years)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3000" dirty="0">
                <a:solidFill>
                  <a:srgbClr val="6E62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overview of Tier 2 Intervention (Delivery model across Lothians)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3000" dirty="0">
                <a:solidFill>
                  <a:srgbClr val="6E62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Course Statistics (Highlights and achievements)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3000" dirty="0">
                <a:solidFill>
                  <a:srgbClr val="6E62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Challenges (familiar and commonly faced)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3000" dirty="0">
                <a:solidFill>
                  <a:srgbClr val="6E62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Successes (Qualitative and a short video)</a:t>
            </a:r>
            <a:endParaRPr lang="en-GB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buFontTx/>
              <a:buChar char="•"/>
              <a:defRPr/>
            </a:pPr>
            <a:endParaRPr lang="en-GB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6D89B7-3E44-41D0-8DC9-54CB85878D27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66900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GB" alt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Tier 2 Get Moving programme launched 4 years ago</a:t>
            </a:r>
          </a:p>
          <a:p>
            <a:pPr marL="171450" indent="-171450">
              <a:buFontTx/>
              <a:buChar char="•"/>
            </a:pPr>
            <a:r>
              <a:rPr lang="en-GB" alt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Lothian Wide Steering Group Meetings (NHS Weight Management leads, Admin, Dieticians, Local Autority Co-ordinators and deliverers)</a:t>
            </a:r>
          </a:p>
          <a:p>
            <a:pPr marL="628650" lvl="1" indent="-171450">
              <a:buFontTx/>
              <a:buChar char="•"/>
            </a:pPr>
            <a:r>
              <a:rPr lang="en-GB" alt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Every 6-8 weeks to begin with &gt; Quarterly &gt; Bi-annually (more autonomous due to success of programme)</a:t>
            </a:r>
          </a:p>
          <a:p>
            <a:pPr marL="171450" indent="-171450">
              <a:buFontTx/>
              <a:buChar char="•"/>
            </a:pPr>
            <a:r>
              <a:rPr lang="en-GB" alt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Service Level Agreements agreed between each locality and the NHS on what would be expected between the partnership in order to get the best outcome for patients in the community</a:t>
            </a:r>
          </a:p>
          <a:p>
            <a:pPr marL="171450" indent="-171450">
              <a:buFontTx/>
              <a:buChar char="•"/>
            </a:pPr>
            <a:r>
              <a:rPr lang="en-GB" alt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Counterweight was the approved delivery model NHS and Local Authorities would adopt within Tier 2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8459CB-1917-48F9-BB65-11013472DA1D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684166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GB" altLang="en-US" smtClean="0">
                <a:ea typeface="ＭＳ Ｐゴシック" panose="020B0600070205080204" pitchFamily="34" charset="-128"/>
              </a:rPr>
              <a:t>At Edinburgh Leisure we work with a wide range of partners to inspire Edinburgh to be more active and healthy</a:t>
            </a:r>
          </a:p>
          <a:p>
            <a:pPr marL="171450" indent="-171450">
              <a:buFontTx/>
              <a:buChar char="•"/>
            </a:pPr>
            <a:r>
              <a:rPr lang="en-GB" altLang="en-US" smtClean="0">
                <a:solidFill>
                  <a:srgbClr val="6E62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Our Active Communities team use the power of sport and physical activity to help those in need improve their health and wellbeing</a:t>
            </a:r>
          </a:p>
          <a:p>
            <a:pPr marL="171450" indent="-171450">
              <a:buFontTx/>
              <a:buChar char="•"/>
            </a:pPr>
            <a:r>
              <a:rPr lang="en-GB" altLang="en-US" smtClean="0">
                <a:ea typeface="ＭＳ Ｐゴシック" panose="020B0600070205080204" pitchFamily="34" charset="-128"/>
              </a:rPr>
              <a:t>working collaboratively to improve health and wellbeing</a:t>
            </a:r>
          </a:p>
          <a:p>
            <a:pPr marL="171450" indent="-171450">
              <a:buFontTx/>
              <a:buChar char="•"/>
            </a:pPr>
            <a:r>
              <a:rPr lang="en-GB" altLang="en-US" smtClean="0">
                <a:ea typeface="ＭＳ Ｐゴシック" panose="020B0600070205080204" pitchFamily="34" charset="-128"/>
              </a:rPr>
              <a:t>That’s important…….We have a common purpose with our health partners ‘ a healthier city’</a:t>
            </a:r>
          </a:p>
          <a:p>
            <a:pPr marL="171450" indent="-171450">
              <a:buFontTx/>
              <a:buChar char="•"/>
            </a:pPr>
            <a:r>
              <a:rPr lang="en-US" altLang="en-US" smtClean="0">
                <a:ea typeface="ＭＳ Ｐゴシック" panose="020B0600070205080204" pitchFamily="34" charset="-128"/>
              </a:rPr>
              <a:t>Last year we received £530k external funding from NHS, Health &amp; Social Care, CEC &amp; Third Sector for delivery of our Health and Community Development programmes.</a:t>
            </a:r>
            <a:endParaRPr lang="en-GB" altLang="en-US" smtClean="0">
              <a:ea typeface="ＭＳ Ｐゴシック" panose="020B0600070205080204" pitchFamily="34" charset="-128"/>
            </a:endParaRPr>
          </a:p>
          <a:p>
            <a:pPr marL="171450" indent="-171450">
              <a:buFontTx/>
              <a:buChar char="•"/>
            </a:pPr>
            <a:endParaRPr lang="en-GB" altLang="en-US" smtClean="0">
              <a:ea typeface="ＭＳ Ｐゴシック" panose="020B0600070205080204" pitchFamily="34" charset="-128"/>
            </a:endParaRPr>
          </a:p>
          <a:p>
            <a:pPr marL="171450" indent="-171450">
              <a:buFontTx/>
              <a:buChar char="•"/>
            </a:pPr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C96E04-4917-406E-94DE-1CC2482F2C12}" type="slidenum">
              <a:rPr lang="en-GB" altLang="en-US" smtClean="0"/>
              <a:pPr/>
              <a:t>11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13314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GB" alt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Central Referral Point (AAH) &gt; Triaged &gt; </a:t>
            </a:r>
            <a:r>
              <a:rPr lang="en-GB" altLang="en-US" b="1" u="sng" smtClean="0">
                <a:ea typeface="Calibri" panose="020F0502020204030204" pitchFamily="34" charset="0"/>
                <a:cs typeface="Times New Roman" panose="02020603050405020304" pitchFamily="18" charset="0"/>
              </a:rPr>
              <a:t>Opt in </a:t>
            </a:r>
            <a:r>
              <a:rPr lang="en-GB" alt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&gt; Refs Sent via NHSmail to Local Authorities </a:t>
            </a:r>
          </a:p>
          <a:p>
            <a:pPr marL="171450" indent="-171450">
              <a:buFontTx/>
              <a:buChar char="•"/>
            </a:pPr>
            <a:r>
              <a:rPr lang="en-GB" alt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Delivery capacity within Local Authorities agreed in SLA (</a:t>
            </a:r>
            <a:r>
              <a:rPr lang="en-US" alt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24 Groups in Edinburgh; 14 in West Lothian; 8 in East Lothian and 9 in Midlothian)</a:t>
            </a:r>
            <a:endParaRPr lang="en-GB" altLang="en-US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•"/>
            </a:pPr>
            <a:endParaRPr lang="en-GB" altLang="en-US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EAB3D8-7E80-41AC-BCC6-2F261320A2FA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36662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GB" alt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NHS also support with training, resourcing all of the materials and any patient issues</a:t>
            </a:r>
          </a:p>
          <a:p>
            <a:pPr marL="171450" indent="-171450">
              <a:buFontTx/>
              <a:buChar char="•"/>
            </a:pPr>
            <a:r>
              <a:rPr lang="en-GB" alt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LA then deliver content and entirety of patients journey for 12 months</a:t>
            </a:r>
          </a:p>
          <a:p>
            <a:pPr marL="171450" indent="-171450">
              <a:buFontTx/>
              <a:buChar char="•"/>
            </a:pPr>
            <a:r>
              <a:rPr lang="en-GB" alt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Send quarterly reports back to the NHS with all expected data stated in SLA (Registers; Weights + Additional Info)</a:t>
            </a:r>
          </a:p>
          <a:p>
            <a:pPr marL="171450" indent="-171450">
              <a:buFontTx/>
              <a:buChar char="•"/>
            </a:pPr>
            <a:endParaRPr lang="en-GB" altLang="en-US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47111E-8B6C-476F-8E1D-298ABC578AA1}" type="slidenum">
              <a:rPr lang="en-GB" altLang="en-US" smtClean="0"/>
              <a:pPr/>
              <a:t>13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74162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GB" alt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Counterweight is internationally recognised evidence based and peer reviewed weight loss program. </a:t>
            </a:r>
          </a:p>
          <a:p>
            <a:pPr marL="171450" indent="-171450">
              <a:buFontTx/>
              <a:buChar char="•"/>
            </a:pPr>
            <a:r>
              <a:rPr lang="en-GB" alt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12 month health eating and lifestyle programme with the purpose of achieving long term stable weight loss.</a:t>
            </a:r>
          </a:p>
          <a:p>
            <a:pPr marL="171450" indent="-171450">
              <a:buFontTx/>
              <a:buChar char="•"/>
            </a:pPr>
            <a:r>
              <a:rPr lang="en-GB" alt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Running for 10 years and the only fully evaluated, cost effective, evidence based primary care weight loss programme currently available in the UK showing sustained weight loss</a:t>
            </a:r>
          </a:p>
          <a:p>
            <a:pPr marL="171450" indent="-171450">
              <a:buFontTx/>
              <a:buChar char="•"/>
            </a:pPr>
            <a:r>
              <a:rPr lang="en-GB" alt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The additional benefit to this for NHS Lothian is that it would ensure a co-ordinated delivery approach across all areas and local authorities</a:t>
            </a:r>
          </a:p>
          <a:p>
            <a:pPr marL="171450" indent="-171450">
              <a:buFontTx/>
              <a:buChar char="•"/>
            </a:pPr>
            <a:endParaRPr lang="en-GB" altLang="en-US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•"/>
            </a:pPr>
            <a:r>
              <a:rPr lang="en-GB" alt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Pick up and Go resource – covers all areas and aspects you’d expect within a Weight Loss programme…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6BDB9B-599F-40EC-A08A-043C78464DB9}" type="slidenum">
              <a:rPr lang="en-GB" altLang="en-US" smtClean="0"/>
              <a:pPr/>
              <a:t>14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51133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GB" alt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Educational appointments delivered across 12 weeks</a:t>
            </a:r>
          </a:p>
          <a:p>
            <a:pPr marL="171450" indent="-171450">
              <a:buFontTx/>
              <a:buChar char="•"/>
            </a:pPr>
            <a:r>
              <a:rPr lang="en-GB" alt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Achieve and maintain medically valuable weight loss of 5-10%</a:t>
            </a:r>
          </a:p>
          <a:p>
            <a:pPr marL="171450" indent="-171450">
              <a:buFontTx/>
              <a:buChar char="•"/>
            </a:pPr>
            <a:r>
              <a:rPr lang="en-GB" alt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Sustainable changes to eating and physical activity behaviours</a:t>
            </a:r>
          </a:p>
          <a:p>
            <a:pPr marL="171450" indent="-171450">
              <a:buFontTx/>
              <a:buChar char="•"/>
            </a:pPr>
            <a:r>
              <a:rPr lang="en-GB" alt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Maintain weight loss long term</a:t>
            </a:r>
          </a:p>
          <a:p>
            <a:pPr marL="171450" indent="-171450">
              <a:buFontTx/>
              <a:buChar char="•"/>
            </a:pPr>
            <a:r>
              <a:rPr lang="en-GB" alt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Improve health status</a:t>
            </a:r>
          </a:p>
          <a:p>
            <a:pPr marL="171450" indent="-171450">
              <a:buFontTx/>
              <a:buChar char="•"/>
            </a:pPr>
            <a:endParaRPr lang="en-GB" altLang="en-US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318011-84EA-4541-BB69-3E369CC5D754}" type="slidenum">
              <a:rPr lang="en-GB" altLang="en-US" smtClean="0"/>
              <a:pPr/>
              <a:t>15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4399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0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290A9-C545-464C-A8AA-E5CF47AEDA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211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B3BD2-3053-45C0-92FF-E0B42E68CC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059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7" y="274643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6" y="274643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33D69-436D-4BF3-BA33-1298C61E64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339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B55B0-7A6D-44A6-B03A-EFD7AEBA28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994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5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90710-FA7C-4A72-B8F4-A279EBB160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806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6" y="1600205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5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26951-B4D6-483E-86CB-2F7F104605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67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6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6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9A4B1-2046-420D-857C-F03B217E6E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213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1B2A1-F023-43DE-BF05-8310B4E1A9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996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1912-D40D-425C-BFF7-B68859DEE9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535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3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5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3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23080-64EC-4AE0-A41A-2FF17038E8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894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0B340-648D-4570-B15E-ABC9EC1B3D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443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EEBBE30-F97D-4829-BAA0-D27B64D7237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lison.diamond@nhslothian.scot.nhs.uk" TargetMode="External"/><Relationship Id="rId2" Type="http://schemas.openxmlformats.org/officeDocument/2006/relationships/hyperlink" Target="mailto:laurie.eyles@nhslothian.scot.nhs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eight.management@nhslothian.scot.nhs.u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affordshireandstokeontrent.nhs.uk/Services/unicef-baby-friendly.htm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www.google.co.uk/url?sa=i&amp;rct=j&amp;q=&amp;esrc=s&amp;source=images&amp;cd=&amp;cad=rja&amp;uact=8&amp;ved=0ahUKEwjzxpWk6_XXAhVBExoKHYj3ApIQjRwIBw&amp;url=http://www.nhslothianhpac.scot.nhs.uk/HPAC/MoreDetailsv4.jsp?id%3D1816%26dsn%3Dhplothian&amp;psig=AOvVaw2Royf-u3oMxDvmCWVkYrci&amp;ust=1512665235410527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3775" y="2133600"/>
            <a:ext cx="5616575" cy="1155700"/>
          </a:xfrm>
        </p:spPr>
        <p:txBody>
          <a:bodyPr/>
          <a:lstStyle/>
          <a:p>
            <a:pPr eaLnBrk="1" hangingPunct="1"/>
            <a:r>
              <a:rPr lang="en-GB" altLang="en-US" sz="2000" b="1" smtClean="0">
                <a:solidFill>
                  <a:schemeClr val="tx1"/>
                </a:solidFill>
              </a:rPr>
              <a:t>Laurie Eyles and Alison Diamond, </a:t>
            </a:r>
          </a:p>
          <a:p>
            <a:pPr eaLnBrk="1" hangingPunct="1"/>
            <a:r>
              <a:rPr lang="en-GB" altLang="en-US" sz="2000" b="1" smtClean="0">
                <a:solidFill>
                  <a:schemeClr val="tx1"/>
                </a:solidFill>
              </a:rPr>
              <a:t>Dietetic Service Lead (job share)</a:t>
            </a:r>
          </a:p>
          <a:p>
            <a:pPr eaLnBrk="1" hangingPunct="1"/>
            <a:r>
              <a:rPr lang="en-GB" altLang="en-US" sz="2000" b="1" smtClean="0">
                <a:solidFill>
                  <a:schemeClr val="tx1"/>
                </a:solidFill>
              </a:rPr>
              <a:t>NHS Lothian Weight Management Service</a:t>
            </a:r>
          </a:p>
          <a:p>
            <a:pPr eaLnBrk="1" hangingPunct="1"/>
            <a:r>
              <a:rPr lang="en-GB" altLang="en-US" sz="2000" b="1" smtClean="0">
                <a:solidFill>
                  <a:schemeClr val="tx1"/>
                </a:solidFill>
              </a:rPr>
              <a:t>Department of Dietetics, NHS Lothian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0287000" cy="692150"/>
          </a:xfrm>
        </p:spPr>
        <p:txBody>
          <a:bodyPr/>
          <a:lstStyle/>
          <a:p>
            <a:pPr eaLnBrk="1" hangingPunct="1"/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z="3600" b="1" smtClean="0"/>
              <a:t/>
            </a:r>
            <a:br>
              <a:rPr lang="en-GB" altLang="en-US" sz="3600" b="1" smtClean="0"/>
            </a:br>
            <a:r>
              <a:rPr lang="en-GB" altLang="en-US" sz="4000" b="1" smtClean="0">
                <a:solidFill>
                  <a:srgbClr val="FF0000"/>
                </a:solidFill>
              </a:rPr>
              <a:t>NHS Lothian Weight Management Service</a:t>
            </a:r>
            <a:br>
              <a:rPr lang="en-GB" altLang="en-US" sz="4000" b="1" smtClean="0">
                <a:solidFill>
                  <a:srgbClr val="FF0000"/>
                </a:solidFill>
              </a:rPr>
            </a:br>
            <a:r>
              <a:rPr lang="en-GB" altLang="en-US" sz="4000" b="1" smtClean="0">
                <a:solidFill>
                  <a:srgbClr val="FF0000"/>
                </a:solidFill>
              </a:rPr>
              <a:t>The local experience so far…..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1">
            <a:extLst>
              <a:ext uri="{FF2B5EF4-FFF2-40B4-BE49-F238E27FC236}">
                <a16:creationId xmlns="" xmlns:a16="http://schemas.microsoft.com/office/drawing/2014/main" id="{0878A692-3AA0-4973-AF12-B8DAA642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6" y="1260475"/>
            <a:ext cx="473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defRPr/>
            </a:pPr>
            <a:endParaRPr lang="en-GB" sz="2800" dirty="0">
              <a:latin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  <a:defRPr/>
            </a:pPr>
            <a:endParaRPr lang="en-GB" sz="2800" dirty="0">
              <a:latin typeface="Arial" panose="020B0604020202020204" pitchFamily="34" charset="0"/>
            </a:endParaRPr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>
            <a:off x="571500" y="981075"/>
            <a:ext cx="9144000" cy="0"/>
          </a:xfrm>
          <a:prstGeom prst="line">
            <a:avLst/>
          </a:prstGeom>
          <a:noFill/>
          <a:ln w="38100">
            <a:solidFill>
              <a:srgbClr val="FF8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5ED7469-8C28-426A-B8F9-131C28EB4DDE}"/>
              </a:ext>
            </a:extLst>
          </p:cNvPr>
          <p:cNvSpPr/>
          <p:nvPr/>
        </p:nvSpPr>
        <p:spPr>
          <a:xfrm>
            <a:off x="1058863" y="238125"/>
            <a:ext cx="8405812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000" b="1" i="1" dirty="0">
                <a:solidFill>
                  <a:srgbClr val="6E6259"/>
                </a:solidFill>
                <a:latin typeface="+mn-lt"/>
              </a:rPr>
              <a:t>Timeline of NHS and Local Authority Partnership</a:t>
            </a:r>
          </a:p>
        </p:txBody>
      </p:sp>
      <p:pic>
        <p:nvPicPr>
          <p:cNvPr id="819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4905376"/>
            <a:ext cx="50244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Image result for nhs loth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5160964"/>
            <a:ext cx="1687512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4" y="5559425"/>
            <a:ext cx="23399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EEA2BEA-0B3E-4511-AFA0-4A55C6006C5A}"/>
              </a:ext>
            </a:extLst>
          </p:cNvPr>
          <p:cNvSpPr/>
          <p:nvPr/>
        </p:nvSpPr>
        <p:spPr>
          <a:xfrm>
            <a:off x="804863" y="973138"/>
            <a:ext cx="8913812" cy="3135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3000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Steering Groups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GB" sz="3000" b="1" i="1" dirty="0">
              <a:solidFill>
                <a:srgbClr val="6E6259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3000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Service Level Agreements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GB" sz="3000" b="1" i="1" dirty="0">
              <a:solidFill>
                <a:srgbClr val="6E6259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3000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Counterweight</a:t>
            </a:r>
            <a:endParaRPr lang="en-GB" sz="32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201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4" y="3767138"/>
            <a:ext cx="254317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4" y="3640138"/>
            <a:ext cx="23399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4" y="3163889"/>
            <a:ext cx="1887537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0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1">
            <a:extLst>
              <a:ext uri="{FF2B5EF4-FFF2-40B4-BE49-F238E27FC236}">
                <a16:creationId xmlns="" xmlns:a16="http://schemas.microsoft.com/office/drawing/2014/main" id="{CD2EF942-8B02-431E-B3F5-B3BB113A3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6" y="1260475"/>
            <a:ext cx="473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defRPr/>
            </a:pPr>
            <a:endParaRPr lang="en-GB" sz="2800" dirty="0">
              <a:latin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  <a:defRPr/>
            </a:pPr>
            <a:endParaRPr lang="en-GB" sz="2800" dirty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1D0BC99-379F-47B5-A694-F0D39AE3CA29}"/>
              </a:ext>
            </a:extLst>
          </p:cNvPr>
          <p:cNvSpPr/>
          <p:nvPr/>
        </p:nvSpPr>
        <p:spPr>
          <a:xfrm>
            <a:off x="5033963" y="1076326"/>
            <a:ext cx="4608512" cy="6323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3000" b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Our Active Communities team use the power of sport and physical activity to help those in need improve their health and wellbeing…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3000" b="1" u="sng" dirty="0">
                <a:solidFill>
                  <a:srgbClr val="6E6259"/>
                </a:solidFill>
                <a:latin typeface="+mn-lt"/>
              </a:rPr>
              <a:t>working collaboratively </a:t>
            </a:r>
            <a:r>
              <a:rPr lang="en-US" sz="3000" b="1" dirty="0">
                <a:solidFill>
                  <a:srgbClr val="6E6259"/>
                </a:solidFill>
                <a:latin typeface="+mn-lt"/>
              </a:rPr>
              <a:t>improve health and wellbeing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en-GB" sz="3000" b="1" dirty="0">
              <a:solidFill>
                <a:srgbClr val="6E6259"/>
              </a:solidFill>
              <a:latin typeface="+mn-lt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en-GB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571500" y="981075"/>
            <a:ext cx="9144000" cy="0"/>
          </a:xfrm>
          <a:prstGeom prst="line">
            <a:avLst/>
          </a:prstGeom>
          <a:noFill/>
          <a:ln w="38100">
            <a:solidFill>
              <a:srgbClr val="FF8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04E78DE-64F8-4A12-B59B-867EC2D91358}"/>
              </a:ext>
            </a:extLst>
          </p:cNvPr>
          <p:cNvSpPr/>
          <p:nvPr/>
        </p:nvSpPr>
        <p:spPr>
          <a:xfrm>
            <a:off x="831851" y="-12700"/>
            <a:ext cx="840581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3000" b="1" dirty="0">
                <a:solidFill>
                  <a:srgbClr val="6E6259"/>
                </a:solidFill>
                <a:latin typeface="+mn-lt"/>
              </a:rPr>
              <a:t>Edinburgh Leisure &amp; Active Communities – </a:t>
            </a:r>
          </a:p>
          <a:p>
            <a:pPr>
              <a:defRPr/>
            </a:pPr>
            <a:r>
              <a:rPr lang="en-GB" altLang="en-US" sz="3000" b="1" dirty="0">
                <a:solidFill>
                  <a:srgbClr val="6E6259"/>
                </a:solidFill>
                <a:latin typeface="+mn-lt"/>
              </a:rPr>
              <a:t>helping people get active</a:t>
            </a:r>
          </a:p>
        </p:txBody>
      </p:sp>
      <p:pic>
        <p:nvPicPr>
          <p:cNvPr id="1024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1220788"/>
            <a:ext cx="3897312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3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1">
            <a:extLst>
              <a:ext uri="{FF2B5EF4-FFF2-40B4-BE49-F238E27FC236}">
                <a16:creationId xmlns="" xmlns:a16="http://schemas.microsoft.com/office/drawing/2014/main" id="{F5F242C2-808F-4383-A650-5128DE83C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6" y="1260475"/>
            <a:ext cx="473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defRPr/>
            </a:pPr>
            <a:endParaRPr lang="en-GB" sz="2800" dirty="0">
              <a:latin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  <a:defRPr/>
            </a:pPr>
            <a:endParaRPr lang="en-GB" sz="2800" dirty="0">
              <a:latin typeface="Arial" panose="020B0604020202020204" pitchFamily="34" charset="0"/>
            </a:endParaRP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571500" y="981075"/>
            <a:ext cx="9144000" cy="0"/>
          </a:xfrm>
          <a:prstGeom prst="line">
            <a:avLst/>
          </a:prstGeom>
          <a:noFill/>
          <a:ln w="38100">
            <a:solidFill>
              <a:srgbClr val="FF8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0B7CE32-6671-4908-8D59-02B1441445C9}"/>
              </a:ext>
            </a:extLst>
          </p:cNvPr>
          <p:cNvSpPr/>
          <p:nvPr/>
        </p:nvSpPr>
        <p:spPr>
          <a:xfrm>
            <a:off x="1058863" y="238125"/>
            <a:ext cx="8405812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3000" b="1" i="1" dirty="0">
                <a:solidFill>
                  <a:srgbClr val="6E6259"/>
                </a:solidFill>
                <a:latin typeface="+mn-lt"/>
              </a:rPr>
              <a:t>Tier 2 – Referral Criteria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D9CB690-9B69-4633-9C87-02568D16C958}"/>
              </a:ext>
            </a:extLst>
          </p:cNvPr>
          <p:cNvSpPr/>
          <p:nvPr/>
        </p:nvSpPr>
        <p:spPr>
          <a:xfrm>
            <a:off x="687389" y="3609976"/>
            <a:ext cx="8912225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GB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Capacity for: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  <a:defRPr/>
            </a:pPr>
            <a:r>
              <a:rPr lang="en-GB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24 Groups in Edinburgh; 14 in West Lothian; 8 in East Lothian and 9 in Midlothian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  <a:defRPr/>
            </a:pPr>
            <a:r>
              <a:rPr lang="en-GB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Groups held in local venues on evenings and weekends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  <a:defRPr/>
            </a:pPr>
            <a:r>
              <a:rPr lang="en-GB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Patients positively book into the programme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  <a:defRPr/>
            </a:pPr>
            <a:r>
              <a:rPr lang="en-GB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Follow up at 6, 9 and 12 months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="" xmlns:a16="http://schemas.microsoft.com/office/drawing/2014/main" id="{0A3E9A82-685A-4D3C-9EA1-F97CF1077F82}"/>
              </a:ext>
            </a:extLst>
          </p:cNvPr>
          <p:cNvGraphicFramePr>
            <a:graphicFrameLocks noGrp="1"/>
          </p:cNvGraphicFramePr>
          <p:nvPr/>
        </p:nvGraphicFramePr>
        <p:xfrm>
          <a:off x="822325" y="1139315"/>
          <a:ext cx="844753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4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1">
            <a:extLst>
              <a:ext uri="{FF2B5EF4-FFF2-40B4-BE49-F238E27FC236}">
                <a16:creationId xmlns="" xmlns:a16="http://schemas.microsoft.com/office/drawing/2014/main" id="{9C38E178-B587-429C-BA47-74C97B9A6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6" y="1260475"/>
            <a:ext cx="473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defRPr/>
            </a:pPr>
            <a:endParaRPr lang="en-GB" sz="2800" dirty="0">
              <a:latin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  <a:defRPr/>
            </a:pPr>
            <a:endParaRPr lang="en-GB" sz="2800" dirty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0E81277-BEC5-4F4C-8F06-AA9034B9F781}"/>
              </a:ext>
            </a:extLst>
          </p:cNvPr>
          <p:cNvSpPr/>
          <p:nvPr/>
        </p:nvSpPr>
        <p:spPr>
          <a:xfrm>
            <a:off x="622301" y="906463"/>
            <a:ext cx="8913813" cy="5048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Weight Management Service responsible for referral process, triage, administration of groups and training and mentoring of health and leisure delivery staff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en-GB" sz="2000" b="1" i="1" dirty="0">
              <a:solidFill>
                <a:srgbClr val="6E6259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en-GB" sz="2000" b="1" i="1" dirty="0">
              <a:solidFill>
                <a:srgbClr val="6E6259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12 week course delivered in Local Authority (combining education and physical activity)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en-GB" sz="2000" b="1" i="1" dirty="0">
              <a:solidFill>
                <a:srgbClr val="6E6259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en-GB" sz="2000" b="1" i="1" dirty="0">
              <a:solidFill>
                <a:srgbClr val="6E6259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3, 6 and 9 month review sessions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en-GB" sz="2000" b="1" i="1" dirty="0">
              <a:solidFill>
                <a:srgbClr val="6E6259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en-GB" sz="2000" b="1" i="1" dirty="0">
              <a:solidFill>
                <a:srgbClr val="6E6259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Long term support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571500" y="906463"/>
            <a:ext cx="9144000" cy="0"/>
          </a:xfrm>
          <a:prstGeom prst="line">
            <a:avLst/>
          </a:prstGeom>
          <a:noFill/>
          <a:ln w="38100">
            <a:solidFill>
              <a:srgbClr val="FF8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0E5125A-10D4-4D60-A46F-E165B207462A}"/>
              </a:ext>
            </a:extLst>
          </p:cNvPr>
          <p:cNvSpPr/>
          <p:nvPr/>
        </p:nvSpPr>
        <p:spPr>
          <a:xfrm>
            <a:off x="1058863" y="238125"/>
            <a:ext cx="8405812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3000" b="1" i="1" dirty="0">
                <a:solidFill>
                  <a:srgbClr val="6E6259"/>
                </a:solidFill>
                <a:latin typeface="+mn-lt"/>
              </a:rPr>
              <a:t>Overview of Tier 2 Intervention patient journey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="" xmlns:a16="http://schemas.microsoft.com/office/drawing/2014/main" id="{98F7994D-2037-4732-9B0C-98AA64E9BF88}"/>
              </a:ext>
            </a:extLst>
          </p:cNvPr>
          <p:cNvSpPr/>
          <p:nvPr/>
        </p:nvSpPr>
        <p:spPr>
          <a:xfrm>
            <a:off x="4422775" y="2106614"/>
            <a:ext cx="1441450" cy="57467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="" xmlns:a16="http://schemas.microsoft.com/office/drawing/2014/main" id="{DC6A43B8-5A6C-41C6-9989-B2D8C3ED3347}"/>
              </a:ext>
            </a:extLst>
          </p:cNvPr>
          <p:cNvSpPr/>
          <p:nvPr/>
        </p:nvSpPr>
        <p:spPr>
          <a:xfrm>
            <a:off x="4422775" y="3543301"/>
            <a:ext cx="1441450" cy="57626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="" xmlns:a16="http://schemas.microsoft.com/office/drawing/2014/main" id="{F75F5141-B5B7-4E82-8C49-3D0DD1AA494E}"/>
              </a:ext>
            </a:extLst>
          </p:cNvPr>
          <p:cNvSpPr/>
          <p:nvPr/>
        </p:nvSpPr>
        <p:spPr>
          <a:xfrm>
            <a:off x="4422775" y="4584701"/>
            <a:ext cx="1441450" cy="57626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2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16683">
            <a:off x="1885157" y="581820"/>
            <a:ext cx="3492500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1">
            <a:extLst>
              <a:ext uri="{FF2B5EF4-FFF2-40B4-BE49-F238E27FC236}">
                <a16:creationId xmlns="" xmlns:a16="http://schemas.microsoft.com/office/drawing/2014/main" id="{F5F242C2-808F-4383-A650-5128DE83C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6" y="1260475"/>
            <a:ext cx="473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defRPr/>
            </a:pPr>
            <a:endParaRPr lang="en-GB" sz="2800" dirty="0">
              <a:latin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  <a:defRPr/>
            </a:pPr>
            <a:endParaRPr lang="en-GB" sz="2800" dirty="0">
              <a:latin typeface="Arial" panose="020B0604020202020204" pitchFamily="34" charset="0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571500" y="981075"/>
            <a:ext cx="9144000" cy="0"/>
          </a:xfrm>
          <a:prstGeom prst="line">
            <a:avLst/>
          </a:prstGeom>
          <a:noFill/>
          <a:ln w="38100">
            <a:solidFill>
              <a:srgbClr val="FF8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0B7CE32-6671-4908-8D59-02B1441445C9}"/>
              </a:ext>
            </a:extLst>
          </p:cNvPr>
          <p:cNvSpPr/>
          <p:nvPr/>
        </p:nvSpPr>
        <p:spPr>
          <a:xfrm>
            <a:off x="1058863" y="238125"/>
            <a:ext cx="8405812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3000" b="1" i="1" dirty="0">
                <a:solidFill>
                  <a:srgbClr val="6E6259"/>
                </a:solidFill>
                <a:latin typeface="+mn-lt"/>
              </a:rPr>
              <a:t>Counterweight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D9CB690-9B69-4633-9C87-02568D16C958}"/>
              </a:ext>
            </a:extLst>
          </p:cNvPr>
          <p:cNvSpPr/>
          <p:nvPr/>
        </p:nvSpPr>
        <p:spPr>
          <a:xfrm>
            <a:off x="804863" y="973138"/>
            <a:ext cx="8913812" cy="976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3000" b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Resources…</a:t>
            </a:r>
            <a:endParaRPr lang="en-GB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94" name="Picture 3" descr="A picture containing text, businesscard&#10;&#10;Description generated with very high confide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t="4303" r="4617"/>
          <a:stretch>
            <a:fillRect/>
          </a:stretch>
        </p:blipFill>
        <p:spPr bwMode="auto">
          <a:xfrm>
            <a:off x="5143500" y="1557338"/>
            <a:ext cx="381635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0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1">
            <a:extLst>
              <a:ext uri="{FF2B5EF4-FFF2-40B4-BE49-F238E27FC236}">
                <a16:creationId xmlns="" xmlns:a16="http://schemas.microsoft.com/office/drawing/2014/main" id="{9C38E178-B587-429C-BA47-74C97B9A6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6" y="1260475"/>
            <a:ext cx="473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defRPr/>
            </a:pPr>
            <a:endParaRPr lang="en-GB" sz="2800" dirty="0">
              <a:latin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  <a:defRPr/>
            </a:pPr>
            <a:endParaRPr lang="en-GB" sz="2800" dirty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0E81277-BEC5-4F4C-8F06-AA9034B9F781}"/>
              </a:ext>
            </a:extLst>
          </p:cNvPr>
          <p:cNvSpPr/>
          <p:nvPr/>
        </p:nvSpPr>
        <p:spPr>
          <a:xfrm>
            <a:off x="685801" y="1169988"/>
            <a:ext cx="8913813" cy="3778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3000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Weight loss goals and energy requirements</a:t>
            </a:r>
          </a:p>
          <a:p>
            <a:pPr algn="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3000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Healthy eating and active living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3000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Understanding food labels</a:t>
            </a:r>
          </a:p>
          <a:p>
            <a:pPr algn="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3000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Healthy shopping, cooking and eating out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3000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Eating habits and emotions</a:t>
            </a:r>
          </a:p>
          <a:p>
            <a:pPr algn="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3000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How to prevent lapsing and relapsing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3000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Maintaining your weight permanently</a:t>
            </a:r>
            <a:endParaRPr lang="en-GB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571500" y="981075"/>
            <a:ext cx="9144000" cy="0"/>
          </a:xfrm>
          <a:prstGeom prst="line">
            <a:avLst/>
          </a:prstGeom>
          <a:noFill/>
          <a:ln w="38100">
            <a:solidFill>
              <a:srgbClr val="FF8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0E5125A-10D4-4D60-A46F-E165B207462A}"/>
              </a:ext>
            </a:extLst>
          </p:cNvPr>
          <p:cNvSpPr/>
          <p:nvPr/>
        </p:nvSpPr>
        <p:spPr>
          <a:xfrm>
            <a:off x="1058863" y="238125"/>
            <a:ext cx="8405812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3000" b="1" i="1" dirty="0">
                <a:solidFill>
                  <a:srgbClr val="6E6259"/>
                </a:solidFill>
                <a:latin typeface="+mn-lt"/>
              </a:rPr>
              <a:t>Overview of Tier 2 Intervention </a:t>
            </a:r>
          </a:p>
        </p:txBody>
      </p:sp>
    </p:spTree>
    <p:extLst>
      <p:ext uri="{BB962C8B-B14F-4D97-AF65-F5344CB8AC3E}">
        <p14:creationId xmlns:p14="http://schemas.microsoft.com/office/powerpoint/2010/main" val="13346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1">
            <a:extLst>
              <a:ext uri="{FF2B5EF4-FFF2-40B4-BE49-F238E27FC236}">
                <a16:creationId xmlns="" xmlns:a16="http://schemas.microsoft.com/office/drawing/2014/main" id="{40DA6FDA-49E4-49EF-9EFD-54128E2B3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6" y="1260475"/>
            <a:ext cx="473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defRPr/>
            </a:pPr>
            <a:endParaRPr lang="en-GB" sz="2800" dirty="0">
              <a:latin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  <a:defRPr/>
            </a:pPr>
            <a:endParaRPr lang="en-GB" sz="2800" dirty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DC3A422-ABD4-4EFB-B741-F44AA5B26488}"/>
              </a:ext>
            </a:extLst>
          </p:cNvPr>
          <p:cNvSpPr/>
          <p:nvPr/>
        </p:nvSpPr>
        <p:spPr>
          <a:xfrm>
            <a:off x="893763" y="1085850"/>
            <a:ext cx="6850062" cy="5259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3000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Staff are physical activity experts who are qualified: 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000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REPS level 3 Exercise Referral level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000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CIMSPA Practitioner affiliated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000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Counterweight Trained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000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Often dual programme competent</a:t>
            </a:r>
          </a:p>
          <a:p>
            <a:pPr marL="914400" lvl="1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000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Get Going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3000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3000" b="1" i="1" dirty="0">
              <a:solidFill>
                <a:srgbClr val="6E6259"/>
              </a:solidFill>
              <a:latin typeface="+mn-lt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GB" sz="32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571500" y="981075"/>
            <a:ext cx="9144000" cy="0"/>
          </a:xfrm>
          <a:prstGeom prst="line">
            <a:avLst/>
          </a:prstGeom>
          <a:noFill/>
          <a:ln w="38100">
            <a:solidFill>
              <a:srgbClr val="FF8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B345701-91F1-4901-BCF5-CC96593B3476}"/>
              </a:ext>
            </a:extLst>
          </p:cNvPr>
          <p:cNvSpPr/>
          <p:nvPr/>
        </p:nvSpPr>
        <p:spPr>
          <a:xfrm>
            <a:off x="1058863" y="238125"/>
            <a:ext cx="8405812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3000" b="1" i="1" dirty="0">
                <a:solidFill>
                  <a:srgbClr val="6E6259"/>
                </a:solidFill>
                <a:latin typeface="+mn-lt"/>
              </a:rPr>
              <a:t>Staffing</a:t>
            </a:r>
          </a:p>
        </p:txBody>
      </p:sp>
      <p:sp>
        <p:nvSpPr>
          <p:cNvPr id="20489" name="AutoShape 10" descr="Image result for REPS logo"/>
          <p:cNvSpPr>
            <a:spLocks noChangeAspect="1" noChangeArrowheads="1"/>
          </p:cNvSpPr>
          <p:nvPr/>
        </p:nvSpPr>
        <p:spPr bwMode="auto">
          <a:xfrm>
            <a:off x="49911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204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4" y="1046163"/>
            <a:ext cx="12144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9" y="4094163"/>
            <a:ext cx="2111375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9" y="2716213"/>
            <a:ext cx="210978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73F34F0-6FA1-4379-A921-45C9D1C948A5}"/>
              </a:ext>
            </a:extLst>
          </p:cNvPr>
          <p:cNvSpPr/>
          <p:nvPr/>
        </p:nvSpPr>
        <p:spPr>
          <a:xfrm>
            <a:off x="571501" y="903288"/>
            <a:ext cx="4284663" cy="5954712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dirty="0">
                <a:solidFill>
                  <a:srgbClr val="FFFFFF"/>
                </a:solidFill>
                <a:latin typeface="Franklin Gothic Medium" pitchFamily="34" charset="0"/>
                <a:ea typeface="MS PGothic" pitchFamily="34" charset="-128"/>
              </a:rPr>
              <a:t>Referrals for Tier 2 – total = 4093</a:t>
            </a:r>
          </a:p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Franklin Gothic Medium" pitchFamily="34" charset="0"/>
              <a:ea typeface="MS PGothic" pitchFamily="34" charset="-128"/>
            </a:endParaRPr>
          </a:p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Franklin Gothic Medium" pitchFamily="34" charset="0"/>
              <a:ea typeface="MS PGothic" pitchFamily="34" charset="-128"/>
            </a:endParaRPr>
          </a:p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Franklin Gothic Medium" pitchFamily="34" charset="0"/>
              <a:ea typeface="MS PGothic" pitchFamily="34" charset="-128"/>
            </a:endParaRPr>
          </a:p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Franklin Gothic Medium" pitchFamily="34" charset="0"/>
              <a:ea typeface="MS PGothic" pitchFamily="34" charset="-128"/>
            </a:endParaRPr>
          </a:p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Franklin Gothic Medium" pitchFamily="34" charset="0"/>
              <a:ea typeface="MS PGothic" pitchFamily="34" charset="-128"/>
            </a:endParaRPr>
          </a:p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Franklin Gothic Medium" pitchFamily="34" charset="0"/>
              <a:ea typeface="MS PGothic" pitchFamily="34" charset="-128"/>
            </a:endParaRPr>
          </a:p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Franklin Gothic Medium" pitchFamily="34" charset="0"/>
              <a:ea typeface="MS PGothic" pitchFamily="34" charset="-128"/>
            </a:endParaRPr>
          </a:p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Franklin Gothic Medium" pitchFamily="34" charset="0"/>
              <a:ea typeface="MS PGothic" pitchFamily="34" charset="-128"/>
            </a:endParaRPr>
          </a:p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Franklin Gothic Medium" pitchFamily="34" charset="0"/>
              <a:ea typeface="MS PGothic" pitchFamily="34" charset="-128"/>
            </a:endParaRPr>
          </a:p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Franklin Gothic Medium" pitchFamily="34" charset="0"/>
              <a:ea typeface="MS PGothic" pitchFamily="34" charset="-128"/>
            </a:endParaRPr>
          </a:p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Franklin Gothic Medium" pitchFamily="34" charset="0"/>
              <a:ea typeface="MS PGothic" pitchFamily="34" charset="-128"/>
            </a:endParaRPr>
          </a:p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Franklin Gothic Medium" pitchFamily="34" charset="0"/>
              <a:ea typeface="MS PGothic" pitchFamily="34" charset="-128"/>
            </a:endParaRPr>
          </a:p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Franklin Gothic Medium" pitchFamily="34" charset="0"/>
              <a:ea typeface="MS PGothic" pitchFamily="34" charset="-128"/>
            </a:endParaRPr>
          </a:p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Franklin Gothic Medium" pitchFamily="34" charset="0"/>
              <a:ea typeface="MS PGothic" pitchFamily="34" charset="-128"/>
            </a:endParaRPr>
          </a:p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Franklin Gothic Medium" pitchFamily="34" charset="0"/>
              <a:ea typeface="MS PGothic" pitchFamily="34" charset="-128"/>
            </a:endParaRPr>
          </a:p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Franklin Gothic Medium" pitchFamily="34" charset="0"/>
              <a:ea typeface="MS PGothic" pitchFamily="34" charset="-128"/>
            </a:endParaRPr>
          </a:p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Franklin Gothic Medium" pitchFamily="34" charset="0"/>
              <a:ea typeface="MS PGothic" pitchFamily="34" charset="-128"/>
            </a:endParaRPr>
          </a:p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Franklin Gothic Medium" pitchFamily="34" charset="0"/>
              <a:ea typeface="MS PGothic" pitchFamily="34" charset="-128"/>
            </a:endParaRPr>
          </a:p>
          <a:p>
            <a:pPr algn="ctr">
              <a:defRPr/>
            </a:pPr>
            <a:r>
              <a:rPr lang="en-US" altLang="en-US" dirty="0">
                <a:solidFill>
                  <a:srgbClr val="FFFFFF"/>
                </a:solidFill>
                <a:latin typeface="Franklin Gothic Medium" pitchFamily="34" charset="0"/>
                <a:ea typeface="MS PGothic" pitchFamily="34" charset="-128"/>
              </a:rPr>
              <a:t>  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571500" y="908050"/>
            <a:ext cx="9144000" cy="0"/>
          </a:xfrm>
          <a:prstGeom prst="line">
            <a:avLst/>
          </a:prstGeom>
          <a:noFill/>
          <a:ln w="38100">
            <a:solidFill>
              <a:srgbClr val="FF8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4" name="TextBox 1">
            <a:extLst>
              <a:ext uri="{FF2B5EF4-FFF2-40B4-BE49-F238E27FC236}">
                <a16:creationId xmlns="" xmlns:a16="http://schemas.microsoft.com/office/drawing/2014/main" id="{0CF00A23-2A9C-4E32-B058-B063F86C7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6" y="1260475"/>
            <a:ext cx="473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defRPr/>
            </a:pPr>
            <a:endParaRPr lang="en-GB" sz="2800" dirty="0">
              <a:latin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  <a:defRPr/>
            </a:pPr>
            <a:endParaRPr lang="en-GB" sz="2800" dirty="0">
              <a:latin typeface="Arial" panose="020B0604020202020204" pitchFamily="34" charset="0"/>
            </a:endParaRPr>
          </a:p>
        </p:txBody>
      </p:sp>
      <p:sp>
        <p:nvSpPr>
          <p:cNvPr id="14341" name="TextBox 1">
            <a:extLst>
              <a:ext uri="{FF2B5EF4-FFF2-40B4-BE49-F238E27FC236}">
                <a16:creationId xmlns="" xmlns:a16="http://schemas.microsoft.com/office/drawing/2014/main" id="{EE817BE9-49BD-4DCF-BEA2-6CB41B518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-87313"/>
            <a:ext cx="4006850" cy="55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3000" b="1" i="1" dirty="0">
                <a:solidFill>
                  <a:srgbClr val="6E6259"/>
                </a:solidFill>
                <a:latin typeface="+mn-lt"/>
              </a:rPr>
              <a:t>Tier 2: Stats 2014 - 2017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0DC62CE-B85D-4C79-A4A6-958F8AA7E77E}"/>
              </a:ext>
            </a:extLst>
          </p:cNvPr>
          <p:cNvSpPr/>
          <p:nvPr/>
        </p:nvSpPr>
        <p:spPr>
          <a:xfrm>
            <a:off x="-185738" y="98425"/>
            <a:ext cx="7991476" cy="1162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sz="15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3425"/>
              </a:lnSpc>
              <a:spcBef>
                <a:spcPts val="175"/>
              </a:spcBef>
              <a:defRPr/>
            </a:pPr>
            <a:r>
              <a:rPr lang="en-GB" alt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Lothian wide referrals (95% from GPs)</a:t>
            </a:r>
            <a:endParaRPr lang="en-GB" sz="3200" dirty="0">
              <a:solidFill>
                <a:srgbClr val="6E6259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6E6259"/>
              </a:solidFill>
              <a:latin typeface="+mn-lt"/>
            </a:endParaRPr>
          </a:p>
        </p:txBody>
      </p:sp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9" y="1552575"/>
            <a:ext cx="73183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565275"/>
            <a:ext cx="73183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extBox 5"/>
          <p:cNvSpPr txBox="1">
            <a:spLocks noChangeArrowheads="1"/>
          </p:cNvSpPr>
          <p:nvPr/>
        </p:nvSpPr>
        <p:spPr bwMode="auto">
          <a:xfrm>
            <a:off x="1497013" y="1868489"/>
            <a:ext cx="170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Total = 3214</a:t>
            </a:r>
          </a:p>
        </p:txBody>
      </p:sp>
      <p:sp>
        <p:nvSpPr>
          <p:cNvPr id="22539" name="TextBox 13"/>
          <p:cNvSpPr txBox="1">
            <a:spLocks noChangeArrowheads="1"/>
          </p:cNvSpPr>
          <p:nvPr/>
        </p:nvSpPr>
        <p:spPr bwMode="auto">
          <a:xfrm>
            <a:off x="3378200" y="1868489"/>
            <a:ext cx="170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Total = 879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D2AA310E-298C-49DD-ACAD-CE9944F23347}"/>
              </a:ext>
            </a:extLst>
          </p:cNvPr>
          <p:cNvCxnSpPr/>
          <p:nvPr/>
        </p:nvCxnSpPr>
        <p:spPr>
          <a:xfrm>
            <a:off x="822326" y="3076575"/>
            <a:ext cx="36734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541" name="TextBox 16"/>
          <p:cNvSpPr txBox="1">
            <a:spLocks noChangeArrowheads="1"/>
          </p:cNvSpPr>
          <p:nvPr/>
        </p:nvSpPr>
        <p:spPr bwMode="auto">
          <a:xfrm>
            <a:off x="600075" y="3441700"/>
            <a:ext cx="1011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% opt in</a:t>
            </a:r>
          </a:p>
        </p:txBody>
      </p:sp>
      <p:sp>
        <p:nvSpPr>
          <p:cNvPr id="22542" name="TextBox 17"/>
          <p:cNvSpPr txBox="1">
            <a:spLocks noChangeArrowheads="1"/>
          </p:cNvSpPr>
          <p:nvPr/>
        </p:nvSpPr>
        <p:spPr bwMode="auto">
          <a:xfrm>
            <a:off x="1706564" y="3268663"/>
            <a:ext cx="796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Mean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age</a:t>
            </a:r>
          </a:p>
        </p:txBody>
      </p:sp>
      <p:sp>
        <p:nvSpPr>
          <p:cNvPr id="22543" name="TextBox 18"/>
          <p:cNvSpPr txBox="1">
            <a:spLocks noChangeArrowheads="1"/>
          </p:cNvSpPr>
          <p:nvPr/>
        </p:nvSpPr>
        <p:spPr bwMode="auto">
          <a:xfrm>
            <a:off x="2613025" y="3135314"/>
            <a:ext cx="941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Mean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Weight (kg)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E7686D2-6C94-40E3-9339-FC6CDC461686}"/>
              </a:ext>
            </a:extLst>
          </p:cNvPr>
          <p:cNvSpPr txBox="1"/>
          <p:nvPr/>
        </p:nvSpPr>
        <p:spPr>
          <a:xfrm>
            <a:off x="3611564" y="3141663"/>
            <a:ext cx="9810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Mean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BMI (kg/m</a:t>
            </a:r>
            <a:r>
              <a:rPr lang="en-GB" sz="1050" dirty="0">
                <a:solidFill>
                  <a:schemeClr val="bg1"/>
                </a:solidFill>
              </a:rPr>
              <a:t>2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D3143DD-BFFE-49C0-8F21-719868B1AF16}"/>
              </a:ext>
            </a:extLst>
          </p:cNvPr>
          <p:cNvSpPr/>
          <p:nvPr/>
        </p:nvSpPr>
        <p:spPr>
          <a:xfrm>
            <a:off x="4541542" y="1095375"/>
            <a:ext cx="5359993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425"/>
              </a:lnSpc>
              <a:spcBef>
                <a:spcPts val="175"/>
              </a:spcBef>
              <a:defRPr/>
            </a:pPr>
            <a:r>
              <a:rPr lang="en-GB" alt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Weight Loss outcomes (average %)</a:t>
            </a:r>
            <a:endParaRPr lang="en-GB" dirty="0">
              <a:solidFill>
                <a:srgbClr val="6E6259"/>
              </a:solidFill>
            </a:endParaRPr>
          </a:p>
        </p:txBody>
      </p:sp>
      <p:pic>
        <p:nvPicPr>
          <p:cNvPr id="22" name="Picture 21" descr="C:\Users\Pete\AppData\Local\Microsoft\Windows\INetCache\IE\IKHKV1L3\User[1].png">
            <a:extLst>
              <a:ext uri="{FF2B5EF4-FFF2-40B4-BE49-F238E27FC236}">
                <a16:creationId xmlns="" xmlns:a16="http://schemas.microsoft.com/office/drawing/2014/main" id="{A69CD93C-48BE-454A-9413-0957DF5E6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469996" y="1722136"/>
            <a:ext cx="729154" cy="1206320"/>
          </a:xfrm>
          <a:prstGeom prst="rect">
            <a:avLst/>
          </a:prstGeom>
          <a:noFill/>
          <a:extLst/>
        </p:spPr>
      </p:pic>
      <p:pic>
        <p:nvPicPr>
          <p:cNvPr id="22547" name="Picture 22" descr="C:\Users\Pete\AppData\Local\Microsoft\Windows\INetCache\IE\IKHKV1L3\User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6" y="3713163"/>
            <a:ext cx="72866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rrow: Down 23">
            <a:extLst>
              <a:ext uri="{FF2B5EF4-FFF2-40B4-BE49-F238E27FC236}">
                <a16:creationId xmlns="" xmlns:a16="http://schemas.microsoft.com/office/drawing/2014/main" id="{A1C92D66-A9E8-4DFE-9FFC-DC792DB983BE}"/>
              </a:ext>
            </a:extLst>
          </p:cNvPr>
          <p:cNvSpPr/>
          <p:nvPr/>
        </p:nvSpPr>
        <p:spPr>
          <a:xfrm>
            <a:off x="6915151" y="1773238"/>
            <a:ext cx="1241425" cy="13589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Arrow: Down 24">
            <a:extLst>
              <a:ext uri="{FF2B5EF4-FFF2-40B4-BE49-F238E27FC236}">
                <a16:creationId xmlns="" xmlns:a16="http://schemas.microsoft.com/office/drawing/2014/main" id="{8FB09981-7CD7-4270-95E0-557A1468648F}"/>
              </a:ext>
            </a:extLst>
          </p:cNvPr>
          <p:cNvSpPr/>
          <p:nvPr/>
        </p:nvSpPr>
        <p:spPr>
          <a:xfrm>
            <a:off x="6896101" y="3692525"/>
            <a:ext cx="1241425" cy="13589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2550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2486026"/>
            <a:ext cx="1408112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1" name="Oval 26"/>
          <p:cNvSpPr>
            <a:spLocks noChangeArrowheads="1"/>
          </p:cNvSpPr>
          <p:nvPr/>
        </p:nvSpPr>
        <p:spPr bwMode="auto">
          <a:xfrm>
            <a:off x="692151" y="4124325"/>
            <a:ext cx="855663" cy="984250"/>
          </a:xfrm>
          <a:prstGeom prst="ellipse">
            <a:avLst/>
          </a:prstGeom>
          <a:solidFill>
            <a:schemeClr val="accent2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2552" name="Oval 27"/>
          <p:cNvSpPr>
            <a:spLocks noChangeArrowheads="1"/>
          </p:cNvSpPr>
          <p:nvPr/>
        </p:nvSpPr>
        <p:spPr bwMode="auto">
          <a:xfrm>
            <a:off x="692150" y="5492751"/>
            <a:ext cx="852488" cy="982663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2553" name="Text Box 37"/>
          <p:cNvSpPr txBox="1">
            <a:spLocks noChangeArrowheads="1"/>
          </p:cNvSpPr>
          <p:nvPr/>
        </p:nvSpPr>
        <p:spPr bwMode="auto">
          <a:xfrm>
            <a:off x="757238" y="4411664"/>
            <a:ext cx="768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51%</a:t>
            </a:r>
            <a:endParaRPr lang="en-GB" altLang="en-US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554" name="Text Box 38"/>
          <p:cNvSpPr txBox="1">
            <a:spLocks noChangeArrowheads="1"/>
          </p:cNvSpPr>
          <p:nvPr/>
        </p:nvSpPr>
        <p:spPr bwMode="auto">
          <a:xfrm>
            <a:off x="820738" y="5708650"/>
            <a:ext cx="768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41%</a:t>
            </a:r>
          </a:p>
        </p:txBody>
      </p:sp>
      <p:sp>
        <p:nvSpPr>
          <p:cNvPr id="22555" name="Oval 30"/>
          <p:cNvSpPr>
            <a:spLocks noChangeArrowheads="1"/>
          </p:cNvSpPr>
          <p:nvPr/>
        </p:nvSpPr>
        <p:spPr bwMode="auto">
          <a:xfrm>
            <a:off x="1714500" y="4125913"/>
            <a:ext cx="852488" cy="982662"/>
          </a:xfrm>
          <a:prstGeom prst="ellipse">
            <a:avLst/>
          </a:prstGeom>
          <a:solidFill>
            <a:schemeClr val="accent2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2556" name="Text Box 45"/>
          <p:cNvSpPr txBox="1">
            <a:spLocks noChangeArrowheads="1"/>
          </p:cNvSpPr>
          <p:nvPr/>
        </p:nvSpPr>
        <p:spPr bwMode="auto">
          <a:xfrm>
            <a:off x="1906588" y="4413250"/>
            <a:ext cx="577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22557" name="Oval 32"/>
          <p:cNvSpPr>
            <a:spLocks noChangeArrowheads="1"/>
          </p:cNvSpPr>
          <p:nvPr/>
        </p:nvSpPr>
        <p:spPr bwMode="auto">
          <a:xfrm>
            <a:off x="1714500" y="5494338"/>
            <a:ext cx="852488" cy="982662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2558" name="Text Box 47"/>
          <p:cNvSpPr txBox="1">
            <a:spLocks noChangeArrowheads="1"/>
          </p:cNvSpPr>
          <p:nvPr/>
        </p:nvSpPr>
        <p:spPr bwMode="auto">
          <a:xfrm>
            <a:off x="1841501" y="5781675"/>
            <a:ext cx="639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22559" name="Oval 34"/>
          <p:cNvSpPr>
            <a:spLocks noChangeArrowheads="1"/>
          </p:cNvSpPr>
          <p:nvPr/>
        </p:nvSpPr>
        <p:spPr bwMode="auto">
          <a:xfrm>
            <a:off x="2717800" y="5500688"/>
            <a:ext cx="852488" cy="982662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2560" name="Text Box 50"/>
          <p:cNvSpPr txBox="1">
            <a:spLocks noChangeArrowheads="1"/>
          </p:cNvSpPr>
          <p:nvPr/>
        </p:nvSpPr>
        <p:spPr bwMode="auto">
          <a:xfrm>
            <a:off x="2846388" y="5788025"/>
            <a:ext cx="704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115</a:t>
            </a:r>
          </a:p>
        </p:txBody>
      </p:sp>
      <p:sp>
        <p:nvSpPr>
          <p:cNvPr id="22561" name="Oval 36"/>
          <p:cNvSpPr>
            <a:spLocks noChangeArrowheads="1"/>
          </p:cNvSpPr>
          <p:nvPr/>
        </p:nvSpPr>
        <p:spPr bwMode="auto">
          <a:xfrm>
            <a:off x="2717800" y="4132263"/>
            <a:ext cx="852488" cy="982662"/>
          </a:xfrm>
          <a:prstGeom prst="ellipse">
            <a:avLst/>
          </a:prstGeom>
          <a:solidFill>
            <a:schemeClr val="accent2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2562" name="Oval 37"/>
          <p:cNvSpPr>
            <a:spLocks noChangeArrowheads="1"/>
          </p:cNvSpPr>
          <p:nvPr/>
        </p:nvSpPr>
        <p:spPr bwMode="auto">
          <a:xfrm>
            <a:off x="3765550" y="4132263"/>
            <a:ext cx="852488" cy="982662"/>
          </a:xfrm>
          <a:prstGeom prst="ellipse">
            <a:avLst/>
          </a:prstGeom>
          <a:solidFill>
            <a:schemeClr val="accent2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2563" name="Oval 38"/>
          <p:cNvSpPr>
            <a:spLocks noChangeArrowheads="1"/>
          </p:cNvSpPr>
          <p:nvPr/>
        </p:nvSpPr>
        <p:spPr bwMode="auto">
          <a:xfrm>
            <a:off x="3765550" y="5500688"/>
            <a:ext cx="852488" cy="982662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2564" name="Text Box 56"/>
          <p:cNvSpPr txBox="1">
            <a:spLocks noChangeArrowheads="1"/>
          </p:cNvSpPr>
          <p:nvPr/>
        </p:nvSpPr>
        <p:spPr bwMode="auto">
          <a:xfrm>
            <a:off x="2846388" y="4419601"/>
            <a:ext cx="64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Arial" panose="020B0604020202020204" pitchFamily="34" charset="0"/>
              </a:rPr>
              <a:t>101</a:t>
            </a:r>
          </a:p>
        </p:txBody>
      </p:sp>
      <p:sp>
        <p:nvSpPr>
          <p:cNvPr id="22565" name="Text Box 57"/>
          <p:cNvSpPr txBox="1">
            <a:spLocks noChangeArrowheads="1"/>
          </p:cNvSpPr>
          <p:nvPr/>
        </p:nvSpPr>
        <p:spPr bwMode="auto">
          <a:xfrm>
            <a:off x="3830638" y="4419600"/>
            <a:ext cx="703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ial" panose="020B0604020202020204" pitchFamily="34" charset="0"/>
              </a:rPr>
              <a:t>34.95</a:t>
            </a:r>
          </a:p>
        </p:txBody>
      </p:sp>
      <p:sp>
        <p:nvSpPr>
          <p:cNvPr id="22566" name="Text Box 58"/>
          <p:cNvSpPr txBox="1">
            <a:spLocks noChangeArrowheads="1"/>
          </p:cNvSpPr>
          <p:nvPr/>
        </p:nvSpPr>
        <p:spPr bwMode="auto">
          <a:xfrm>
            <a:off x="3830638" y="5788025"/>
            <a:ext cx="703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ial" panose="020B0604020202020204" pitchFamily="34" charset="0"/>
              </a:rPr>
              <a:t>37.12</a:t>
            </a:r>
          </a:p>
        </p:txBody>
      </p:sp>
      <p:sp>
        <p:nvSpPr>
          <p:cNvPr id="22567" name="Text Box 45"/>
          <p:cNvSpPr txBox="1">
            <a:spLocks noChangeArrowheads="1"/>
          </p:cNvSpPr>
          <p:nvPr/>
        </p:nvSpPr>
        <p:spPr bwMode="auto">
          <a:xfrm>
            <a:off x="7192963" y="2106614"/>
            <a:ext cx="804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3.4%</a:t>
            </a:r>
          </a:p>
        </p:txBody>
      </p:sp>
      <p:sp>
        <p:nvSpPr>
          <p:cNvPr id="22568" name="Text Box 45"/>
          <p:cNvSpPr txBox="1">
            <a:spLocks noChangeArrowheads="1"/>
          </p:cNvSpPr>
          <p:nvPr/>
        </p:nvSpPr>
        <p:spPr bwMode="auto">
          <a:xfrm>
            <a:off x="7173913" y="4064000"/>
            <a:ext cx="804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4.8%</a:t>
            </a:r>
          </a:p>
        </p:txBody>
      </p:sp>
      <p:sp>
        <p:nvSpPr>
          <p:cNvPr id="22569" name="Text Box 45"/>
          <p:cNvSpPr txBox="1">
            <a:spLocks noChangeArrowheads="1"/>
          </p:cNvSpPr>
          <p:nvPr/>
        </p:nvSpPr>
        <p:spPr bwMode="auto">
          <a:xfrm>
            <a:off x="995363" y="2155825"/>
            <a:ext cx="576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22570" name="Text Box 45"/>
          <p:cNvSpPr txBox="1">
            <a:spLocks noChangeArrowheads="1"/>
          </p:cNvSpPr>
          <p:nvPr/>
        </p:nvSpPr>
        <p:spPr bwMode="auto">
          <a:xfrm>
            <a:off x="5670551" y="2355850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22571" name="Text Box 45"/>
          <p:cNvSpPr txBox="1">
            <a:spLocks noChangeArrowheads="1"/>
          </p:cNvSpPr>
          <p:nvPr/>
        </p:nvSpPr>
        <p:spPr bwMode="auto">
          <a:xfrm>
            <a:off x="2979738" y="2185989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22572" name="Text Box 45"/>
          <p:cNvSpPr txBox="1">
            <a:spLocks noChangeArrowheads="1"/>
          </p:cNvSpPr>
          <p:nvPr/>
        </p:nvSpPr>
        <p:spPr bwMode="auto">
          <a:xfrm>
            <a:off x="5640388" y="4316414"/>
            <a:ext cx="577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2286001" y="6483350"/>
            <a:ext cx="94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Males</a:t>
            </a:r>
          </a:p>
        </p:txBody>
      </p:sp>
      <p:sp>
        <p:nvSpPr>
          <p:cNvPr id="22574" name="Text Box 45"/>
          <p:cNvSpPr txBox="1">
            <a:spLocks noChangeArrowheads="1"/>
          </p:cNvSpPr>
          <p:nvPr/>
        </p:nvSpPr>
        <p:spPr bwMode="auto">
          <a:xfrm>
            <a:off x="2192339" y="5141914"/>
            <a:ext cx="1176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Females</a:t>
            </a:r>
          </a:p>
        </p:txBody>
      </p:sp>
    </p:spTree>
    <p:extLst>
      <p:ext uri="{BB962C8B-B14F-4D97-AF65-F5344CB8AC3E}">
        <p14:creationId xmlns:p14="http://schemas.microsoft.com/office/powerpoint/2010/main" val="5265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/>
          <p:cNvSpPr>
            <a:spLocks noChangeShapeType="1"/>
          </p:cNvSpPr>
          <p:nvPr/>
        </p:nvSpPr>
        <p:spPr bwMode="auto">
          <a:xfrm>
            <a:off x="571500" y="908050"/>
            <a:ext cx="9144000" cy="0"/>
          </a:xfrm>
          <a:prstGeom prst="line">
            <a:avLst/>
          </a:prstGeom>
          <a:noFill/>
          <a:ln w="38100">
            <a:solidFill>
              <a:srgbClr val="FF8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4" name="TextBox 1">
            <a:extLst>
              <a:ext uri="{FF2B5EF4-FFF2-40B4-BE49-F238E27FC236}">
                <a16:creationId xmlns="" xmlns:a16="http://schemas.microsoft.com/office/drawing/2014/main" id="{32CD5B9A-042A-470A-8442-F57F7714E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6" y="1260475"/>
            <a:ext cx="473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defRPr/>
            </a:pPr>
            <a:endParaRPr lang="en-GB" sz="2800" dirty="0">
              <a:latin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  <a:defRPr/>
            </a:pPr>
            <a:endParaRPr lang="en-GB" sz="2800" dirty="0">
              <a:latin typeface="Arial" panose="020B0604020202020204" pitchFamily="34" charset="0"/>
            </a:endParaRPr>
          </a:p>
        </p:txBody>
      </p:sp>
      <p:sp>
        <p:nvSpPr>
          <p:cNvPr id="8197" name="TextBox 1">
            <a:extLst>
              <a:ext uri="{FF2B5EF4-FFF2-40B4-BE49-F238E27FC236}">
                <a16:creationId xmlns="" xmlns:a16="http://schemas.microsoft.com/office/drawing/2014/main" id="{F792110C-FEE8-483F-90EF-28EFCBFFA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9" y="188914"/>
            <a:ext cx="19002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3000" b="1" i="1" dirty="0">
                <a:solidFill>
                  <a:srgbClr val="6E6259"/>
                </a:solidFill>
                <a:latin typeface="+mn-lt"/>
              </a:rPr>
              <a:t>Challenges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72E9AD6-9DA9-4C9E-AC36-A233E6D86A02}"/>
              </a:ext>
            </a:extLst>
          </p:cNvPr>
          <p:cNvSpPr/>
          <p:nvPr/>
        </p:nvSpPr>
        <p:spPr>
          <a:xfrm>
            <a:off x="1058863" y="1260475"/>
            <a:ext cx="7993062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3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sz="2000" dirty="0"/>
              <a:t> 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88D3C9F-68D5-4591-8FAE-6B746DE5FE80}"/>
              </a:ext>
            </a:extLst>
          </p:cNvPr>
          <p:cNvSpPr/>
          <p:nvPr/>
        </p:nvSpPr>
        <p:spPr>
          <a:xfrm>
            <a:off x="685801" y="788988"/>
            <a:ext cx="8913813" cy="1162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sz="15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425"/>
              </a:lnSpc>
              <a:spcBef>
                <a:spcPts val="175"/>
              </a:spcBef>
              <a:defRPr/>
            </a:pPr>
            <a:endParaRPr lang="en-GB" altLang="en-US" sz="3200" b="1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6E6259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CCA6AE-7A6A-4696-B80D-018197D25932}"/>
              </a:ext>
            </a:extLst>
          </p:cNvPr>
          <p:cNvSpPr/>
          <p:nvPr/>
        </p:nvSpPr>
        <p:spPr>
          <a:xfrm>
            <a:off x="685801" y="788989"/>
            <a:ext cx="8913813" cy="3470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sz="15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425"/>
              </a:lnSpc>
              <a:spcBef>
                <a:spcPts val="175"/>
              </a:spcBef>
              <a:defRPr/>
            </a:pPr>
            <a:r>
              <a:rPr lang="en-GB" alt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Funding</a:t>
            </a:r>
          </a:p>
          <a:p>
            <a:pPr>
              <a:lnSpc>
                <a:spcPts val="3425"/>
              </a:lnSpc>
              <a:spcBef>
                <a:spcPts val="175"/>
              </a:spcBef>
              <a:defRPr/>
            </a:pPr>
            <a:endParaRPr lang="en-GB" altLang="en-US" sz="3200" b="1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lnSpc>
                <a:spcPts val="3425"/>
              </a:lnSpc>
              <a:spcBef>
                <a:spcPts val="175"/>
              </a:spcBef>
              <a:defRPr/>
            </a:pPr>
            <a:r>
              <a:rPr lang="en-GB" alt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Drop outs</a:t>
            </a:r>
          </a:p>
          <a:p>
            <a:pPr>
              <a:lnSpc>
                <a:spcPts val="3425"/>
              </a:lnSpc>
              <a:spcBef>
                <a:spcPts val="175"/>
              </a:spcBef>
              <a:defRPr/>
            </a:pPr>
            <a:endParaRPr lang="en-GB" altLang="en-US" sz="3200" b="1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lnSpc>
                <a:spcPts val="3425"/>
              </a:lnSpc>
              <a:spcBef>
                <a:spcPts val="175"/>
              </a:spcBef>
              <a:defRPr/>
            </a:pPr>
            <a:r>
              <a:rPr lang="en-GB" alt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Waiting Lists</a:t>
            </a:r>
          </a:p>
          <a:p>
            <a:pPr>
              <a:lnSpc>
                <a:spcPts val="3425"/>
              </a:lnSpc>
              <a:spcBef>
                <a:spcPts val="175"/>
              </a:spcBef>
              <a:defRPr/>
            </a:pPr>
            <a:endParaRPr lang="en-GB" altLang="en-US" sz="3200" b="1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6E625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20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4"/>
          <p:cNvSpPr>
            <a:spLocks noChangeShapeType="1"/>
          </p:cNvSpPr>
          <p:nvPr/>
        </p:nvSpPr>
        <p:spPr bwMode="auto">
          <a:xfrm>
            <a:off x="571500" y="908050"/>
            <a:ext cx="9144000" cy="0"/>
          </a:xfrm>
          <a:prstGeom prst="line">
            <a:avLst/>
          </a:prstGeom>
          <a:noFill/>
          <a:ln w="38100">
            <a:solidFill>
              <a:srgbClr val="FF8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7" name="TextBox 1">
            <a:extLst>
              <a:ext uri="{FF2B5EF4-FFF2-40B4-BE49-F238E27FC236}">
                <a16:creationId xmlns="" xmlns:a16="http://schemas.microsoft.com/office/drawing/2014/main" id="{3ADB01E3-B83B-4421-B21C-116E60C96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9" y="188914"/>
            <a:ext cx="78184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3000" b="1" i="1" dirty="0">
                <a:solidFill>
                  <a:srgbClr val="6E6259"/>
                </a:solidFill>
                <a:latin typeface="+mn-lt"/>
              </a:rPr>
              <a:t>Qualitative Feedback over the past 12 months…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B83D2A9-15B1-495B-9F56-5CBA486859A6}"/>
              </a:ext>
            </a:extLst>
          </p:cNvPr>
          <p:cNvSpPr/>
          <p:nvPr/>
        </p:nvSpPr>
        <p:spPr>
          <a:xfrm>
            <a:off x="1058863" y="1260475"/>
            <a:ext cx="7993062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3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sz="2000" dirty="0"/>
              <a:t> 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FF6E958-D16B-4CE3-A380-10D03AFD94B5}"/>
              </a:ext>
            </a:extLst>
          </p:cNvPr>
          <p:cNvSpPr/>
          <p:nvPr/>
        </p:nvSpPr>
        <p:spPr>
          <a:xfrm>
            <a:off x="685801" y="788988"/>
            <a:ext cx="8913813" cy="4367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sz="155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3425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 combined weight loss of 453.14kg (71 stone)</a:t>
            </a:r>
          </a:p>
          <a:p>
            <a:pPr marL="457200" indent="-457200">
              <a:lnSpc>
                <a:spcPts val="3425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93% report an increase in physical activity levels</a:t>
            </a:r>
          </a:p>
          <a:p>
            <a:pPr marL="457200" indent="-457200">
              <a:lnSpc>
                <a:spcPts val="3425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74% report an increase in knowledge on how to lead a healthier lifestyle</a:t>
            </a:r>
          </a:p>
          <a:p>
            <a:pPr marL="457200" indent="-457200">
              <a:lnSpc>
                <a:spcPts val="3425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78% report an increase in confidence</a:t>
            </a:r>
          </a:p>
          <a:p>
            <a:pPr marL="457200" indent="-457200">
              <a:lnSpc>
                <a:spcPts val="3425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67% improved their diet significantly</a:t>
            </a:r>
          </a:p>
          <a:p>
            <a:pPr marL="457200" indent="-457200">
              <a:lnSpc>
                <a:spcPts val="3425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67% report an improvement in overall health</a:t>
            </a:r>
          </a:p>
          <a:p>
            <a:pPr>
              <a:lnSpc>
                <a:spcPts val="3425"/>
              </a:lnSpc>
              <a:spcBef>
                <a:spcPts val="175"/>
              </a:spcBef>
              <a:defRPr/>
            </a:pPr>
            <a:endParaRPr lang="en-GB" altLang="en-US" sz="3200" b="1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i="1" dirty="0">
              <a:solidFill>
                <a:srgbClr val="6E625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867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42925" y="188913"/>
            <a:ext cx="9258300" cy="1143000"/>
          </a:xfrm>
        </p:spPr>
        <p:txBody>
          <a:bodyPr/>
          <a:lstStyle/>
          <a:p>
            <a:r>
              <a:rPr lang="en-GB" altLang="en-US" smtClean="0">
                <a:solidFill>
                  <a:schemeClr val="tx2"/>
                </a:solidFill>
              </a:rPr>
              <a:t>The Lothian landscape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74625" y="1412875"/>
            <a:ext cx="9864725" cy="47132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mtClean="0">
                <a:solidFill>
                  <a:schemeClr val="tx2"/>
                </a:solidFill>
              </a:rPr>
              <a:t>Not just Edinburgh city…4 H&amp;SCPs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mtClean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mtClean="0"/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420938"/>
            <a:ext cx="5761037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7304088" y="1628775"/>
            <a:ext cx="2519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tx2"/>
                </a:solidFill>
              </a:rPr>
              <a:t>Pop: 830,000</a:t>
            </a: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8564563" y="3124200"/>
            <a:ext cx="14747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tx2"/>
                </a:solidFill>
              </a:rPr>
              <a:t>124 GP practices</a:t>
            </a: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174625" y="2768600"/>
            <a:ext cx="1866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tx2"/>
                </a:solidFill>
              </a:rPr>
              <a:t>&gt;5% of population with T2DM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319088" y="4652963"/>
            <a:ext cx="1722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tx2"/>
                </a:solidFill>
              </a:rPr>
              <a:t>Marked inequalities</a:t>
            </a:r>
          </a:p>
        </p:txBody>
      </p:sp>
      <p:sp>
        <p:nvSpPr>
          <p:cNvPr id="3081" name="TextBox 9"/>
          <p:cNvSpPr txBox="1">
            <a:spLocks noChangeArrowheads="1"/>
          </p:cNvSpPr>
          <p:nvPr/>
        </p:nvSpPr>
        <p:spPr bwMode="auto">
          <a:xfrm>
            <a:off x="8239125" y="5013325"/>
            <a:ext cx="1657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tx2"/>
                </a:solidFill>
              </a:rPr>
              <a:t>65% population BMI&gt;30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687513" y="0"/>
            <a:ext cx="6335712" cy="1143000"/>
          </a:xfrm>
        </p:spPr>
        <p:txBody>
          <a:bodyPr/>
          <a:lstStyle/>
          <a:p>
            <a:r>
              <a:rPr lang="en-GB" altLang="en-US" smtClean="0">
                <a:solidFill>
                  <a:schemeClr val="tx2"/>
                </a:solidFill>
              </a:rPr>
              <a:t>Tier 3 Core Programme</a:t>
            </a:r>
            <a:br>
              <a:rPr lang="en-GB" altLang="en-US" smtClean="0">
                <a:solidFill>
                  <a:schemeClr val="tx2"/>
                </a:solidFill>
              </a:rPr>
            </a:br>
            <a:r>
              <a:rPr lang="en-GB" altLang="en-US" smtClean="0">
                <a:solidFill>
                  <a:schemeClr val="tx2"/>
                </a:solidFill>
              </a:rPr>
              <a:t>and Maintenance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47650" y="1268413"/>
            <a:ext cx="5832475" cy="1873250"/>
          </a:xfrm>
        </p:spPr>
        <p:txBody>
          <a:bodyPr/>
          <a:lstStyle/>
          <a:p>
            <a:r>
              <a:rPr lang="en-GB" altLang="en-US" sz="2800" smtClean="0">
                <a:solidFill>
                  <a:schemeClr val="tx2"/>
                </a:solidFill>
              </a:rPr>
              <a:t>Initial 1:1 assessment and psychological screening</a:t>
            </a:r>
          </a:p>
          <a:p>
            <a:r>
              <a:rPr lang="en-GB" altLang="en-US" sz="2800" smtClean="0">
                <a:solidFill>
                  <a:schemeClr val="tx2"/>
                </a:solidFill>
              </a:rPr>
              <a:t>12 week core programme of dietary education and behaviour change delivered by specialist dietitians across H&amp;SCPs </a:t>
            </a:r>
          </a:p>
          <a:p>
            <a:r>
              <a:rPr lang="en-GB" altLang="en-US" sz="2800" smtClean="0">
                <a:solidFill>
                  <a:schemeClr val="tx2"/>
                </a:solidFill>
              </a:rPr>
              <a:t>Approximately 1500 referrals/year to Tier 3 level, increasing annually</a:t>
            </a:r>
          </a:p>
          <a:p>
            <a:r>
              <a:rPr lang="en-GB" altLang="en-US" sz="2800" smtClean="0">
                <a:solidFill>
                  <a:schemeClr val="tx2"/>
                </a:solidFill>
              </a:rPr>
              <a:t>Then 9 month weight loss maintenance programme, total 12 months intervention</a:t>
            </a:r>
          </a:p>
          <a:p>
            <a:endParaRPr lang="en-GB" altLang="en-US" smtClean="0"/>
          </a:p>
        </p:txBody>
      </p:sp>
      <p:pic>
        <p:nvPicPr>
          <p:cNvPr id="9220" name="Picture 5" descr="K:\Weight Management Service\Physical Activity\conference abstracts\Pictures\IMG_047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3500438"/>
            <a:ext cx="39354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151563" y="836613"/>
            <a:ext cx="3816350" cy="25923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6511925" y="1484313"/>
            <a:ext cx="3168650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chemeClr val="tx2"/>
                </a:solidFill>
              </a:rPr>
              <a:t>Accompanied by 12 week physical activity programme delivered by WM exercise specialist</a:t>
            </a:r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aurie.eyles\AppData\Local\Microsoft\Windows\Temporary Internet Files\Content.Outlook\MJN1QLJO\IMG_7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6"/>
          <a:stretch>
            <a:fillRect/>
          </a:stretch>
        </p:blipFill>
        <p:spPr bwMode="auto">
          <a:xfrm>
            <a:off x="5864225" y="0"/>
            <a:ext cx="3990975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62588" cy="6858000"/>
          </a:xfrm>
          <a:noFill/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5503863" y="4149725"/>
            <a:ext cx="46085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>
                <a:solidFill>
                  <a:schemeClr val="tx2"/>
                </a:solidFill>
              </a:rPr>
              <a:t> Avge. weight reduction 2.6kg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>
                <a:solidFill>
                  <a:schemeClr val="tx2"/>
                </a:solidFill>
              </a:rPr>
              <a:t> Improvement in Sit to Stand and walking tolerance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>
                <a:solidFill>
                  <a:schemeClr val="tx2"/>
                </a:solidFill>
              </a:rPr>
              <a:t>Statistically significant improvement in depression score (HADS)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188913"/>
            <a:ext cx="9217025" cy="1081087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solidFill>
                  <a:schemeClr val="tx2"/>
                </a:solidFill>
              </a:rPr>
              <a:t>WM Psychology </a:t>
            </a:r>
            <a:br>
              <a:rPr lang="en-GB" altLang="en-US" sz="3200" smtClean="0">
                <a:solidFill>
                  <a:schemeClr val="tx2"/>
                </a:solidFill>
              </a:rPr>
            </a:br>
            <a:r>
              <a:rPr lang="en-GB" altLang="en-US" sz="3200" smtClean="0">
                <a:solidFill>
                  <a:schemeClr val="tx2"/>
                </a:solidFill>
              </a:rPr>
              <a:t>Development of Disordered Eating Group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81113"/>
            <a:ext cx="10112375" cy="5576887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en-GB" altLang="en-US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en-GB" altLang="en-US" sz="2400" smtClean="0">
                <a:solidFill>
                  <a:schemeClr val="tx2"/>
                </a:solidFill>
              </a:rPr>
              <a:t>Eat. Think. Change (ETC) for patients who present with clinically significant DE </a:t>
            </a:r>
          </a:p>
          <a:p>
            <a:pPr eaLnBrk="1" hangingPunct="1">
              <a:lnSpc>
                <a:spcPct val="70000"/>
              </a:lnSpc>
            </a:pPr>
            <a:endParaRPr lang="en-GB" altLang="en-US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en-GB" altLang="en-US" sz="2400" smtClean="0">
                <a:solidFill>
                  <a:schemeClr val="tx2"/>
                </a:solidFill>
              </a:rPr>
              <a:t>Screened at dietetic Tier 3 assessment using standard questionnaires</a:t>
            </a:r>
          </a:p>
          <a:p>
            <a:pPr eaLnBrk="1" hangingPunct="1">
              <a:lnSpc>
                <a:spcPct val="70000"/>
              </a:lnSpc>
            </a:pPr>
            <a:endParaRPr lang="en-GB" altLang="en-US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en-GB" altLang="en-US" sz="2400" smtClean="0">
                <a:solidFill>
                  <a:schemeClr val="tx2"/>
                </a:solidFill>
              </a:rPr>
              <a:t>1:1 assessment with psychologist before group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GB" altLang="en-US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en-GB" altLang="en-US" sz="2400" smtClean="0">
                <a:solidFill>
                  <a:schemeClr val="tx2"/>
                </a:solidFill>
              </a:rPr>
              <a:t>ETC comprises of 11, weekly 2 hour sessions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GB" altLang="en-US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en-GB" altLang="en-US" sz="2400" smtClean="0">
                <a:solidFill>
                  <a:schemeClr val="tx2"/>
                </a:solidFill>
              </a:rPr>
              <a:t>Co-delivered by Psychologist and Specialist WM Dietitian, using combination of CBT and CFT based approaches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GB" altLang="en-US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en-GB" altLang="en-US" sz="2400" smtClean="0">
                <a:solidFill>
                  <a:schemeClr val="tx2"/>
                </a:solidFill>
              </a:rPr>
              <a:t>3 months of treatment within ETC then progression to Weight Management group programme OR onwards referral pathway to eating disorder services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en-GB" altLang="en-US" sz="1900" smtClean="0"/>
          </a:p>
        </p:txBody>
      </p:sp>
      <p:pic>
        <p:nvPicPr>
          <p:cNvPr id="11268" name="Picture 4" descr="psy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2708275"/>
            <a:ext cx="16383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TIER 4 – Get Individual 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00150" y="1989138"/>
            <a:ext cx="8191500" cy="44640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One to one consultations by specialist weight management </a:t>
            </a:r>
            <a:r>
              <a:rPr lang="en-GB" sz="2800" dirty="0" err="1" smtClean="0">
                <a:solidFill>
                  <a:schemeClr val="tx2">
                    <a:lumMod val="75000"/>
                  </a:schemeClr>
                </a:solidFill>
              </a:rPr>
              <a:t>dietitian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 and or team physiotherapist or psychologist – referred directly from tier 3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en-GB" sz="2800" dirty="0" smtClean="0"/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These sessions for 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more in depth personal therapy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assignment to Counterweight Plus Pilot 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assessment and onward referral to Bariatric Surgical team ( TIER 5) </a:t>
            </a:r>
          </a:p>
          <a:p>
            <a:pPr lvl="1">
              <a:lnSpc>
                <a:spcPct val="80000"/>
              </a:lnSpc>
              <a:buFont typeface="Arial" charset="0"/>
              <a:buNone/>
              <a:defRPr/>
            </a:pPr>
            <a:endParaRPr lang="en-GB" sz="2600" dirty="0" smtClean="0"/>
          </a:p>
        </p:txBody>
      </p:sp>
      <p:pic>
        <p:nvPicPr>
          <p:cNvPr id="12292" name="Picture 4" descr="tal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32131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Counterweight Plus Pilot – 40 patients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12 week low calorie diet using shakes, 12 weeks food reintroduction, 6 months follow up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Steering Group established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Staff trained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Patient selection criteria agreed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Implementation plan agreed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Pilot delivered – great results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Similar process to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DiReCT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– Diabetes Remission Clinical Trial</a:t>
            </a:r>
          </a:p>
        </p:txBody>
      </p:sp>
      <p:pic>
        <p:nvPicPr>
          <p:cNvPr id="13316" name="Picture 8" descr="drink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0350" y="2565400"/>
            <a:ext cx="1841500" cy="220821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514350" y="274638"/>
            <a:ext cx="7005638" cy="922337"/>
          </a:xfrm>
        </p:spPr>
        <p:txBody>
          <a:bodyPr anchor="t"/>
          <a:lstStyle/>
          <a:p>
            <a:r>
              <a:rPr lang="en-US" altLang="en-US" smtClean="0">
                <a:solidFill>
                  <a:schemeClr val="tx2"/>
                </a:solidFill>
              </a:rPr>
              <a:t>DiRECT Clinical Trial</a:t>
            </a:r>
          </a:p>
        </p:txBody>
      </p:sp>
      <p:sp>
        <p:nvSpPr>
          <p:cNvPr id="14339" name="Rectangle 12"/>
          <p:cNvSpPr txBox="1">
            <a:spLocks noChangeArrowheads="1"/>
          </p:cNvSpPr>
          <p:nvPr/>
        </p:nvSpPr>
        <p:spPr bwMode="auto">
          <a:xfrm>
            <a:off x="420688" y="1541463"/>
            <a:ext cx="9431337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2000" b="1">
                <a:solidFill>
                  <a:schemeClr val="tx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Cluster Randomised Controlled Trial </a:t>
            </a:r>
          </a:p>
          <a:p>
            <a:pPr eaLnBrk="1" hangingPunct="1">
              <a:lnSpc>
                <a:spcPct val="120000"/>
              </a:lnSpc>
            </a:pPr>
            <a:endParaRPr lang="en-GB" altLang="en-US" sz="2000" b="1">
              <a:solidFill>
                <a:srgbClr val="00213B"/>
              </a:solidFill>
              <a:cs typeface="Helvetica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GB" altLang="en-US" sz="2000" b="1">
                <a:solidFill>
                  <a:schemeClr val="tx2"/>
                </a:solidFill>
                <a:cs typeface="Helvetica" panose="020B0604020202020204" pitchFamily="34" charset="0"/>
              </a:rPr>
              <a:t>Control: 	</a:t>
            </a:r>
            <a:r>
              <a:rPr lang="en-GB" altLang="en-US" sz="2000">
                <a:solidFill>
                  <a:schemeClr val="tx2"/>
                </a:solidFill>
                <a:cs typeface="Helvetica" panose="020B0604020202020204" pitchFamily="34" charset="0"/>
              </a:rPr>
              <a:t>Current best practice T2DM care</a:t>
            </a:r>
          </a:p>
          <a:p>
            <a:pPr eaLnBrk="1" hangingPunct="1">
              <a:lnSpc>
                <a:spcPct val="120000"/>
              </a:lnSpc>
            </a:pPr>
            <a:endParaRPr lang="en-GB" altLang="en-US" sz="2000" b="1">
              <a:solidFill>
                <a:schemeClr val="tx2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GB" altLang="en-US" sz="2000" b="1">
                <a:solidFill>
                  <a:schemeClr val="tx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Intervention:        add </a:t>
            </a:r>
            <a:r>
              <a:rPr lang="en-GB" altLang="en-US" sz="2000">
                <a:solidFill>
                  <a:schemeClr val="tx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Counterweight Plus </a:t>
            </a:r>
          </a:p>
          <a:p>
            <a:pPr eaLnBrk="1" hangingPunct="1">
              <a:lnSpc>
                <a:spcPct val="120000"/>
              </a:lnSpc>
            </a:pPr>
            <a:endParaRPr lang="en-GB" altLang="en-US" sz="2000">
              <a:solidFill>
                <a:schemeClr val="tx2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en-GB" altLang="en-US" sz="2000">
                <a:solidFill>
                  <a:schemeClr val="tx2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Recruit: 280 patients from at least 20 practices  </a:t>
            </a:r>
          </a:p>
          <a:p>
            <a:pPr eaLnBrk="1" hangingPunct="1"/>
            <a:endParaRPr lang="en-GB" altLang="en-US" sz="2000" b="1">
              <a:solidFill>
                <a:schemeClr val="tx2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sz="2000" b="1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Inclusion Criteria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  Type 2 diabetes &lt; 6 years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  20 to 65 years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  BMI &gt; 27 kg/m</a:t>
            </a:r>
            <a:r>
              <a:rPr lang="en-GB" altLang="en-US" sz="2000" baseline="30000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2</a:t>
            </a:r>
            <a:r>
              <a:rPr lang="en-GB" altLang="en-US" sz="2000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and</a:t>
            </a:r>
            <a:r>
              <a:rPr lang="en-GB" altLang="en-US" sz="2000" baseline="30000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2000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&lt; 45kg/m</a:t>
            </a:r>
            <a:r>
              <a:rPr lang="en-GB" altLang="en-US" sz="2000" baseline="30000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2</a:t>
            </a:r>
          </a:p>
          <a:p>
            <a:pPr eaLnBrk="1" hangingPunct="1">
              <a:lnSpc>
                <a:spcPct val="150000"/>
              </a:lnSpc>
            </a:pPr>
            <a:endParaRPr lang="en-GB" altLang="en-US" sz="2000" baseline="3000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endParaRPr lang="en-GB" altLang="en-US" sz="2000">
              <a:solidFill>
                <a:srgbClr val="00213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endParaRPr lang="en-GB" altLang="en-US" sz="2000">
              <a:solidFill>
                <a:srgbClr val="00213B"/>
              </a:solidFill>
            </a:endParaRP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endParaRPr lang="en-GB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endParaRPr lang="en-GB" altLang="en-US" sz="2000">
              <a:solidFill>
                <a:srgbClr val="00213B"/>
              </a:solidFill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927850" y="427038"/>
            <a:ext cx="3165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3200" b="1">
                <a:solidFill>
                  <a:schemeClr val="bg1"/>
                </a:solidFill>
              </a:rPr>
              <a:t>Study Details </a:t>
            </a:r>
            <a:endParaRPr lang="en-GB" altLang="en-US" sz="3200"/>
          </a:p>
        </p:txBody>
      </p:sp>
      <p:graphicFrame>
        <p:nvGraphicFramePr>
          <p:cNvPr id="5" name="Diagram 4"/>
          <p:cNvGraphicFramePr/>
          <p:nvPr/>
        </p:nvGraphicFramePr>
        <p:xfrm>
          <a:off x="5697510" y="3565227"/>
          <a:ext cx="5837997" cy="297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342" name="Group 1"/>
          <p:cNvGrpSpPr>
            <a:grpSpLocks/>
          </p:cNvGrpSpPr>
          <p:nvPr/>
        </p:nvGrpSpPr>
        <p:grpSpPr bwMode="auto">
          <a:xfrm>
            <a:off x="7375525" y="620713"/>
            <a:ext cx="2476500" cy="2592387"/>
            <a:chOff x="6129867" y="2445187"/>
            <a:chExt cx="3403600" cy="4146620"/>
          </a:xfrm>
        </p:grpSpPr>
        <p:pic>
          <p:nvPicPr>
            <p:cNvPr id="14343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867" y="2445187"/>
              <a:ext cx="3403600" cy="4146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5-Point Star 16"/>
            <p:cNvSpPr/>
            <p:nvPr/>
          </p:nvSpPr>
          <p:spPr>
            <a:xfrm>
              <a:off x="8470934" y="4461364"/>
              <a:ext cx="95999" cy="68559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7742214" y="4349636"/>
              <a:ext cx="98180" cy="68559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7622215" y="3948432"/>
              <a:ext cx="98181" cy="66021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7794577" y="4077934"/>
              <a:ext cx="95999" cy="68561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8060756" y="4042384"/>
              <a:ext cx="95999" cy="68561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8014938" y="3790998"/>
              <a:ext cx="98181" cy="68559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7934212" y="4118562"/>
              <a:ext cx="95999" cy="68561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7881849" y="3961128"/>
              <a:ext cx="98180" cy="66021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7777123" y="4222673"/>
              <a:ext cx="98180" cy="68559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33375"/>
            <a:ext cx="5592763" cy="6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3550" y="333375"/>
            <a:ext cx="2951163" cy="4430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GB" sz="2000" b="1" dirty="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rPr>
              <a:t>Counterweight Pro800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rPr>
              <a:t>Nutritionally complete Total Diet Replacement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rPr>
              <a:t>Sachets come as shakes and soups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rPr>
              <a:t>55% Cho, 25% Pro, 13% Fat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2"/>
              </a:solidFill>
              <a:latin typeface="+mn-lt"/>
              <a:ea typeface="ＭＳ Ｐゴシック" charset="0"/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sz="2000" b="1" dirty="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rPr>
              <a:t>Food reintroduction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rPr>
              <a:t>Based on </a:t>
            </a:r>
            <a:r>
              <a:rPr lang="en-GB" sz="2000" dirty="0" err="1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rPr>
              <a:t>eatwell</a:t>
            </a:r>
            <a:r>
              <a:rPr lang="en-GB" sz="2000" dirty="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rPr>
              <a:t> plate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rPr>
              <a:t>Portion control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rPr>
              <a:t>Up to 400kcal per meal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74625" y="0"/>
            <a:ext cx="9258300" cy="1143000"/>
          </a:xfrm>
        </p:spPr>
        <p:txBody>
          <a:bodyPr/>
          <a:lstStyle/>
          <a:p>
            <a:pPr algn="l"/>
            <a:r>
              <a:rPr lang="en-GB" altLang="en-US" smtClean="0"/>
              <a:t>   </a:t>
            </a:r>
            <a:r>
              <a:rPr lang="en-GB" altLang="en-US" smtClean="0">
                <a:solidFill>
                  <a:schemeClr val="tx2"/>
                </a:solidFill>
              </a:rPr>
              <a:t>DiRECT Study results – 1 yr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3550" y="1341438"/>
            <a:ext cx="9258300" cy="4525962"/>
          </a:xfrm>
        </p:spPr>
        <p:txBody>
          <a:bodyPr/>
          <a:lstStyle/>
          <a:p>
            <a:r>
              <a:rPr lang="en-GB" altLang="en-US" smtClean="0">
                <a:solidFill>
                  <a:schemeClr val="tx2"/>
                </a:solidFill>
              </a:rPr>
              <a:t>Published internationally on Tuesday in Lancet</a:t>
            </a:r>
          </a:p>
          <a:p>
            <a:r>
              <a:rPr lang="en-GB" altLang="en-US" smtClean="0">
                <a:solidFill>
                  <a:schemeClr val="tx2"/>
                </a:solidFill>
              </a:rPr>
              <a:t>24% achieved 15kg or more weight loss vs. 0% in the control group </a:t>
            </a:r>
          </a:p>
          <a:p>
            <a:r>
              <a:rPr lang="en-GB" altLang="en-US" smtClean="0">
                <a:solidFill>
                  <a:schemeClr val="tx2"/>
                </a:solidFill>
              </a:rPr>
              <a:t>46% achieved remission, vs. 4% in the control group </a:t>
            </a:r>
          </a:p>
          <a:p>
            <a:r>
              <a:rPr lang="en-GB" altLang="en-US" smtClean="0">
                <a:solidFill>
                  <a:schemeClr val="tx2"/>
                </a:solidFill>
              </a:rPr>
              <a:t>87% or 9/10 achieving 15kg or more weight loss achieved remission </a:t>
            </a:r>
          </a:p>
          <a:p>
            <a:r>
              <a:rPr lang="en-GB" altLang="en-US" smtClean="0">
                <a:solidFill>
                  <a:schemeClr val="tx2"/>
                </a:solidFill>
              </a:rPr>
              <a:t>Mean weight loss 10kg in the intervention group vs. 1kg in control group </a:t>
            </a:r>
          </a:p>
          <a:p>
            <a:r>
              <a:rPr lang="en-GB" altLang="en-US" smtClean="0">
                <a:solidFill>
                  <a:schemeClr val="tx2"/>
                </a:solidFill>
              </a:rPr>
              <a:t>Improvements in quality of life, and minimal (4%) serious adverse events in the intervention group </a:t>
            </a:r>
          </a:p>
          <a:p>
            <a:endParaRPr lang="en-GB" altLang="en-US" smtClean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188913"/>
            <a:ext cx="298291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463550" y="1484313"/>
            <a:ext cx="9258300" cy="3816350"/>
          </a:xfrm>
        </p:spPr>
        <p:txBody>
          <a:bodyPr/>
          <a:lstStyle/>
          <a:p>
            <a:r>
              <a:rPr lang="en-GB" altLang="en-US" sz="2400" smtClean="0">
                <a:solidFill>
                  <a:schemeClr val="tx2"/>
                </a:solidFill>
              </a:rPr>
              <a:t>We have an established Weight Management Service – adults and children - following a Tiered model of care</a:t>
            </a:r>
          </a:p>
          <a:p>
            <a:r>
              <a:rPr lang="en-GB" altLang="en-US" sz="2400" smtClean="0">
                <a:solidFill>
                  <a:schemeClr val="tx2"/>
                </a:solidFill>
              </a:rPr>
              <a:t>We have a Diabetes MCN – with Prevention as core work stream </a:t>
            </a:r>
          </a:p>
          <a:p>
            <a:r>
              <a:rPr lang="en-GB" altLang="en-US" sz="2400" smtClean="0">
                <a:solidFill>
                  <a:schemeClr val="tx2"/>
                </a:solidFill>
              </a:rPr>
              <a:t>We have a pre-diabetes programme running as pilot </a:t>
            </a:r>
          </a:p>
          <a:p>
            <a:r>
              <a:rPr lang="en-GB" altLang="en-US" sz="2400" smtClean="0">
                <a:solidFill>
                  <a:schemeClr val="tx2"/>
                </a:solidFill>
              </a:rPr>
              <a:t>We have bi-annual Patient and Professional Conference</a:t>
            </a:r>
          </a:p>
          <a:p>
            <a:r>
              <a:rPr lang="en-GB" altLang="en-US" sz="2400" smtClean="0">
                <a:solidFill>
                  <a:schemeClr val="tx2"/>
                </a:solidFill>
              </a:rPr>
              <a:t>We have an established regional diabetes service </a:t>
            </a:r>
          </a:p>
          <a:p>
            <a:r>
              <a:rPr lang="en-GB" altLang="en-US" sz="2400" smtClean="0">
                <a:solidFill>
                  <a:schemeClr val="tx2"/>
                </a:solidFill>
              </a:rPr>
              <a:t>We have established ongoing education programmes </a:t>
            </a:r>
          </a:p>
          <a:p>
            <a:pPr lvl="1"/>
            <a:r>
              <a:rPr lang="en-GB" altLang="en-US" sz="2400" smtClean="0">
                <a:solidFill>
                  <a:schemeClr val="tx2"/>
                </a:solidFill>
              </a:rPr>
              <a:t>DESMOND, DAFNE, RECLAIM, implementing STEP</a:t>
            </a:r>
          </a:p>
          <a:p>
            <a:pPr lvl="1"/>
            <a:endParaRPr lang="en-GB" altLang="en-US" sz="2400" smtClean="0">
              <a:solidFill>
                <a:schemeClr val="tx2"/>
              </a:solidFill>
            </a:endParaRPr>
          </a:p>
          <a:p>
            <a:pPr lvl="1"/>
            <a:endParaRPr lang="en-GB" altLang="en-US" smtClean="0"/>
          </a:p>
          <a:p>
            <a:pPr lvl="1">
              <a:buFont typeface="Arial" panose="020B0604020202020204" pitchFamily="34" charset="0"/>
              <a:buNone/>
            </a:pPr>
            <a:endParaRPr lang="en-GB" altLang="en-US" smtClean="0"/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xfrm>
            <a:off x="247650" y="274638"/>
            <a:ext cx="9720263" cy="1143000"/>
          </a:xfrm>
        </p:spPr>
        <p:txBody>
          <a:bodyPr/>
          <a:lstStyle/>
          <a:p>
            <a:r>
              <a:rPr lang="en-GB" altLang="en-US" sz="3600" smtClean="0">
                <a:solidFill>
                  <a:schemeClr val="tx2"/>
                </a:solidFill>
              </a:rPr>
              <a:t>More about targeted diabetes work streams....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9088" y="5589588"/>
            <a:ext cx="95043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tx2"/>
                </a:solidFill>
              </a:rPr>
              <a:t>BUT we realise this is alone would never be enough…so next step...</a:t>
            </a:r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0942" y="1268761"/>
          <a:ext cx="5346594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247650" y="115888"/>
            <a:ext cx="9837738" cy="922337"/>
          </a:xfrm>
        </p:spPr>
        <p:txBody>
          <a:bodyPr/>
          <a:lstStyle/>
          <a:p>
            <a:r>
              <a:rPr lang="en-GB" altLang="en-US" sz="3600" smtClean="0">
                <a:solidFill>
                  <a:schemeClr val="tx2"/>
                </a:solidFill>
              </a:rPr>
              <a:t>Lothian proposal for diabetes prevention strategy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48100" y="2349500"/>
            <a:ext cx="5165725" cy="719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400" b="1" dirty="0">
                <a:solidFill>
                  <a:srgbClr val="002060"/>
                </a:solidFill>
                <a:latin typeface="+mj-lt"/>
                <a:cs typeface="Arial" charset="0"/>
              </a:rPr>
              <a:t>Level 3 - T2DM diagnosed, GP refer to:</a:t>
            </a:r>
          </a:p>
          <a:p>
            <a:pPr>
              <a:defRPr/>
            </a:pPr>
            <a:r>
              <a:rPr lang="en-GB" sz="1400" dirty="0">
                <a:solidFill>
                  <a:srgbClr val="002060"/>
                </a:solidFill>
                <a:latin typeface="+mj-lt"/>
                <a:cs typeface="Arial" charset="0"/>
              </a:rPr>
              <a:t> DESMOND programme and Tier 2 or 3 Weight Management Service (if BMI&gt;30 kg/m</a:t>
            </a:r>
            <a:r>
              <a:rPr lang="en-GB" sz="1400" baseline="30000" dirty="0">
                <a:solidFill>
                  <a:srgbClr val="002060"/>
                </a:solidFill>
                <a:latin typeface="+mj-lt"/>
                <a:cs typeface="Arial" charset="0"/>
              </a:rPr>
              <a:t>2</a:t>
            </a:r>
            <a:r>
              <a:rPr lang="en-GB" sz="1100" dirty="0">
                <a:solidFill>
                  <a:srgbClr val="002060"/>
                </a:solidFill>
                <a:latin typeface="+mj-lt"/>
                <a:cs typeface="Arial" charset="0"/>
              </a:rPr>
              <a:t>)</a:t>
            </a:r>
          </a:p>
          <a:p>
            <a:pPr>
              <a:defRPr/>
            </a:pP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4824413" y="3268663"/>
            <a:ext cx="4608512" cy="1223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400" b="1" dirty="0">
                <a:solidFill>
                  <a:srgbClr val="002060"/>
                </a:solidFill>
                <a:latin typeface="+mj-lt"/>
                <a:cs typeface="Arial" charset="0"/>
              </a:rPr>
              <a:t>Level 2 – diagnosis of pre-diabetes, GDM or at high risk*, GP refer to:</a:t>
            </a:r>
          </a:p>
          <a:p>
            <a:pPr>
              <a:defRPr/>
            </a:pPr>
            <a:r>
              <a:rPr lang="en-GB" sz="1400" dirty="0">
                <a:solidFill>
                  <a:srgbClr val="002060"/>
                </a:solidFill>
                <a:latin typeface="+mj-lt"/>
                <a:cs typeface="Arial" charset="0"/>
              </a:rPr>
              <a:t>6 week pre-diabetes programme</a:t>
            </a:r>
          </a:p>
          <a:p>
            <a:pPr>
              <a:defRPr/>
            </a:pPr>
            <a:r>
              <a:rPr lang="en-GB" sz="1400" dirty="0">
                <a:solidFill>
                  <a:srgbClr val="002060"/>
                </a:solidFill>
                <a:latin typeface="+mj-lt"/>
                <a:cs typeface="Arial" charset="0"/>
              </a:rPr>
              <a:t>Tier 2 Weight Management Service (if BMI&gt;30 kg/m</a:t>
            </a:r>
            <a:r>
              <a:rPr lang="en-GB" sz="1400" baseline="30000" dirty="0">
                <a:solidFill>
                  <a:srgbClr val="002060"/>
                </a:solidFill>
                <a:latin typeface="+mj-lt"/>
                <a:cs typeface="Arial" charset="0"/>
              </a:rPr>
              <a:t>2</a:t>
            </a:r>
            <a:r>
              <a:rPr lang="en-GB" sz="1400" dirty="0">
                <a:solidFill>
                  <a:srgbClr val="002060"/>
                </a:solidFill>
                <a:latin typeface="+mj-lt"/>
                <a:cs typeface="Arial" charset="0"/>
              </a:rPr>
              <a:t>)</a:t>
            </a:r>
            <a:endParaRPr lang="en-GB" sz="1400" baseline="30000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en-GB" sz="1400" dirty="0">
                <a:solidFill>
                  <a:srgbClr val="002060"/>
                </a:solidFill>
                <a:latin typeface="+mj-lt"/>
                <a:cs typeface="Arial" charset="0"/>
              </a:rPr>
              <a:t>Metabolic Antenatal Clinic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5529263" y="4581525"/>
            <a:ext cx="4581525" cy="1511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400" b="1" dirty="0">
                <a:solidFill>
                  <a:srgbClr val="002060"/>
                </a:solidFill>
                <a:latin typeface="+mj-lt"/>
                <a:cs typeface="Arial" charset="0"/>
              </a:rPr>
              <a:t>Level 1 – Early intervention for at risk*:</a:t>
            </a:r>
          </a:p>
          <a:p>
            <a:pPr>
              <a:defRPr/>
            </a:pPr>
            <a:r>
              <a:rPr lang="en-GB" sz="1400" dirty="0">
                <a:solidFill>
                  <a:srgbClr val="002060"/>
                </a:solidFill>
                <a:latin typeface="+mj-lt"/>
                <a:cs typeface="Arial" charset="0"/>
              </a:rPr>
              <a:t>6 week health and wellbeing programmes </a:t>
            </a:r>
          </a:p>
          <a:p>
            <a:pPr>
              <a:defRPr/>
            </a:pPr>
            <a:r>
              <a:rPr lang="en-GB" sz="1400" dirty="0">
                <a:solidFill>
                  <a:srgbClr val="002060"/>
                </a:solidFill>
                <a:latin typeface="+mj-lt"/>
                <a:cs typeface="Arial" charset="0"/>
              </a:rPr>
              <a:t>Signposting to further support e.g. physical activity groups in local community, cooking groups etc </a:t>
            </a:r>
          </a:p>
          <a:p>
            <a:pPr>
              <a:defRPr/>
            </a:pPr>
            <a:r>
              <a:rPr lang="en-GB" sz="1400" dirty="0">
                <a:solidFill>
                  <a:srgbClr val="002060"/>
                </a:solidFill>
                <a:latin typeface="+mj-lt"/>
                <a:cs typeface="Arial" charset="0"/>
              </a:rPr>
              <a:t>Signposting to self-management e.g. websites, apps, wearable technology</a:t>
            </a:r>
          </a:p>
          <a:p>
            <a:pPr>
              <a:defRPr/>
            </a:pPr>
            <a:r>
              <a:rPr lang="en-GB" sz="1400" dirty="0">
                <a:solidFill>
                  <a:srgbClr val="002060"/>
                </a:solidFill>
                <a:latin typeface="+mj-lt"/>
                <a:cs typeface="Arial" charset="0"/>
              </a:rPr>
              <a:t>Social prescribing and Links Workers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7725" y="1268413"/>
            <a:ext cx="5788025" cy="7397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002060"/>
                </a:solidFill>
                <a:latin typeface="+mn-lt"/>
                <a:cs typeface="Arial" charset="0"/>
              </a:rPr>
              <a:t>Level  4 -  T2DM diagnosed, complex:</a:t>
            </a:r>
          </a:p>
          <a:p>
            <a:pPr>
              <a:defRPr/>
            </a:pPr>
            <a:r>
              <a:rPr lang="en-GB" sz="1400" dirty="0">
                <a:solidFill>
                  <a:srgbClr val="002060"/>
                </a:solidFill>
                <a:latin typeface="Arial" charset="0"/>
                <a:cs typeface="Arial" charset="0"/>
              </a:rPr>
              <a:t>Specialist intervention, secondary care case management, tier 4 and 5 weight management service</a:t>
            </a:r>
          </a:p>
        </p:txBody>
      </p:sp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4171950" y="6237288"/>
            <a:ext cx="59134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900"/>
              <a:t>*using either a nationally agreed risk programme, or nationally defined set of criteria – to be agreed multilaterally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19088" y="0"/>
            <a:ext cx="9258300" cy="1143000"/>
          </a:xfrm>
        </p:spPr>
        <p:txBody>
          <a:bodyPr/>
          <a:lstStyle/>
          <a:p>
            <a:pPr>
              <a:defRPr/>
            </a:pPr>
            <a:r>
              <a:rPr lang="en-GB" altLang="en-US" sz="4000" dirty="0" smtClean="0">
                <a:solidFill>
                  <a:schemeClr val="tx2">
                    <a:lumMod val="75000"/>
                  </a:schemeClr>
                </a:solidFill>
              </a:rPr>
              <a:t>Establishing the WM service – a timeline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6956" y="1052736"/>
          <a:ext cx="98650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47650" y="188913"/>
            <a:ext cx="9648825" cy="1228725"/>
          </a:xfrm>
        </p:spPr>
        <p:txBody>
          <a:bodyPr/>
          <a:lstStyle/>
          <a:p>
            <a:r>
              <a:rPr lang="en-GB" altLang="en-US" sz="3600" smtClean="0">
                <a:solidFill>
                  <a:schemeClr val="tx2"/>
                </a:solidFill>
              </a:rPr>
              <a:t>What are current work streams and ongoing developments?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47650" y="1412875"/>
            <a:ext cx="9525000" cy="5111750"/>
          </a:xfrm>
        </p:spPr>
        <p:txBody>
          <a:bodyPr/>
          <a:lstStyle/>
          <a:p>
            <a:r>
              <a:rPr lang="en-GB" altLang="en-US" sz="2400" b="1" smtClean="0">
                <a:solidFill>
                  <a:schemeClr val="tx2"/>
                </a:solidFill>
              </a:rPr>
              <a:t>Diet and Obesity strategy and associated funding – proposed £42m/5 years</a:t>
            </a:r>
          </a:p>
          <a:p>
            <a:r>
              <a:rPr lang="en-GB" altLang="en-US" sz="2400" b="1" smtClean="0">
                <a:solidFill>
                  <a:schemeClr val="tx2"/>
                </a:solidFill>
              </a:rPr>
              <a:t>Integration of Type 2 Diabetes Prevention Agenda</a:t>
            </a:r>
          </a:p>
          <a:p>
            <a:r>
              <a:rPr lang="en-GB" altLang="en-US" sz="2400" smtClean="0">
                <a:solidFill>
                  <a:schemeClr val="tx2"/>
                </a:solidFill>
              </a:rPr>
              <a:t>Further develop pathways with:</a:t>
            </a:r>
          </a:p>
          <a:p>
            <a:pPr lvl="1"/>
            <a:r>
              <a:rPr lang="en-GB" altLang="en-US" sz="2400" smtClean="0">
                <a:solidFill>
                  <a:schemeClr val="tx2"/>
                </a:solidFill>
              </a:rPr>
              <a:t>Antenatal, Maternal and Infant nutrition</a:t>
            </a:r>
          </a:p>
          <a:p>
            <a:pPr lvl="1"/>
            <a:r>
              <a:rPr lang="en-GB" altLang="en-US" sz="2400" smtClean="0">
                <a:solidFill>
                  <a:schemeClr val="tx2"/>
                </a:solidFill>
              </a:rPr>
              <a:t>Learning Disabilities and mental health</a:t>
            </a:r>
          </a:p>
          <a:p>
            <a:r>
              <a:rPr lang="en-GB" altLang="en-US" sz="2400" smtClean="0">
                <a:solidFill>
                  <a:schemeClr val="tx2"/>
                </a:solidFill>
              </a:rPr>
              <a:t>Develop disordered eating group in paediatric WM</a:t>
            </a:r>
          </a:p>
          <a:p>
            <a:r>
              <a:rPr lang="en-GB" altLang="en-US" sz="2400" smtClean="0">
                <a:solidFill>
                  <a:schemeClr val="tx2"/>
                </a:solidFill>
              </a:rPr>
              <a:t>Clinical research in service – dietetic and nursing PhDs</a:t>
            </a:r>
          </a:p>
          <a:p>
            <a:r>
              <a:rPr lang="en-GB" altLang="en-US" sz="2400" smtClean="0">
                <a:solidFill>
                  <a:schemeClr val="tx2"/>
                </a:solidFill>
              </a:rPr>
              <a:t>Florence and digital health</a:t>
            </a:r>
          </a:p>
          <a:p>
            <a:r>
              <a:rPr lang="en-GB" altLang="en-US" sz="2400" smtClean="0">
                <a:solidFill>
                  <a:schemeClr val="tx2"/>
                </a:solidFill>
              </a:rPr>
              <a:t>Ongoing DiRECT input</a:t>
            </a:r>
          </a:p>
          <a:p>
            <a:r>
              <a:rPr lang="en-GB" altLang="en-US" sz="2400" smtClean="0">
                <a:solidFill>
                  <a:schemeClr val="tx2"/>
                </a:solidFill>
              </a:rPr>
              <a:t>Secondary Care Diabetes test for Change with Counterweight with T2Dm on Insulin patients</a:t>
            </a:r>
          </a:p>
          <a:p>
            <a:endParaRPr lang="en-GB" altLang="en-US" sz="2400" smtClean="0">
              <a:solidFill>
                <a:schemeClr val="tx2"/>
              </a:solidFill>
            </a:endParaRPr>
          </a:p>
          <a:p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4350" y="981075"/>
            <a:ext cx="9258300" cy="5327650"/>
          </a:xfrm>
        </p:spPr>
        <p:txBody>
          <a:bodyPr>
            <a:normAutofit fontScale="85000" lnSpcReduction="10000"/>
          </a:bodyPr>
          <a:lstStyle/>
          <a:p>
            <a:pPr marL="0" indent="0">
              <a:buFont typeface="Arial" charset="0"/>
              <a:buNone/>
              <a:defRPr/>
            </a:pPr>
            <a:endParaRPr lang="en-GB" sz="3800" b="1" dirty="0" smtClean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</a:rPr>
              <a:t>Obesity prevention and management is complex </a:t>
            </a:r>
          </a:p>
          <a:p>
            <a:pPr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</a:rPr>
              <a:t>Our multi-disciplinary team is key to the success of the service</a:t>
            </a:r>
          </a:p>
          <a:p>
            <a:pPr>
              <a:buFont typeface="Arial" charset="0"/>
              <a:buChar char="•"/>
              <a:defRPr/>
            </a:pPr>
            <a:r>
              <a:rPr lang="en-GB" b="1" dirty="0" smtClean="0">
                <a:solidFill>
                  <a:schemeClr val="tx2"/>
                </a:solidFill>
              </a:rPr>
              <a:t>But </a:t>
            </a:r>
            <a:r>
              <a:rPr lang="en-GB" dirty="0" smtClean="0">
                <a:solidFill>
                  <a:schemeClr val="tx2"/>
                </a:solidFill>
              </a:rPr>
              <a:t>year on year uncertainty about funding undermines success and presents a major challenge nationally</a:t>
            </a:r>
            <a:endParaRPr lang="en-GB" b="1" dirty="0" smtClean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</a:rPr>
              <a:t>Centralised point of referral, referral criteria and triage has been instrumental</a:t>
            </a:r>
          </a:p>
          <a:p>
            <a:pPr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</a:rPr>
              <a:t>Imperative to have strong, visible local leadership and close ties to decision makers</a:t>
            </a:r>
          </a:p>
          <a:p>
            <a:pPr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</a:rPr>
              <a:t>Grasp all new opportunities and run with them!</a:t>
            </a:r>
          </a:p>
          <a:p>
            <a:pPr>
              <a:buFont typeface="Arial" charset="0"/>
              <a:buChar char="•"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</a:rPr>
              <a:t>Ultimately, patients are the centre of the service........</a:t>
            </a:r>
          </a:p>
          <a:p>
            <a:pPr>
              <a:buFont typeface="Arial" charset="0"/>
              <a:buChar char="•"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0483" name="Title 3"/>
          <p:cNvSpPr>
            <a:spLocks noGrp="1"/>
          </p:cNvSpPr>
          <p:nvPr>
            <p:ph type="title"/>
          </p:nvPr>
        </p:nvSpPr>
        <p:spPr>
          <a:xfrm>
            <a:off x="534988" y="549275"/>
            <a:ext cx="9258300" cy="1143000"/>
          </a:xfrm>
        </p:spPr>
        <p:txBody>
          <a:bodyPr/>
          <a:lstStyle/>
          <a:p>
            <a:r>
              <a:rPr lang="en-GB" altLang="en-US" smtClean="0">
                <a:solidFill>
                  <a:schemeClr val="tx2"/>
                </a:solidFill>
              </a:rPr>
              <a:t>What have we learned so far?</a:t>
            </a:r>
            <a:br>
              <a:rPr lang="en-GB" altLang="en-US" smtClean="0">
                <a:solidFill>
                  <a:schemeClr val="tx2"/>
                </a:solidFill>
              </a:rPr>
            </a:br>
            <a:endParaRPr lang="en-GB" alt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676672"/>
          </a:xfrm>
        </p:spPr>
        <p:txBody>
          <a:bodyPr/>
          <a:lstStyle/>
          <a:p>
            <a:r>
              <a:rPr lang="en-GB" altLang="en-US" dirty="0" smtClean="0"/>
              <a:t>Patient story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2"/>
                </a:solidFill>
              </a:rPr>
              <a:t>Any questions 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2636838"/>
            <a:ext cx="9577387" cy="3421062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GB" altLang="en-US" sz="2100" smtClean="0">
                <a:solidFill>
                  <a:schemeClr val="tx2"/>
                </a:solidFill>
              </a:rPr>
              <a:t>OUR contact details :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GB" altLang="en-US" sz="21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GB" altLang="en-US" sz="2100" smtClean="0">
                <a:solidFill>
                  <a:schemeClr val="tx2"/>
                </a:solidFill>
              </a:rPr>
              <a:t>Laurie Eyles and Alison Diamond (Service Lead Job Share)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GB" altLang="en-US" sz="2100" smtClean="0">
                <a:solidFill>
                  <a:schemeClr val="tx2"/>
                </a:solidFill>
              </a:rPr>
              <a:t>Weight Management Team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GB" altLang="en-US" sz="2100" smtClean="0">
                <a:solidFill>
                  <a:schemeClr val="tx2"/>
                </a:solidFill>
              </a:rPr>
              <a:t>Woodlands House, Astley Ainslie Hospital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GB" altLang="en-US" sz="2100" smtClean="0">
                <a:solidFill>
                  <a:schemeClr val="tx2"/>
                </a:solidFill>
              </a:rPr>
              <a:t>Morningside, Edinburgh, EH9 2TB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GB" altLang="en-US" sz="21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GB" altLang="en-US" sz="2100" smtClean="0">
                <a:solidFill>
                  <a:schemeClr val="tx2"/>
                </a:solidFill>
              </a:rPr>
              <a:t>Phone : 0131 537 9169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GB" altLang="en-US" sz="2100" smtClean="0">
                <a:solidFill>
                  <a:schemeClr val="tx2"/>
                </a:solidFill>
              </a:rPr>
              <a:t>Email </a:t>
            </a:r>
            <a:r>
              <a:rPr lang="en-GB" altLang="en-US" sz="2100" smtClean="0"/>
              <a:t>: </a:t>
            </a:r>
            <a:r>
              <a:rPr lang="en-GB" altLang="en-US" sz="2100" smtClean="0">
                <a:hlinkClick r:id="rId2"/>
              </a:rPr>
              <a:t>laurie.eyles@nhslothian.scot.nhs.uk</a:t>
            </a:r>
            <a:r>
              <a:rPr lang="en-GB" altLang="en-US" sz="2100" smtClean="0"/>
              <a:t> </a:t>
            </a:r>
            <a:r>
              <a:rPr lang="en-GB" altLang="en-US" sz="2100" smtClean="0">
                <a:solidFill>
                  <a:schemeClr val="tx2"/>
                </a:solidFill>
              </a:rPr>
              <a:t>or</a:t>
            </a:r>
            <a:r>
              <a:rPr lang="en-GB" altLang="en-US" sz="2100" smtClean="0"/>
              <a:t> </a:t>
            </a:r>
            <a:r>
              <a:rPr lang="en-GB" altLang="en-US" sz="2100" smtClean="0">
                <a:solidFill>
                  <a:schemeClr val="accent1"/>
                </a:solidFill>
              </a:rPr>
              <a:t>a</a:t>
            </a:r>
            <a:r>
              <a:rPr lang="en-GB" altLang="en-US" sz="2100" smtClean="0">
                <a:solidFill>
                  <a:schemeClr val="accent1"/>
                </a:solidFill>
                <a:hlinkClick r:id="rId3"/>
              </a:rPr>
              <a:t>lison.diamond@</a:t>
            </a:r>
            <a:r>
              <a:rPr lang="en-GB" altLang="en-US" sz="2100" smtClean="0">
                <a:hlinkClick r:id="rId3"/>
              </a:rPr>
              <a:t>nhslothian.scot.nhs.uk</a:t>
            </a:r>
            <a:endParaRPr lang="en-GB" altLang="en-US" sz="2100" smtClean="0"/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GB" altLang="en-US" sz="2100" smtClean="0">
                <a:solidFill>
                  <a:schemeClr val="tx2"/>
                </a:solidFill>
              </a:rPr>
              <a:t>Or</a:t>
            </a:r>
            <a:r>
              <a:rPr lang="en-GB" altLang="en-US" sz="2100" smtClean="0"/>
              <a:t> </a:t>
            </a:r>
            <a:r>
              <a:rPr lang="en-GB" altLang="en-US" sz="2100" smtClean="0">
                <a:hlinkClick r:id="rId4"/>
              </a:rPr>
              <a:t>weight.management@nhslothian.scot.nhs.uk</a:t>
            </a:r>
            <a:r>
              <a:rPr lang="en-GB" altLang="en-US" sz="2100" smtClean="0"/>
              <a:t>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GB" altLang="en-US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979613" y="1433513"/>
            <a:ext cx="5746750" cy="4148137"/>
            <a:chOff x="839" y="572"/>
            <a:chExt cx="4033" cy="3168"/>
          </a:xfrm>
        </p:grpSpPr>
        <p:sp>
          <p:nvSpPr>
            <p:cNvPr id="13333" name="AutoShape 3"/>
            <p:cNvSpPr>
              <a:spLocks noChangeArrowheads="1"/>
            </p:cNvSpPr>
            <p:nvPr/>
          </p:nvSpPr>
          <p:spPr bwMode="auto">
            <a:xfrm rot="10800000">
              <a:off x="839" y="572"/>
              <a:ext cx="4033" cy="3168"/>
            </a:xfrm>
            <a:prstGeom prst="triangle">
              <a:avLst>
                <a:gd name="adj" fmla="val 5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/>
            </a:p>
          </p:txBody>
        </p:sp>
        <p:sp>
          <p:nvSpPr>
            <p:cNvPr id="5142" name="Line 4"/>
            <p:cNvSpPr>
              <a:spLocks noChangeShapeType="1"/>
            </p:cNvSpPr>
            <p:nvPr/>
          </p:nvSpPr>
          <p:spPr bwMode="auto">
            <a:xfrm rot="10800000">
              <a:off x="2399" y="3019"/>
              <a:ext cx="91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43" name="Line 5"/>
            <p:cNvSpPr>
              <a:spLocks noChangeShapeType="1"/>
            </p:cNvSpPr>
            <p:nvPr/>
          </p:nvSpPr>
          <p:spPr bwMode="auto">
            <a:xfrm rot="10800000">
              <a:off x="2016" y="2415"/>
              <a:ext cx="167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44" name="Line 6"/>
            <p:cNvSpPr>
              <a:spLocks noChangeShapeType="1"/>
            </p:cNvSpPr>
            <p:nvPr/>
          </p:nvSpPr>
          <p:spPr bwMode="auto">
            <a:xfrm rot="10800000" flipV="1">
              <a:off x="1636" y="1818"/>
              <a:ext cx="24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45" name="Line 7"/>
            <p:cNvSpPr>
              <a:spLocks noChangeShapeType="1"/>
            </p:cNvSpPr>
            <p:nvPr/>
          </p:nvSpPr>
          <p:spPr bwMode="auto">
            <a:xfrm rot="10800000">
              <a:off x="1253" y="1219"/>
              <a:ext cx="320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459" name="AutoShape 8"/>
          <p:cNvSpPr>
            <a:spLocks noChangeArrowheads="1"/>
          </p:cNvSpPr>
          <p:nvPr/>
        </p:nvSpPr>
        <p:spPr bwMode="auto">
          <a:xfrm rot="10800000">
            <a:off x="306388" y="1052513"/>
            <a:ext cx="515937" cy="5040312"/>
          </a:xfrm>
          <a:prstGeom prst="upArrowCallout">
            <a:avLst>
              <a:gd name="adj1" fmla="val 25000"/>
              <a:gd name="adj2" fmla="val 25000"/>
              <a:gd name="adj3" fmla="val 233113"/>
              <a:gd name="adj4" fmla="val 6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1400" b="1" dirty="0" smtClean="0">
                <a:latin typeface="Calibri" pitchFamily="34" charset="0"/>
                <a:cs typeface="+mn-cs"/>
              </a:rPr>
              <a:t>Rising Body Mass Index</a:t>
            </a:r>
          </a:p>
        </p:txBody>
      </p:sp>
      <p:sp>
        <p:nvSpPr>
          <p:cNvPr id="19460" name="AutoShape 9"/>
          <p:cNvSpPr>
            <a:spLocks noChangeArrowheads="1"/>
          </p:cNvSpPr>
          <p:nvPr/>
        </p:nvSpPr>
        <p:spPr bwMode="auto">
          <a:xfrm>
            <a:off x="1585913" y="6234113"/>
            <a:ext cx="6408737" cy="360362"/>
          </a:xfrm>
          <a:prstGeom prst="leftRightArrowCallout">
            <a:avLst>
              <a:gd name="adj1" fmla="val 25000"/>
              <a:gd name="adj2" fmla="val 25000"/>
              <a:gd name="adj3" fmla="val 222302"/>
              <a:gd name="adj4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1400" b="1" dirty="0" smtClean="0">
                <a:latin typeface="Calibri" pitchFamily="34" charset="0"/>
                <a:cs typeface="+mn-cs"/>
              </a:rPr>
              <a:t>Number of Affected People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2047875" y="333375"/>
            <a:ext cx="56165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chemeClr val="tx2"/>
                </a:solidFill>
                <a:latin typeface="Calibri" panose="020F0502020204030204" pitchFamily="34" charset="0"/>
              </a:rPr>
              <a:t>“</a:t>
            </a:r>
            <a:r>
              <a:rPr lang="en-GB" altLang="en-US" sz="2800" i="1">
                <a:solidFill>
                  <a:schemeClr val="tx2"/>
                </a:solidFill>
                <a:latin typeface="Calibri" panose="020F0502020204030204" pitchFamily="34" charset="0"/>
              </a:rPr>
              <a:t>Get Lighter in Lothian”</a:t>
            </a:r>
          </a:p>
          <a:p>
            <a:pPr algn="ctr" eaLnBrk="1" hangingPunct="1"/>
            <a:r>
              <a:rPr lang="en-GB" altLang="en-US" sz="1800" i="1">
                <a:solidFill>
                  <a:schemeClr val="tx2"/>
                </a:solidFill>
                <a:latin typeface="Calibri" panose="020F0502020204030204" pitchFamily="34" charset="0"/>
              </a:rPr>
              <a:t>The Lothian Weight Management Service (Adults) 2017</a:t>
            </a: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3792538" y="1677988"/>
            <a:ext cx="217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>
                <a:latin typeface="Calibri" panose="020F0502020204030204" pitchFamily="34" charset="0"/>
              </a:rPr>
              <a:t>Tier 1</a:t>
            </a:r>
          </a:p>
        </p:txBody>
      </p:sp>
      <p:sp>
        <p:nvSpPr>
          <p:cNvPr id="5127" name="Text Box 12"/>
          <p:cNvSpPr txBox="1">
            <a:spLocks noChangeArrowheads="1"/>
          </p:cNvSpPr>
          <p:nvPr/>
        </p:nvSpPr>
        <p:spPr bwMode="auto">
          <a:xfrm>
            <a:off x="2979738" y="2432050"/>
            <a:ext cx="3817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Calibri" panose="020F0502020204030204" pitchFamily="34" charset="0"/>
              </a:rPr>
              <a:t>Tier 2: Get Moving with Counterweight</a:t>
            </a:r>
          </a:p>
        </p:txBody>
      </p:sp>
      <p:sp>
        <p:nvSpPr>
          <p:cNvPr id="5128" name="Text Box 13"/>
          <p:cNvSpPr txBox="1">
            <a:spLocks noChangeArrowheads="1"/>
          </p:cNvSpPr>
          <p:nvPr/>
        </p:nvSpPr>
        <p:spPr bwMode="auto">
          <a:xfrm>
            <a:off x="3902075" y="3186113"/>
            <a:ext cx="1858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Calibri" panose="020F0502020204030204" pitchFamily="34" charset="0"/>
              </a:rPr>
              <a:t>Tier 3: Get Lighter</a:t>
            </a:r>
          </a:p>
        </p:txBody>
      </p:sp>
      <p:sp>
        <p:nvSpPr>
          <p:cNvPr id="5129" name="Text Box 14"/>
          <p:cNvSpPr txBox="1">
            <a:spLocks noChangeArrowheads="1"/>
          </p:cNvSpPr>
          <p:nvPr/>
        </p:nvSpPr>
        <p:spPr bwMode="auto">
          <a:xfrm>
            <a:off x="4473575" y="4006850"/>
            <a:ext cx="715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>
                <a:latin typeface="Calibri" panose="020F0502020204030204" pitchFamily="34" charset="0"/>
              </a:rPr>
              <a:t>Tier 4</a:t>
            </a:r>
          </a:p>
        </p:txBody>
      </p:sp>
      <p:sp>
        <p:nvSpPr>
          <p:cNvPr id="5130" name="Text Box 15"/>
          <p:cNvSpPr txBox="1">
            <a:spLocks noChangeArrowheads="1"/>
          </p:cNvSpPr>
          <p:nvPr/>
        </p:nvSpPr>
        <p:spPr bwMode="auto">
          <a:xfrm>
            <a:off x="5884863" y="5140325"/>
            <a:ext cx="21288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 b="1">
                <a:solidFill>
                  <a:schemeClr val="tx2"/>
                </a:solidFill>
                <a:latin typeface="Calibri" panose="020F0502020204030204" pitchFamily="34" charset="0"/>
              </a:rPr>
              <a:t>Bariatric Surgery</a:t>
            </a:r>
          </a:p>
          <a:p>
            <a:pPr eaLnBrk="1" hangingPunct="1"/>
            <a:r>
              <a:rPr lang="en-GB" altLang="en-US" sz="1200">
                <a:solidFill>
                  <a:schemeClr val="tx2"/>
                </a:solidFill>
                <a:latin typeface="Calibri" panose="020F0502020204030204" pitchFamily="34" charset="0"/>
              </a:rPr>
              <a:t>Patient information seminar</a:t>
            </a:r>
          </a:p>
          <a:p>
            <a:pPr eaLnBrk="1" hangingPunct="1"/>
            <a:r>
              <a:rPr lang="en-GB" altLang="en-US" sz="1200">
                <a:solidFill>
                  <a:schemeClr val="tx2"/>
                </a:solidFill>
                <a:latin typeface="Calibri" panose="020F0502020204030204" pitchFamily="34" charset="0"/>
              </a:rPr>
              <a:t>12 week ‘IPIC’ programme</a:t>
            </a:r>
          </a:p>
          <a:p>
            <a:pPr eaLnBrk="1" hangingPunct="1"/>
            <a:r>
              <a:rPr lang="en-GB" altLang="en-US" sz="1200">
                <a:solidFill>
                  <a:schemeClr val="tx2"/>
                </a:solidFill>
                <a:latin typeface="Calibri" panose="020F0502020204030204" pitchFamily="34" charset="0"/>
              </a:rPr>
              <a:t>Further 12 week 1:1 if required</a:t>
            </a:r>
          </a:p>
          <a:p>
            <a:pPr eaLnBrk="1" hangingPunct="1"/>
            <a:endParaRPr lang="en-GB" altLang="en-US" sz="1000">
              <a:latin typeface="Calibri" panose="020F0502020204030204" pitchFamily="34" charset="0"/>
            </a:endParaRPr>
          </a:p>
        </p:txBody>
      </p:sp>
      <p:sp>
        <p:nvSpPr>
          <p:cNvPr id="5131" name="Line 16"/>
          <p:cNvSpPr>
            <a:spLocks noChangeShapeType="1"/>
          </p:cNvSpPr>
          <p:nvPr/>
        </p:nvSpPr>
        <p:spPr bwMode="auto">
          <a:xfrm flipH="1">
            <a:off x="5095875" y="5351463"/>
            <a:ext cx="763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2" name="Text Box 17"/>
          <p:cNvSpPr txBox="1">
            <a:spLocks noChangeArrowheads="1"/>
          </p:cNvSpPr>
          <p:nvPr/>
        </p:nvSpPr>
        <p:spPr bwMode="auto">
          <a:xfrm>
            <a:off x="6223000" y="3644900"/>
            <a:ext cx="28400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>
                <a:solidFill>
                  <a:schemeClr val="tx2"/>
                </a:solidFill>
                <a:latin typeface="Calibri" panose="020F0502020204030204" pitchFamily="34" charset="0"/>
              </a:rPr>
              <a:t>Specialist Weight Management Team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200">
                <a:solidFill>
                  <a:schemeClr val="tx2"/>
                </a:solidFill>
                <a:latin typeface="Calibri" panose="020F0502020204030204" pitchFamily="34" charset="0"/>
              </a:rPr>
              <a:t>Advanced Weight Management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200">
                <a:solidFill>
                  <a:schemeClr val="tx2"/>
                </a:solidFill>
                <a:latin typeface="Calibri" panose="020F0502020204030204" pitchFamily="34" charset="0"/>
              </a:rPr>
              <a:t>1:1 consultations with specialist dietitian or psychologist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200">
                <a:solidFill>
                  <a:schemeClr val="tx2"/>
                </a:solidFill>
                <a:latin typeface="Calibri" panose="020F0502020204030204" pitchFamily="34" charset="0"/>
              </a:rPr>
              <a:t>Orlistat/Counterweight Plus/BEYOND study</a:t>
            </a:r>
          </a:p>
        </p:txBody>
      </p:sp>
      <p:sp>
        <p:nvSpPr>
          <p:cNvPr id="5133" name="Text Box 18"/>
          <p:cNvSpPr txBox="1">
            <a:spLocks noChangeArrowheads="1"/>
          </p:cNvSpPr>
          <p:nvPr/>
        </p:nvSpPr>
        <p:spPr bwMode="auto">
          <a:xfrm>
            <a:off x="4497388" y="4705350"/>
            <a:ext cx="698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800">
                <a:latin typeface="Calibri" panose="020F0502020204030204" pitchFamily="34" charset="0"/>
              </a:rPr>
              <a:t>Tier 5</a:t>
            </a:r>
          </a:p>
        </p:txBody>
      </p:sp>
      <p:sp>
        <p:nvSpPr>
          <p:cNvPr id="5134" name="Line 19"/>
          <p:cNvSpPr>
            <a:spLocks noChangeShapeType="1"/>
          </p:cNvSpPr>
          <p:nvPr/>
        </p:nvSpPr>
        <p:spPr bwMode="auto">
          <a:xfrm flipH="1">
            <a:off x="5864225" y="4365625"/>
            <a:ext cx="34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5" name="Text Box 20"/>
          <p:cNvSpPr txBox="1">
            <a:spLocks noChangeArrowheads="1"/>
          </p:cNvSpPr>
          <p:nvPr/>
        </p:nvSpPr>
        <p:spPr bwMode="auto">
          <a:xfrm>
            <a:off x="958850" y="3035300"/>
            <a:ext cx="22574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>
                <a:solidFill>
                  <a:schemeClr val="tx2"/>
                </a:solidFill>
                <a:latin typeface="Calibri" panose="020F0502020204030204" pitchFamily="34" charset="0"/>
              </a:rPr>
              <a:t>Community Dietetic Team and Specialist Weight Management Team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200">
                <a:solidFill>
                  <a:schemeClr val="tx2"/>
                </a:solidFill>
                <a:latin typeface="Calibri" panose="020F0502020204030204" pitchFamily="34" charset="0"/>
              </a:rPr>
              <a:t>14 week core group programme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200">
                <a:solidFill>
                  <a:schemeClr val="tx2"/>
                </a:solidFill>
                <a:latin typeface="Calibri" panose="020F0502020204030204" pitchFamily="34" charset="0"/>
              </a:rPr>
              <a:t>9 month maintenance group programme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200">
                <a:solidFill>
                  <a:schemeClr val="tx2"/>
                </a:solidFill>
                <a:latin typeface="Calibri" panose="020F0502020204030204" pitchFamily="34" charset="0"/>
              </a:rPr>
              <a:t>12 week Exercise group programme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200">
                <a:solidFill>
                  <a:schemeClr val="tx2"/>
                </a:solidFill>
                <a:latin typeface="Calibri" panose="020F0502020204030204" pitchFamily="34" charset="0"/>
              </a:rPr>
              <a:t>(4 psycho-educational talks)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200">
                <a:solidFill>
                  <a:schemeClr val="tx2"/>
                </a:solidFill>
                <a:latin typeface="Calibri" panose="020F0502020204030204" pitchFamily="34" charset="0"/>
              </a:rPr>
              <a:t>+/- psychological 1:1 therapy</a:t>
            </a:r>
          </a:p>
        </p:txBody>
      </p:sp>
      <p:sp>
        <p:nvSpPr>
          <p:cNvPr id="5136" name="Line 21"/>
          <p:cNvSpPr>
            <a:spLocks noChangeShapeType="1"/>
          </p:cNvSpPr>
          <p:nvPr/>
        </p:nvSpPr>
        <p:spPr bwMode="auto">
          <a:xfrm>
            <a:off x="1535113" y="3581400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7" name="Text Box 22"/>
          <p:cNvSpPr txBox="1">
            <a:spLocks noChangeArrowheads="1"/>
          </p:cNvSpPr>
          <p:nvPr/>
        </p:nvSpPr>
        <p:spPr bwMode="auto">
          <a:xfrm>
            <a:off x="7304088" y="1989138"/>
            <a:ext cx="25400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>
                <a:solidFill>
                  <a:schemeClr val="tx2"/>
                </a:solidFill>
                <a:latin typeface="Calibri" panose="020F0502020204030204" pitchFamily="34" charset="0"/>
              </a:rPr>
              <a:t>Local Council and Leisure Trust Health Coaches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200">
                <a:solidFill>
                  <a:schemeClr val="tx2"/>
                </a:solidFill>
                <a:latin typeface="Calibri" panose="020F0502020204030204" pitchFamily="34" charset="0"/>
              </a:rPr>
              <a:t>12 week dietary (Counterweight)  and physical activity group programme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200">
                <a:solidFill>
                  <a:schemeClr val="tx2"/>
                </a:solidFill>
                <a:latin typeface="Calibri" panose="020F0502020204030204" pitchFamily="34" charset="0"/>
              </a:rPr>
              <a:t>Follow up at 6, 9 and 12 months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200">
                <a:solidFill>
                  <a:schemeClr val="tx2"/>
                </a:solidFill>
                <a:latin typeface="Calibri" panose="020F0502020204030204" pitchFamily="34" charset="0"/>
              </a:rPr>
              <a:t>FFIT pilot</a:t>
            </a:r>
          </a:p>
        </p:txBody>
      </p:sp>
      <p:sp>
        <p:nvSpPr>
          <p:cNvPr id="5138" name="Line 23"/>
          <p:cNvSpPr>
            <a:spLocks noChangeShapeType="1"/>
          </p:cNvSpPr>
          <p:nvPr/>
        </p:nvSpPr>
        <p:spPr bwMode="auto">
          <a:xfrm flipH="1">
            <a:off x="7015163" y="2708275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9" name="Line 24"/>
          <p:cNvSpPr>
            <a:spLocks noChangeShapeType="1"/>
          </p:cNvSpPr>
          <p:nvPr/>
        </p:nvSpPr>
        <p:spPr bwMode="auto">
          <a:xfrm>
            <a:off x="1820863" y="20701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40" name="Text Box 25"/>
          <p:cNvSpPr txBox="1">
            <a:spLocks noChangeArrowheads="1"/>
          </p:cNvSpPr>
          <p:nvPr/>
        </p:nvSpPr>
        <p:spPr bwMode="auto">
          <a:xfrm>
            <a:off x="930275" y="1054100"/>
            <a:ext cx="10382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>
                <a:solidFill>
                  <a:schemeClr val="tx2"/>
                </a:solidFill>
                <a:latin typeface="Calibri" panose="020F0502020204030204" pitchFamily="34" charset="0"/>
              </a:rPr>
              <a:t>General population- based advice and services</a:t>
            </a:r>
            <a:r>
              <a:rPr lang="en-GB" altLang="en-US" sz="1200">
                <a:solidFill>
                  <a:schemeClr val="tx2"/>
                </a:solidFill>
                <a:latin typeface="Calibri" panose="020F0502020204030204" pitchFamily="34" charset="0"/>
              </a:rPr>
              <a:t> e.g. websites, apps, community initiatives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287000" cy="1143000"/>
          </a:xfrm>
        </p:spPr>
        <p:txBody>
          <a:bodyPr/>
          <a:lstStyle/>
          <a:p>
            <a:pPr eaLnBrk="1" hangingPunct="1"/>
            <a:r>
              <a:rPr lang="en-GB" altLang="en-US" sz="3200" b="1" smtClean="0">
                <a:solidFill>
                  <a:schemeClr val="tx2"/>
                </a:solidFill>
              </a:rPr>
              <a:t>Who is it for? </a:t>
            </a:r>
            <a:br>
              <a:rPr lang="en-GB" altLang="en-US" sz="3200" b="1" smtClean="0">
                <a:solidFill>
                  <a:schemeClr val="tx2"/>
                </a:solidFill>
              </a:rPr>
            </a:br>
            <a:r>
              <a:rPr lang="en-GB" altLang="en-US" sz="2800" b="1" smtClean="0">
                <a:solidFill>
                  <a:schemeClr val="tx2"/>
                </a:solidFill>
              </a:rPr>
              <a:t>Single point of referral to adult and paediatric weight management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idx="4294967295"/>
          </p:nvPr>
        </p:nvSpPr>
        <p:spPr>
          <a:xfrm>
            <a:off x="174625" y="1196975"/>
            <a:ext cx="9864725" cy="547211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altLang="en-US" sz="2400" b="1" dirty="0" smtClean="0">
                <a:solidFill>
                  <a:schemeClr val="tx2"/>
                </a:solidFill>
              </a:rPr>
              <a:t>Referral criteria:</a:t>
            </a: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solidFill>
                  <a:schemeClr val="tx2"/>
                </a:solidFill>
              </a:rPr>
              <a:t>Overweight and obese </a:t>
            </a:r>
            <a:r>
              <a:rPr lang="en-GB" sz="2000" b="1" dirty="0" smtClean="0">
                <a:solidFill>
                  <a:schemeClr val="tx2"/>
                </a:solidFill>
              </a:rPr>
              <a:t>adults</a:t>
            </a:r>
            <a:r>
              <a:rPr lang="en-GB" sz="2000" dirty="0" smtClean="0">
                <a:solidFill>
                  <a:schemeClr val="tx2"/>
                </a:solidFill>
              </a:rPr>
              <a:t> (&gt;18 years) with a BMI&gt;30kg/m</a:t>
            </a:r>
            <a:r>
              <a:rPr lang="en-GB" sz="2000" baseline="30000" dirty="0" smtClean="0">
                <a:solidFill>
                  <a:schemeClr val="tx2"/>
                </a:solidFill>
              </a:rPr>
              <a:t>2</a:t>
            </a:r>
            <a:r>
              <a:rPr lang="en-GB" sz="2000" dirty="0" smtClean="0">
                <a:solidFill>
                  <a:schemeClr val="tx2"/>
                </a:solidFill>
              </a:rPr>
              <a:t> (BMI&gt;27.5m</a:t>
            </a:r>
            <a:r>
              <a:rPr lang="en-GB" sz="2000" baseline="30000" dirty="0" smtClean="0">
                <a:solidFill>
                  <a:schemeClr val="tx2"/>
                </a:solidFill>
              </a:rPr>
              <a:t>2</a:t>
            </a:r>
            <a:r>
              <a:rPr lang="en-GB" sz="2000" dirty="0" smtClean="0">
                <a:solidFill>
                  <a:schemeClr val="tx2"/>
                </a:solidFill>
              </a:rPr>
              <a:t> If BME inc. South Asian and Chinese)</a:t>
            </a:r>
          </a:p>
          <a:p>
            <a:pPr>
              <a:buFont typeface="Arial" charset="0"/>
              <a:buChar char="•"/>
              <a:defRPr/>
            </a:pPr>
            <a:r>
              <a:rPr lang="en-GB" sz="2000" b="1" dirty="0" smtClean="0">
                <a:solidFill>
                  <a:schemeClr val="tx2"/>
                </a:solidFill>
              </a:rPr>
              <a:t>Children </a:t>
            </a:r>
            <a:r>
              <a:rPr lang="en-GB" sz="2000" dirty="0" smtClean="0">
                <a:solidFill>
                  <a:schemeClr val="tx2"/>
                </a:solidFill>
              </a:rPr>
              <a:t>&gt; age 5 with BMI &gt;91</a:t>
            </a:r>
            <a:r>
              <a:rPr lang="en-GB" sz="2000" baseline="30000" dirty="0" smtClean="0">
                <a:solidFill>
                  <a:schemeClr val="tx2"/>
                </a:solidFill>
              </a:rPr>
              <a:t>st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</a:rPr>
              <a:t>Centile</a:t>
            </a:r>
            <a:r>
              <a:rPr lang="en-GB" sz="2000" dirty="0" smtClean="0">
                <a:solidFill>
                  <a:schemeClr val="tx2"/>
                </a:solidFill>
              </a:rPr>
              <a:t>, (age 2-5 with BMI&gt; 99.6</a:t>
            </a:r>
            <a:r>
              <a:rPr lang="en-GB" sz="2000" baseline="30000" dirty="0" smtClean="0">
                <a:solidFill>
                  <a:schemeClr val="tx2"/>
                </a:solidFill>
              </a:rPr>
              <a:t>th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</a:rPr>
              <a:t>centile</a:t>
            </a:r>
            <a:r>
              <a:rPr lang="en-GB" sz="2000" dirty="0" smtClean="0">
                <a:solidFill>
                  <a:schemeClr val="tx2"/>
                </a:solidFill>
              </a:rPr>
              <a:t>)</a:t>
            </a: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solidFill>
                  <a:schemeClr val="tx2"/>
                </a:solidFill>
              </a:rPr>
              <a:t>Those who are motivated and ready to make lifestyle changes</a:t>
            </a:r>
          </a:p>
          <a:p>
            <a:pPr>
              <a:buFont typeface="Arial" charset="0"/>
              <a:buChar char="•"/>
              <a:defRPr/>
            </a:pPr>
            <a:r>
              <a:rPr lang="en-GB" sz="2000" dirty="0" smtClean="0">
                <a:solidFill>
                  <a:schemeClr val="tx2"/>
                </a:solidFill>
              </a:rPr>
              <a:t>Individuals who are able to make independent choices about food shopping and meal planning</a:t>
            </a:r>
          </a:p>
          <a:p>
            <a:pPr>
              <a:buFont typeface="Arial" charset="0"/>
              <a:buChar char="•"/>
              <a:defRPr/>
            </a:pPr>
            <a:endParaRPr lang="en-GB" altLang="en-US" sz="2000" b="1" dirty="0" smtClean="0">
              <a:solidFill>
                <a:schemeClr val="tx2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altLang="en-US" sz="2400" b="1" dirty="0" smtClean="0">
                <a:solidFill>
                  <a:schemeClr val="tx2"/>
                </a:solidFill>
              </a:rPr>
              <a:t>Those not appropriate for referral:</a:t>
            </a:r>
            <a:endParaRPr lang="en-GB" sz="2400" b="1" dirty="0" smtClean="0"/>
          </a:p>
          <a:p>
            <a:pPr lvl="1">
              <a:buFont typeface="Arial" charset="0"/>
              <a:buChar char="–"/>
              <a:defRPr/>
            </a:pPr>
            <a:r>
              <a:rPr lang="en-GB" sz="1600" dirty="0" smtClean="0">
                <a:solidFill>
                  <a:schemeClr val="tx2"/>
                </a:solidFill>
              </a:rPr>
              <a:t>Have uncontrolled hypothyroidism</a:t>
            </a:r>
          </a:p>
          <a:p>
            <a:pPr lvl="1">
              <a:buFont typeface="Arial" charset="0"/>
              <a:buChar char="–"/>
              <a:defRPr/>
            </a:pPr>
            <a:r>
              <a:rPr lang="en-GB" sz="1600" dirty="0" smtClean="0">
                <a:solidFill>
                  <a:schemeClr val="tx2"/>
                </a:solidFill>
              </a:rPr>
              <a:t>Have unstable psychosis or severe and unstable personality disorder</a:t>
            </a:r>
          </a:p>
          <a:p>
            <a:pPr lvl="1">
              <a:buFont typeface="Arial" charset="0"/>
              <a:buChar char="–"/>
              <a:defRPr/>
            </a:pPr>
            <a:r>
              <a:rPr lang="en-GB" sz="1600" dirty="0" smtClean="0">
                <a:solidFill>
                  <a:schemeClr val="tx2"/>
                </a:solidFill>
              </a:rPr>
              <a:t>Have current alcohol or drug abuse</a:t>
            </a:r>
          </a:p>
          <a:p>
            <a:pPr lvl="1">
              <a:buFont typeface="Arial" charset="0"/>
              <a:buChar char="–"/>
              <a:defRPr/>
            </a:pPr>
            <a:r>
              <a:rPr lang="en-GB" sz="1600" dirty="0" smtClean="0">
                <a:solidFill>
                  <a:schemeClr val="tx2"/>
                </a:solidFill>
              </a:rPr>
              <a:t>Are pregnant </a:t>
            </a:r>
          </a:p>
          <a:p>
            <a:pPr lvl="1">
              <a:buFont typeface="Arial" charset="0"/>
              <a:buChar char="–"/>
              <a:defRPr/>
            </a:pPr>
            <a:r>
              <a:rPr lang="en-GB" sz="1600" dirty="0" smtClean="0">
                <a:solidFill>
                  <a:schemeClr val="tx2"/>
                </a:solidFill>
              </a:rPr>
              <a:t>Have dementia</a:t>
            </a:r>
          </a:p>
          <a:p>
            <a:pPr lvl="1">
              <a:buFont typeface="Arial" charset="0"/>
              <a:buChar char="–"/>
              <a:defRPr/>
            </a:pPr>
            <a:r>
              <a:rPr lang="en-GB" sz="1600" dirty="0" smtClean="0">
                <a:solidFill>
                  <a:schemeClr val="tx2"/>
                </a:solidFill>
              </a:rPr>
              <a:t>Have </a:t>
            </a:r>
            <a:r>
              <a:rPr lang="en-GB" sz="1600" b="1" dirty="0" smtClean="0">
                <a:solidFill>
                  <a:schemeClr val="tx2"/>
                </a:solidFill>
              </a:rPr>
              <a:t>diagnosis </a:t>
            </a:r>
            <a:r>
              <a:rPr lang="en-GB" sz="1600" dirty="0" smtClean="0">
                <a:solidFill>
                  <a:schemeClr val="tx2"/>
                </a:solidFill>
              </a:rPr>
              <a:t>of current eating disorder</a:t>
            </a:r>
          </a:p>
          <a:p>
            <a:pPr lvl="1">
              <a:buFont typeface="Arial" charset="0"/>
              <a:buChar char="–"/>
              <a:defRPr/>
            </a:pPr>
            <a:r>
              <a:rPr lang="en-GB" sz="1600" dirty="0" smtClean="0">
                <a:solidFill>
                  <a:schemeClr val="tx2"/>
                </a:solidFill>
              </a:rPr>
              <a:t>Have moderate to severe learning disability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altLang="en-US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4988" y="0"/>
            <a:ext cx="9258300" cy="908050"/>
          </a:xfrm>
        </p:spPr>
        <p:txBody>
          <a:bodyPr/>
          <a:lstStyle/>
          <a:p>
            <a:r>
              <a:rPr lang="en-GB" altLang="en-US" smtClean="0">
                <a:solidFill>
                  <a:schemeClr val="tx2"/>
                </a:solidFill>
              </a:rPr>
              <a:t>Tier 1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74625" y="908050"/>
            <a:ext cx="9721850" cy="2520950"/>
          </a:xfrm>
        </p:spPr>
        <p:txBody>
          <a:bodyPr/>
          <a:lstStyle/>
          <a:p>
            <a:r>
              <a:rPr lang="en-GB" altLang="en-US" sz="2800" smtClean="0">
                <a:solidFill>
                  <a:schemeClr val="tx2"/>
                </a:solidFill>
              </a:rPr>
              <a:t>Ongoing development, focusing on national resources and core messages across H&amp;SCPs and health boards</a:t>
            </a:r>
          </a:p>
          <a:p>
            <a:r>
              <a:rPr lang="en-GB" altLang="en-US" sz="2800" smtClean="0">
                <a:solidFill>
                  <a:schemeClr val="tx2"/>
                </a:solidFill>
              </a:rPr>
              <a:t>Working closely with Maternal and Infant nutrition strategy</a:t>
            </a:r>
          </a:p>
          <a:p>
            <a:r>
              <a:rPr lang="en-GB" altLang="en-US" sz="2800" smtClean="0">
                <a:solidFill>
                  <a:schemeClr val="tx2"/>
                </a:solidFill>
              </a:rPr>
              <a:t>Collaboration with Health Promotion</a:t>
            </a:r>
          </a:p>
          <a:p>
            <a:r>
              <a:rPr lang="en-GB" altLang="en-US" sz="2800" smtClean="0">
                <a:solidFill>
                  <a:schemeClr val="tx2"/>
                </a:solidFill>
              </a:rPr>
              <a:t>Early years and schools</a:t>
            </a:r>
          </a:p>
        </p:txBody>
      </p:sp>
      <p:pic>
        <p:nvPicPr>
          <p:cNvPr id="7172" name="Picture 3" descr="UPDATED_Eatwell_guide_2016_FINAL_MAR23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4130675"/>
            <a:ext cx="406082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644900"/>
            <a:ext cx="344328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Image result for healthy happy kids resourc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3429000"/>
            <a:ext cx="217487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AutoShape 9" descr="Image result for unicef baby friendly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176" name="Picture 11" descr="Image result for unicef baby friendl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2924175"/>
            <a:ext cx="268605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39813" y="260350"/>
            <a:ext cx="8183562" cy="1143000"/>
          </a:xfrm>
        </p:spPr>
        <p:txBody>
          <a:bodyPr/>
          <a:lstStyle/>
          <a:p>
            <a:r>
              <a:rPr lang="en-GB" altLang="en-US" sz="3200" smtClean="0">
                <a:solidFill>
                  <a:schemeClr val="tx2"/>
                </a:solidFill>
              </a:rPr>
              <a:t>Tier 2 or Tier 3 – what’s the difference in the adult group programmes available in Lothian?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2558" y="1556793"/>
          <a:ext cx="950347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18964" y="4077072"/>
          <a:ext cx="9577064" cy="230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3">
            <a:extLst>
              <a:ext uri="{FF2B5EF4-FFF2-40B4-BE49-F238E27FC236}">
                <a16:creationId xmlns="" xmlns:a16="http://schemas.microsoft.com/office/drawing/2014/main" id="{54E3BEFB-7EA1-4082-9148-6CEB33CC5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6" y="2216150"/>
            <a:ext cx="5318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3000" b="1" i="1" dirty="0">
                <a:solidFill>
                  <a:srgbClr val="6E6259"/>
                </a:solidFill>
                <a:latin typeface="+mn-lt"/>
              </a:rPr>
              <a:t>Tier 2 Weight Management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3000" b="1" i="1" dirty="0">
                <a:solidFill>
                  <a:srgbClr val="6E6259"/>
                </a:solidFill>
                <a:latin typeface="+mn-lt"/>
              </a:rPr>
              <a:t>Get Moving with Counterweight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-146050"/>
            <a:ext cx="794385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4905376"/>
            <a:ext cx="50244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Image result for nhs lothi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5160964"/>
            <a:ext cx="1687512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4" y="5559425"/>
            <a:ext cx="23399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4" y="3767138"/>
            <a:ext cx="254317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4" y="3640138"/>
            <a:ext cx="23399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3201988"/>
            <a:ext cx="18145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4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1">
            <a:extLst>
              <a:ext uri="{FF2B5EF4-FFF2-40B4-BE49-F238E27FC236}">
                <a16:creationId xmlns="" xmlns:a16="http://schemas.microsoft.com/office/drawing/2014/main" id="{180857C6-67BA-4EDB-894B-4D58D26C5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6" y="1260475"/>
            <a:ext cx="473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defRPr/>
            </a:pPr>
            <a:endParaRPr lang="en-GB" sz="2800" dirty="0">
              <a:latin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  <a:defRPr/>
            </a:pPr>
            <a:endParaRPr lang="en-GB" sz="2800" dirty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000C774-40F1-49FA-8177-38CD66B1C8E8}"/>
              </a:ext>
            </a:extLst>
          </p:cNvPr>
          <p:cNvSpPr/>
          <p:nvPr/>
        </p:nvSpPr>
        <p:spPr>
          <a:xfrm>
            <a:off x="804863" y="973138"/>
            <a:ext cx="8913812" cy="3632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3000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Timeline of Partnership between NHS and Local Authorities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3000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Overview of Tier 2 Intervention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3000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Course Statistics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3000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Challenges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3000" b="1" i="1" dirty="0">
                <a:solidFill>
                  <a:srgbClr val="6E62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Successes</a:t>
            </a:r>
            <a:endParaRPr lang="en-GB" sz="32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571500" y="981075"/>
            <a:ext cx="9144000" cy="0"/>
          </a:xfrm>
          <a:prstGeom prst="line">
            <a:avLst/>
          </a:prstGeom>
          <a:noFill/>
          <a:ln w="38100">
            <a:solidFill>
              <a:srgbClr val="FF8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14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4905376"/>
            <a:ext cx="50244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Image result for nhs loth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5160964"/>
            <a:ext cx="1687512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4" y="5559425"/>
            <a:ext cx="23399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3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3907</TotalTime>
  <Words>2609</Words>
  <Application>Microsoft Office PowerPoint</Application>
  <PresentationFormat>35mm Slides</PresentationFormat>
  <Paragraphs>453</Paragraphs>
  <Slides>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ＭＳ Ｐゴシック</vt:lpstr>
      <vt:lpstr>ＭＳ Ｐゴシック</vt:lpstr>
      <vt:lpstr>Arial</vt:lpstr>
      <vt:lpstr>Calibri</vt:lpstr>
      <vt:lpstr>Franklin Gothic Medium</vt:lpstr>
      <vt:lpstr>Helvetica</vt:lpstr>
      <vt:lpstr>Times</vt:lpstr>
      <vt:lpstr>Times New Roman</vt:lpstr>
      <vt:lpstr>Wingdings</vt:lpstr>
      <vt:lpstr>Office Theme</vt:lpstr>
      <vt:lpstr>  NHS Lothian Weight Management Service The local experience so far…..</vt:lpstr>
      <vt:lpstr>The Lothian landscape</vt:lpstr>
      <vt:lpstr>Establishing the WM service – a timeline</vt:lpstr>
      <vt:lpstr>PowerPoint Presentation</vt:lpstr>
      <vt:lpstr>Who is it for?  Single point of referral to adult and paediatric weight management</vt:lpstr>
      <vt:lpstr>Tier 1</vt:lpstr>
      <vt:lpstr>Tier 2 or Tier 3 – what’s the difference in the adult group programmes available in Lothian?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Tier 3 Core Programme and Maintenance</vt:lpstr>
      <vt:lpstr>PowerPoint Presentation</vt:lpstr>
      <vt:lpstr>WM Psychology  Development of Disordered Eating Group</vt:lpstr>
      <vt:lpstr>TIER 4 – Get Individual </vt:lpstr>
      <vt:lpstr>Counterweight Plus Pilot – 40 patients</vt:lpstr>
      <vt:lpstr>DiRECT Clinical Trial</vt:lpstr>
      <vt:lpstr>PowerPoint Presentation</vt:lpstr>
      <vt:lpstr>   DiRECT Study results – 1 yr</vt:lpstr>
      <vt:lpstr>More about targeted diabetes work streams....</vt:lpstr>
      <vt:lpstr>Lothian proposal for diabetes prevention strategy</vt:lpstr>
      <vt:lpstr>What are current work streams and ongoing developments?</vt:lpstr>
      <vt:lpstr>What have we learned so far? </vt:lpstr>
      <vt:lpstr>PowerPoint Presentation</vt:lpstr>
      <vt:lpstr>Any questions ?</vt:lpstr>
    </vt:vector>
  </TitlesOfParts>
  <Company>Lothian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user</dc:creator>
  <cp:lastModifiedBy>Ryan Hughes</cp:lastModifiedBy>
  <cp:revision>268</cp:revision>
  <dcterms:created xsi:type="dcterms:W3CDTF">2006-09-20T09:53:57Z</dcterms:created>
  <dcterms:modified xsi:type="dcterms:W3CDTF">2018-02-07T11:43:11Z</dcterms:modified>
</cp:coreProperties>
</file>