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1" r:id="rId3"/>
    <p:sldId id="292" r:id="rId4"/>
    <p:sldId id="293" r:id="rId5"/>
    <p:sldId id="295" r:id="rId6"/>
    <p:sldId id="296" r:id="rId7"/>
    <p:sldId id="297" r:id="rId8"/>
    <p:sldId id="303" r:id="rId9"/>
    <p:sldId id="298" r:id="rId10"/>
    <p:sldId id="302" r:id="rId11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627" autoAdjust="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096350-44A0-4644-AA18-64C6CCF6BA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46745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6763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578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49800"/>
            <a:ext cx="495300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7578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71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578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21813"/>
            <a:ext cx="2895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CA46CF-0014-4B87-819A-AF6849EFC6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449768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A46CF-0014-4B87-819A-AF6849EFC622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51334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924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toneSansSemibold" pitchFamily="34" charset="0"/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6125119" y="5871467"/>
            <a:ext cx="17575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217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ScotPHN is hosted by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145970354"/>
              </p:ext>
            </p:extLst>
          </p:nvPr>
        </p:nvGraphicFramePr>
        <p:xfrm>
          <a:off x="7082616" y="316289"/>
          <a:ext cx="1600200" cy="748477"/>
        </p:xfrm>
        <a:graphic>
          <a:graphicData uri="http://schemas.openxmlformats.org/presentationml/2006/ole">
            <p:oleObj spid="_x0000_s6149" name="Photo Editor Photo" r:id="rId4" imgW="9561905" imgH="4180952" progId="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251520" y="6179244"/>
            <a:ext cx="1584325" cy="431800"/>
          </a:xfrm>
          <a:prstGeom prst="rect">
            <a:avLst/>
          </a:prstGeom>
          <a:solidFill>
            <a:srgbClr val="0021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37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531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4788"/>
            <a:ext cx="1943100" cy="5129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4788"/>
            <a:ext cx="5676900" cy="5129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032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51520" y="6179244"/>
            <a:ext cx="1584325" cy="431800"/>
          </a:xfrm>
          <a:prstGeom prst="rect">
            <a:avLst/>
          </a:prstGeom>
          <a:solidFill>
            <a:srgbClr val="0021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69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8912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8237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033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185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541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3908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0341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4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878519112"/>
              </p:ext>
            </p:extLst>
          </p:nvPr>
        </p:nvGraphicFramePr>
        <p:xfrm>
          <a:off x="3491880" y="5805264"/>
          <a:ext cx="1600200" cy="748477"/>
        </p:xfrm>
        <a:graphic>
          <a:graphicData uri="http://schemas.openxmlformats.org/presentationml/2006/ole">
            <p:oleObj spid="_x0000_s1054" name="Photo Editor Photo" r:id="rId15" imgW="9561905" imgH="4180952" progId="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6125119" y="5871467"/>
            <a:ext cx="17575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2170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ScotPHN is hosted by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1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217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17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217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217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217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217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217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21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0836" y="5400918"/>
            <a:ext cx="1584325" cy="431800"/>
          </a:xfrm>
          <a:prstGeom prst="rect">
            <a:avLst/>
          </a:prstGeom>
          <a:solidFill>
            <a:srgbClr val="0021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520" y="6179244"/>
            <a:ext cx="1584325" cy="431800"/>
          </a:xfrm>
          <a:prstGeom prst="rect">
            <a:avLst/>
          </a:prstGeom>
          <a:solidFill>
            <a:srgbClr val="0021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Implementing obesity prevention – a local perspective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Ruth Campbell NHS Ayrshire &amp; Arran</a:t>
            </a:r>
            <a:br>
              <a:rPr lang="en-GB" sz="3200" dirty="0" smtClean="0"/>
            </a:br>
            <a:r>
              <a:rPr lang="en-GB" sz="3200" dirty="0" smtClean="0"/>
              <a:t>Kevin Mitchell East Ayrshire Council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Healthy dose of realism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Activities identified are within sphere of influence of Community Planning Partners particularly NHS &amp; local authorities</a:t>
            </a:r>
          </a:p>
          <a:p>
            <a:r>
              <a:rPr lang="en-US" dirty="0" smtClean="0"/>
              <a:t>Importance of national action not within our gift </a:t>
            </a:r>
          </a:p>
          <a:p>
            <a:r>
              <a:rPr lang="en-US" dirty="0" smtClean="0"/>
              <a:t>Realistic balance between improvement &amp; current economic situation </a:t>
            </a:r>
          </a:p>
          <a:p>
            <a:r>
              <a:rPr lang="en-US" dirty="0" smtClean="0"/>
              <a:t>Activities being implemented at scale </a:t>
            </a:r>
          </a:p>
          <a:p>
            <a:r>
              <a:rPr lang="en-US" dirty="0" smtClean="0"/>
              <a:t>Strong platform to build on</a:t>
            </a:r>
          </a:p>
          <a:p>
            <a:r>
              <a:rPr lang="en-US" dirty="0" smtClean="0"/>
              <a:t>Momentum is gathering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Ayrshire Healthy Weight Strategy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Approved by NHS Board &amp; 3 Community Planning Partnership Boards in 2014  </a:t>
            </a:r>
          </a:p>
          <a:p>
            <a:r>
              <a:rPr lang="en-US" dirty="0" smtClean="0"/>
              <a:t>Representation from 3 local authorities, NHS </a:t>
            </a:r>
            <a:r>
              <a:rPr lang="en-US" dirty="0" err="1" smtClean="0"/>
              <a:t>Ayrshire</a:t>
            </a:r>
            <a:r>
              <a:rPr lang="en-US" dirty="0" smtClean="0"/>
              <a:t> &amp; </a:t>
            </a:r>
            <a:r>
              <a:rPr lang="en-US" dirty="0" err="1" smtClean="0"/>
              <a:t>Arran</a:t>
            </a:r>
            <a:r>
              <a:rPr lang="en-US" dirty="0" smtClean="0"/>
              <a:t>, one Public Partnership Forum</a:t>
            </a:r>
          </a:p>
          <a:p>
            <a:r>
              <a:rPr lang="en-US" dirty="0" smtClean="0"/>
              <a:t>Phase I – obesity; Phase II – underweight </a:t>
            </a:r>
          </a:p>
          <a:p>
            <a:r>
              <a:rPr lang="en-US" dirty="0" smtClean="0"/>
              <a:t>10 year strategy with 3 year action plans</a:t>
            </a:r>
          </a:p>
          <a:p>
            <a:r>
              <a:rPr lang="en-US" dirty="0" smtClean="0"/>
              <a:t>Volume I – outcomes, indicators &amp; action plan</a:t>
            </a:r>
          </a:p>
          <a:p>
            <a:r>
              <a:rPr lang="en-US" dirty="0" smtClean="0"/>
              <a:t>Volume II – local prevalence, current activity (at that time)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 &amp;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Aim: to halt the rise in the levels of overweight &amp; obesity among children &amp; adults by 2024 </a:t>
            </a:r>
          </a:p>
          <a:p>
            <a:r>
              <a:rPr lang="en-GB" dirty="0" smtClean="0"/>
              <a:t>Principles:</a:t>
            </a:r>
          </a:p>
          <a:p>
            <a:pPr lvl="1"/>
            <a:r>
              <a:rPr lang="en-GB" dirty="0" smtClean="0"/>
              <a:t>Food &amp; drink; physical activity; wider environment</a:t>
            </a:r>
          </a:p>
          <a:p>
            <a:pPr lvl="1"/>
            <a:r>
              <a:rPr lang="en-GB" dirty="0" smtClean="0"/>
              <a:t>Prevention &amp; treatment</a:t>
            </a:r>
          </a:p>
          <a:p>
            <a:pPr lvl="1"/>
            <a:r>
              <a:rPr lang="en-GB" dirty="0" smtClean="0"/>
              <a:t>All population groups</a:t>
            </a:r>
          </a:p>
          <a:p>
            <a:pPr lvl="1"/>
            <a:r>
              <a:rPr lang="en-GB" dirty="0" smtClean="0"/>
              <a:t>Settings </a:t>
            </a:r>
          </a:p>
          <a:p>
            <a:pPr lvl="1"/>
            <a:r>
              <a:rPr lang="en-GB" dirty="0" smtClean="0"/>
              <a:t>Reduce inequalities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Awareness, knowledge, skills &amp; empowerment</a:t>
            </a:r>
          </a:p>
          <a:p>
            <a:r>
              <a:rPr lang="en-GB" dirty="0" smtClean="0"/>
              <a:t>Maternal &amp; infant nutrition</a:t>
            </a:r>
          </a:p>
          <a:p>
            <a:r>
              <a:rPr lang="en-GB" dirty="0" smtClean="0"/>
              <a:t>Availability &amp; affordability of healthier food &amp; drinks</a:t>
            </a:r>
          </a:p>
          <a:p>
            <a:r>
              <a:rPr lang="en-GB" dirty="0" smtClean="0"/>
              <a:t>Active travel &amp; active workplaces</a:t>
            </a:r>
          </a:p>
          <a:p>
            <a:r>
              <a:rPr lang="en-GB" dirty="0" smtClean="0"/>
              <a:t>Built/natural environment</a:t>
            </a:r>
          </a:p>
          <a:p>
            <a:r>
              <a:rPr lang="en-GB" dirty="0" smtClean="0"/>
              <a:t>Physical activity</a:t>
            </a:r>
          </a:p>
          <a:p>
            <a:r>
              <a:rPr lang="en-GB" dirty="0" smtClean="0"/>
              <a:t>Weight management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Implementation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 first 3 years, oversight by pan-Ayrshire implementation group</a:t>
            </a:r>
          </a:p>
          <a:p>
            <a:r>
              <a:rPr lang="en-GB" dirty="0" smtClean="0"/>
              <a:t>Monitored via electronic performance management system</a:t>
            </a:r>
          </a:p>
          <a:p>
            <a:r>
              <a:rPr lang="en-GB" dirty="0" smtClean="0"/>
              <a:t>First 3 year action plan ended March 2017</a:t>
            </a:r>
          </a:p>
          <a:p>
            <a:r>
              <a:rPr lang="en-GB" dirty="0" smtClean="0"/>
              <a:t>Good progress on most actions; challenges with some</a:t>
            </a:r>
          </a:p>
          <a:p>
            <a:r>
              <a:rPr lang="en-GB" dirty="0" smtClean="0"/>
              <a:t>Next 3 year action plan will be specific to each local authority area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Community Planning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Multi-agency </a:t>
            </a:r>
            <a:r>
              <a:rPr lang="en-GB" dirty="0" smtClean="0"/>
              <a:t>/ </a:t>
            </a:r>
            <a:r>
              <a:rPr lang="en-GB" dirty="0" smtClean="0"/>
              <a:t>disciplinary </a:t>
            </a:r>
            <a:r>
              <a:rPr lang="en-GB" dirty="0" smtClean="0"/>
              <a:t>a</a:t>
            </a:r>
            <a:r>
              <a:rPr lang="en-GB" dirty="0" smtClean="0"/>
              <a:t>pproach</a:t>
            </a:r>
            <a:endParaRPr lang="en-GB" dirty="0" smtClean="0"/>
          </a:p>
          <a:p>
            <a:r>
              <a:rPr lang="en-GB" dirty="0" smtClean="0"/>
              <a:t>Initial – OLG Young People / Adults</a:t>
            </a:r>
          </a:p>
          <a:p>
            <a:r>
              <a:rPr lang="en-GB" dirty="0" smtClean="0"/>
              <a:t>Review – CPP Wellbeing Delivery Group</a:t>
            </a:r>
          </a:p>
          <a:p>
            <a:pPr lvl="3"/>
            <a:r>
              <a:rPr lang="en-GB" dirty="0" smtClean="0"/>
              <a:t>Children </a:t>
            </a:r>
            <a:r>
              <a:rPr lang="en-GB" dirty="0" smtClean="0"/>
              <a:t>&amp; Young People’s Strategic Partnership</a:t>
            </a:r>
          </a:p>
          <a:p>
            <a:r>
              <a:rPr lang="en-GB" dirty="0" smtClean="0"/>
              <a:t>Direct </a:t>
            </a:r>
            <a:r>
              <a:rPr lang="en-GB" dirty="0" smtClean="0"/>
              <a:t>links </a:t>
            </a:r>
            <a:r>
              <a:rPr lang="en-GB" dirty="0" smtClean="0"/>
              <a:t>to Service Delivery Plans</a:t>
            </a:r>
          </a:p>
          <a:p>
            <a:r>
              <a:rPr lang="en-GB" dirty="0" smtClean="0"/>
              <a:t>Quarterly </a:t>
            </a:r>
            <a:r>
              <a:rPr lang="en-GB" dirty="0" smtClean="0"/>
              <a:t>reporting</a:t>
            </a:r>
            <a:endParaRPr lang="en-GB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On The Ground: A Service Delivery Approach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Healthy Weight Pathways</a:t>
            </a:r>
          </a:p>
          <a:p>
            <a:r>
              <a:rPr lang="en-GB" dirty="0" smtClean="0"/>
              <a:t>Evidence </a:t>
            </a:r>
            <a:r>
              <a:rPr lang="en-GB" dirty="0" smtClean="0"/>
              <a:t>based </a:t>
            </a:r>
            <a:r>
              <a:rPr lang="en-GB" dirty="0" smtClean="0"/>
              <a:t>programmes</a:t>
            </a:r>
          </a:p>
          <a:p>
            <a:pPr lvl="1"/>
            <a:r>
              <a:rPr lang="en-GB" dirty="0" smtClean="0"/>
              <a:t>Activat8</a:t>
            </a:r>
          </a:p>
          <a:p>
            <a:pPr lvl="1"/>
            <a:r>
              <a:rPr lang="en-GB" dirty="0" smtClean="0"/>
              <a:t>Invigor8</a:t>
            </a:r>
          </a:p>
          <a:p>
            <a:pPr lvl="1"/>
            <a:r>
              <a:rPr lang="en-GB" dirty="0" smtClean="0"/>
              <a:t>MEND</a:t>
            </a:r>
          </a:p>
          <a:p>
            <a:r>
              <a:rPr lang="en-GB" dirty="0" smtClean="0"/>
              <a:t>Active East Ayrshire </a:t>
            </a:r>
            <a:r>
              <a:rPr lang="en-GB" dirty="0" smtClean="0"/>
              <a:t>Super Group</a:t>
            </a:r>
            <a:r>
              <a:rPr lang="en-GB" dirty="0" smtClean="0"/>
              <a:t> – PEPAS </a:t>
            </a:r>
            <a:endParaRPr lang="en-GB" dirty="0" smtClean="0"/>
          </a:p>
          <a:p>
            <a:pPr lvl="1"/>
            <a:r>
              <a:rPr lang="en-GB" dirty="0" smtClean="0"/>
              <a:t>Early </a:t>
            </a:r>
            <a:r>
              <a:rPr lang="en-GB" dirty="0" smtClean="0"/>
              <a:t>intervention </a:t>
            </a:r>
            <a:endParaRPr lang="en-GB" dirty="0" smtClean="0"/>
          </a:p>
          <a:p>
            <a:pPr lvl="1"/>
            <a:r>
              <a:rPr lang="en-GB" dirty="0" smtClean="0"/>
              <a:t>Preventative </a:t>
            </a:r>
            <a:r>
              <a:rPr lang="en-GB" dirty="0" smtClean="0"/>
              <a:t>work</a:t>
            </a:r>
            <a:endParaRPr lang="en-GB" dirty="0" smtClean="0"/>
          </a:p>
          <a:p>
            <a:pPr lvl="1"/>
            <a:r>
              <a:rPr lang="en-GB" dirty="0" smtClean="0"/>
              <a:t>Sustainable </a:t>
            </a:r>
            <a:r>
              <a:rPr lang="en-GB" dirty="0" smtClean="0"/>
              <a:t>communities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Changing Relationships: A Community Approach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Community </a:t>
            </a:r>
            <a:r>
              <a:rPr lang="en-GB" dirty="0" smtClean="0"/>
              <a:t>led action planning</a:t>
            </a:r>
            <a:endParaRPr lang="en-GB" dirty="0" smtClean="0"/>
          </a:p>
          <a:p>
            <a:pPr lvl="1"/>
            <a:r>
              <a:rPr lang="en-GB" dirty="0" smtClean="0"/>
              <a:t>Whole community approach</a:t>
            </a:r>
          </a:p>
          <a:p>
            <a:pPr lvl="1"/>
            <a:r>
              <a:rPr lang="en-GB" dirty="0" smtClean="0"/>
              <a:t>Single </a:t>
            </a:r>
            <a:r>
              <a:rPr lang="en-GB" dirty="0" smtClean="0"/>
              <a:t>issue engagement</a:t>
            </a:r>
            <a:endParaRPr lang="en-GB" dirty="0" smtClean="0"/>
          </a:p>
          <a:p>
            <a:pPr lvl="1"/>
            <a:r>
              <a:rPr lang="en-GB" dirty="0" smtClean="0"/>
              <a:t>Community </a:t>
            </a:r>
            <a:r>
              <a:rPr lang="en-GB" dirty="0" smtClean="0"/>
              <a:t>engagement </a:t>
            </a:r>
            <a:r>
              <a:rPr lang="en-GB" dirty="0" smtClean="0"/>
              <a:t>/ </a:t>
            </a:r>
            <a:r>
              <a:rPr lang="en-GB" dirty="0" smtClean="0"/>
              <a:t>empowerment</a:t>
            </a:r>
            <a:endParaRPr lang="en-GB" dirty="0" smtClean="0"/>
          </a:p>
          <a:p>
            <a:r>
              <a:rPr lang="en-GB" dirty="0" smtClean="0"/>
              <a:t>Community </a:t>
            </a:r>
            <a:r>
              <a:rPr lang="en-GB" dirty="0" smtClean="0"/>
              <a:t>solutions </a:t>
            </a:r>
            <a:r>
              <a:rPr lang="en-GB" dirty="0" smtClean="0"/>
              <a:t>&amp; </a:t>
            </a:r>
            <a:r>
              <a:rPr lang="en-GB" dirty="0" smtClean="0"/>
              <a:t>partnerships</a:t>
            </a:r>
            <a:endParaRPr lang="en-GB" dirty="0" smtClean="0"/>
          </a:p>
          <a:p>
            <a:pPr lvl="1"/>
            <a:r>
              <a:rPr lang="en-GB" dirty="0" smtClean="0"/>
              <a:t>Sustainability</a:t>
            </a:r>
          </a:p>
          <a:p>
            <a:pPr lvl="1"/>
            <a:r>
              <a:rPr lang="en-GB" dirty="0" smtClean="0"/>
              <a:t>Assets based </a:t>
            </a:r>
            <a:r>
              <a:rPr lang="en-GB" dirty="0" smtClean="0"/>
              <a:t>approach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4287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was our learning?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Engage </a:t>
            </a:r>
            <a:r>
              <a:rPr lang="en-GB" dirty="0" smtClean="0"/>
              <a:t>wider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Our </a:t>
            </a:r>
            <a:r>
              <a:rPr lang="en-GB" dirty="0" smtClean="0"/>
              <a:t>communities</a:t>
            </a:r>
            <a:endParaRPr lang="en-GB" dirty="0" smtClean="0"/>
          </a:p>
          <a:p>
            <a:pPr lvl="1"/>
            <a:r>
              <a:rPr lang="en-GB" dirty="0" smtClean="0"/>
              <a:t>Our </a:t>
            </a:r>
            <a:r>
              <a:rPr lang="en-GB" dirty="0" smtClean="0"/>
              <a:t>planners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Capitalise on our </a:t>
            </a:r>
            <a:r>
              <a:rPr lang="en-GB" dirty="0" smtClean="0"/>
              <a:t>existing assets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Transport </a:t>
            </a:r>
            <a:r>
              <a:rPr lang="en-GB" dirty="0" smtClean="0"/>
              <a:t>links</a:t>
            </a:r>
            <a:r>
              <a:rPr lang="en-GB" dirty="0"/>
              <a:t>/ </a:t>
            </a:r>
            <a:r>
              <a:rPr lang="en-GB" dirty="0" smtClean="0"/>
              <a:t>infrastructure </a:t>
            </a:r>
            <a:r>
              <a:rPr lang="en-GB" dirty="0" smtClean="0"/>
              <a:t>is </a:t>
            </a:r>
            <a:r>
              <a:rPr lang="en-GB" dirty="0" smtClean="0"/>
              <a:t>important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hshs">
  <a:themeElements>
    <a:clrScheme name="Nhsh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hshs">
      <a:majorFont>
        <a:latin typeface="StoneSans"/>
        <a:ea typeface=""/>
        <a:cs typeface=""/>
      </a:majorFont>
      <a:minorFont>
        <a:latin typeface="Ston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217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217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Sans" pitchFamily="34" charset="0"/>
          </a:defRPr>
        </a:defPPr>
      </a:lstStyle>
    </a:lnDef>
  </a:objectDefaults>
  <a:extraClrSchemeLst>
    <a:extraClrScheme>
      <a:clrScheme name="Nhsh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h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h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h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h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h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h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344</Words>
  <Application>Microsoft Office PowerPoint</Application>
  <PresentationFormat>On-screen Show (4:3)</PresentationFormat>
  <Paragraphs>70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Nhshs</vt:lpstr>
      <vt:lpstr>Photo Editor Photo</vt:lpstr>
      <vt:lpstr>   Implementing obesity prevention – a local perspective  Ruth Campbell NHS Ayrshire &amp; Arran Kevin Mitchell East Ayrshire Council  </vt:lpstr>
      <vt:lpstr>Ayrshire Healthy Weight Strategy</vt:lpstr>
      <vt:lpstr>Aim &amp; Principles</vt:lpstr>
      <vt:lpstr>Action Plan</vt:lpstr>
      <vt:lpstr>Implementation</vt:lpstr>
      <vt:lpstr>Community Planning</vt:lpstr>
      <vt:lpstr>On The Ground: A Service Delivery Approach</vt:lpstr>
      <vt:lpstr>Changing Relationships: A Community Approach</vt:lpstr>
      <vt:lpstr>What was our learning?</vt:lpstr>
      <vt:lpstr>Healthy dose of realism</vt:lpstr>
    </vt:vector>
  </TitlesOfParts>
  <Company>NHS Health Scotland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Scottish Public Health Network</dc:title>
  <dc:creator>annc</dc:creator>
  <cp:lastModifiedBy>Ruth Campbell</cp:lastModifiedBy>
  <cp:revision>91</cp:revision>
  <dcterms:created xsi:type="dcterms:W3CDTF">2007-03-13T12:31:54Z</dcterms:created>
  <dcterms:modified xsi:type="dcterms:W3CDTF">2017-12-04T18:59:47Z</dcterms:modified>
</cp:coreProperties>
</file>