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82" r:id="rId8"/>
    <p:sldId id="263" r:id="rId9"/>
    <p:sldId id="28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57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ckiehawkins:Documents:md%20air%201:survey:excel%20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ckiehawkins:Documents:md%20air%201:survey:excel%20resul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ckiehawkins:Documents:md%20air%201:survey:excel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Sheet1!$A$18:$A$26</c:f>
              <c:strCache>
                <c:ptCount val="9"/>
                <c:pt idx="0">
                  <c:v>Failure to integrate services/planning/infrastructure</c:v>
                </c:pt>
                <c:pt idx="1">
                  <c:v>Cost/loss of convenience/lack of viable alternatives</c:v>
                </c:pt>
                <c:pt idx="2">
                  <c:v>Lack of understanding/ Visibility/perception</c:v>
                </c:pt>
                <c:pt idx="3">
                  <c:v>Lack of Targets</c:v>
                </c:pt>
                <c:pt idx="4">
                  <c:v>Lack of Political will/leadership</c:v>
                </c:pt>
                <c:pt idx="5">
                  <c:v>Conflict in policies</c:v>
                </c:pt>
                <c:pt idx="6">
                  <c:v>Hard options</c:v>
                </c:pt>
                <c:pt idx="7">
                  <c:v>Lack of Engagement</c:v>
                </c:pt>
                <c:pt idx="8">
                  <c:v>Public transport – lack of coordination/cost/quality</c:v>
                </c:pt>
              </c:strCache>
            </c:strRef>
          </c:cat>
          <c:val>
            <c:numRef>
              <c:f>Sheet1!$B$18:$B$26</c:f>
              <c:numCache>
                <c:formatCode>General</c:formatCode>
                <c:ptCount val="9"/>
                <c:pt idx="0">
                  <c:v>18</c:v>
                </c:pt>
                <c:pt idx="1">
                  <c:v>15</c:v>
                </c:pt>
                <c:pt idx="2">
                  <c:v>14</c:v>
                </c:pt>
                <c:pt idx="3">
                  <c:v>6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368200"/>
        <c:axId val="130372856"/>
      </c:barChart>
      <c:catAx>
        <c:axId val="130368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0372856"/>
        <c:crosses val="autoZero"/>
        <c:auto val="1"/>
        <c:lblAlgn val="ctr"/>
        <c:lblOffset val="100"/>
        <c:noMultiLvlLbl val="0"/>
      </c:catAx>
      <c:valAx>
        <c:axId val="1303728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comments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0368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Sheet1!$A$30:$A$42</c:f>
              <c:strCache>
                <c:ptCount val="13"/>
                <c:pt idx="0">
                  <c:v>Subsidise/incentivize/responsive public transport</c:v>
                </c:pt>
                <c:pt idx="1">
                  <c:v>Inform public, options</c:v>
                </c:pt>
                <c:pt idx="2">
                  <c:v>Planning and infrastructure developments/integration</c:v>
                </c:pt>
                <c:pt idx="3">
                  <c:v>Health, personalize, do good</c:v>
                </c:pt>
                <c:pt idx="4">
                  <c:v>Financial savings/economic analysis</c:v>
                </c:pt>
                <c:pt idx="5">
                  <c:v>Travel planning</c:v>
                </c:pt>
                <c:pt idx="6">
                  <c:v>Pleasant environment/quality of life</c:v>
                </c:pt>
                <c:pt idx="7">
                  <c:v>Hard options</c:v>
                </c:pt>
                <c:pt idx="8">
                  <c:v>Technology</c:v>
                </c:pt>
                <c:pt idx="9">
                  <c:v>Ease of options</c:v>
                </c:pt>
                <c:pt idx="10">
                  <c:v>Fines for polluting vehicles/ incentives for clean</c:v>
                </c:pt>
                <c:pt idx="11">
                  <c:v>Delivery options</c:v>
                </c:pt>
                <c:pt idx="12">
                  <c:v>Freight by rail</c:v>
                </c:pt>
              </c:strCache>
            </c:strRef>
          </c:cat>
          <c:val>
            <c:numRef>
              <c:f>Sheet1!$B$30:$B$42</c:f>
              <c:numCache>
                <c:formatCode>General</c:formatCode>
                <c:ptCount val="13"/>
                <c:pt idx="0">
                  <c:v>12</c:v>
                </c:pt>
                <c:pt idx="1">
                  <c:v>11</c:v>
                </c:pt>
                <c:pt idx="2">
                  <c:v>11</c:v>
                </c:pt>
                <c:pt idx="3">
                  <c:v>10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4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332072"/>
        <c:axId val="129698168"/>
      </c:barChart>
      <c:catAx>
        <c:axId val="130332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9698168"/>
        <c:crosses val="autoZero"/>
        <c:auto val="1"/>
        <c:lblAlgn val="ctr"/>
        <c:lblOffset val="100"/>
        <c:noMultiLvlLbl val="0"/>
      </c:catAx>
      <c:valAx>
        <c:axId val="1296981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comments</a:t>
                </a:r>
              </a:p>
            </c:rich>
          </c:tx>
          <c:layout>
            <c:manualLayout>
              <c:xMode val="edge"/>
              <c:yMode val="edge"/>
              <c:x val="2.5031289111389202E-2"/>
              <c:y val="0.3107041862967970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0332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Sheet1!$A$46:$A$54</c:f>
              <c:strCache>
                <c:ptCount val="9"/>
                <c:pt idx="0">
                  <c:v>Healthier lifestyle</c:v>
                </c:pt>
                <c:pt idx="1">
                  <c:v>Better environment</c:v>
                </c:pt>
                <c:pt idx="2">
                  <c:v>Saving money</c:v>
                </c:pt>
                <c:pt idx="3">
                  <c:v>Social responsibility</c:v>
                </c:pt>
                <c:pt idx="4">
                  <c:v>Climate change</c:v>
                </c:pt>
                <c:pt idx="5">
                  <c:v>Safety</c:v>
                </c:pt>
                <c:pt idx="6">
                  <c:v>Image</c:v>
                </c:pt>
                <c:pt idx="7">
                  <c:v>Competition</c:v>
                </c:pt>
                <c:pt idx="8">
                  <c:v>Getting around now and in the future</c:v>
                </c:pt>
              </c:strCache>
            </c:strRef>
          </c:cat>
          <c:val>
            <c:numRef>
              <c:f>Sheet1!$B$46:$B$54</c:f>
              <c:numCache>
                <c:formatCode>General</c:formatCode>
                <c:ptCount val="9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765768"/>
        <c:axId val="129734512"/>
      </c:barChart>
      <c:catAx>
        <c:axId val="129765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9734512"/>
        <c:crosses val="autoZero"/>
        <c:auto val="1"/>
        <c:lblAlgn val="ctr"/>
        <c:lblOffset val="100"/>
        <c:noMultiLvlLbl val="0"/>
      </c:catAx>
      <c:valAx>
        <c:axId val="1297345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comments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9765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903DD1-F7E1-0F48-A875-7AB6E74EB45D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38423986-FEE4-BC4D-B55D-82F23B3AB729}">
      <dgm:prSet phldrT="[Text]" custT="1"/>
      <dgm:spPr/>
      <dgm:t>
        <a:bodyPr/>
        <a:lstStyle/>
        <a:p>
          <a:r>
            <a:rPr lang="en-US" sz="1700" b="1" i="1"/>
            <a:t>Source</a:t>
          </a:r>
        </a:p>
        <a:p>
          <a:r>
            <a:rPr lang="en-US" sz="1700" b="1"/>
            <a:t> </a:t>
          </a:r>
          <a:r>
            <a:rPr lang="en-US" sz="1700"/>
            <a:t> </a:t>
          </a:r>
          <a:r>
            <a:rPr lang="en-US" sz="1200"/>
            <a:t>substance </a:t>
          </a:r>
        </a:p>
        <a:p>
          <a:r>
            <a:rPr lang="en-US" sz="1200"/>
            <a:t>origin - e.g. traffic</a:t>
          </a:r>
        </a:p>
      </dgm:t>
    </dgm:pt>
    <dgm:pt modelId="{97EF209F-9860-7642-B0A2-91600F853AD2}" type="parTrans" cxnId="{7157C610-4527-F144-A838-F23831BD490D}">
      <dgm:prSet/>
      <dgm:spPr/>
      <dgm:t>
        <a:bodyPr/>
        <a:lstStyle/>
        <a:p>
          <a:endParaRPr lang="en-US"/>
        </a:p>
      </dgm:t>
    </dgm:pt>
    <dgm:pt modelId="{38569ABC-BB9E-204A-93A9-1FDB50084BE2}" type="sibTrans" cxnId="{7157C610-4527-F144-A838-F23831BD490D}">
      <dgm:prSet/>
      <dgm:spPr/>
      <dgm:t>
        <a:bodyPr/>
        <a:lstStyle/>
        <a:p>
          <a:endParaRPr lang="en-US"/>
        </a:p>
      </dgm:t>
    </dgm:pt>
    <dgm:pt modelId="{7FF38A3E-7AB5-6445-B49B-31BA8F2FCBDA}">
      <dgm:prSet phldrT="[Text]" custT="1"/>
      <dgm:spPr/>
      <dgm:t>
        <a:bodyPr/>
        <a:lstStyle/>
        <a:p>
          <a:r>
            <a:rPr lang="en-US" sz="1700" b="1" i="1" dirty="0"/>
            <a:t>Pathway</a:t>
          </a:r>
        </a:p>
        <a:p>
          <a:r>
            <a:rPr lang="en-US" sz="1700" dirty="0"/>
            <a:t> </a:t>
          </a:r>
          <a:r>
            <a:rPr lang="en-US" sz="1200" dirty="0"/>
            <a:t>dispersion</a:t>
          </a:r>
        </a:p>
        <a:p>
          <a:r>
            <a:rPr lang="en-US" sz="1200" dirty="0"/>
            <a:t>weather</a:t>
          </a:r>
        </a:p>
        <a:p>
          <a:r>
            <a:rPr lang="en-US" sz="1200" dirty="0"/>
            <a:t>barriers</a:t>
          </a:r>
        </a:p>
      </dgm:t>
    </dgm:pt>
    <dgm:pt modelId="{D0E8C77B-4823-394B-A125-72B4AFDD71B9}" type="parTrans" cxnId="{400008BD-5118-154C-8C07-CB625225AE2D}">
      <dgm:prSet/>
      <dgm:spPr/>
      <dgm:t>
        <a:bodyPr/>
        <a:lstStyle/>
        <a:p>
          <a:endParaRPr lang="en-US"/>
        </a:p>
      </dgm:t>
    </dgm:pt>
    <dgm:pt modelId="{B3C0673F-AB97-474C-A220-EC72AA2B1894}" type="sibTrans" cxnId="{400008BD-5118-154C-8C07-CB625225AE2D}">
      <dgm:prSet/>
      <dgm:spPr/>
      <dgm:t>
        <a:bodyPr/>
        <a:lstStyle/>
        <a:p>
          <a:endParaRPr lang="en-US"/>
        </a:p>
      </dgm:t>
    </dgm:pt>
    <dgm:pt modelId="{B363E01B-B0C0-EF46-A931-AC6AE8BD0E08}">
      <dgm:prSet phldrT="[Text]" custT="1"/>
      <dgm:spPr/>
      <dgm:t>
        <a:bodyPr/>
        <a:lstStyle/>
        <a:p>
          <a:r>
            <a:rPr lang="en-US" sz="1700" b="1" i="1"/>
            <a:t>Human Receptor </a:t>
          </a:r>
        </a:p>
        <a:p>
          <a:r>
            <a:rPr lang="en-US" sz="1200"/>
            <a:t>exposure</a:t>
          </a:r>
        </a:p>
        <a:p>
          <a:r>
            <a:rPr lang="en-US" sz="1200"/>
            <a:t>behaviour</a:t>
          </a:r>
        </a:p>
        <a:p>
          <a:r>
            <a:rPr lang="en-US" sz="1200"/>
            <a:t>vulnerability</a:t>
          </a:r>
        </a:p>
      </dgm:t>
    </dgm:pt>
    <dgm:pt modelId="{0B65B046-A8FD-684E-A792-B37D9ABDA04E}" type="parTrans" cxnId="{8E48E6FF-0855-D64E-8CEB-10C4CD8FEDDE}">
      <dgm:prSet/>
      <dgm:spPr/>
      <dgm:t>
        <a:bodyPr/>
        <a:lstStyle/>
        <a:p>
          <a:endParaRPr lang="en-US"/>
        </a:p>
      </dgm:t>
    </dgm:pt>
    <dgm:pt modelId="{64EFAE09-909C-5447-BE3D-F6D9358A8F99}" type="sibTrans" cxnId="{8E48E6FF-0855-D64E-8CEB-10C4CD8FEDDE}">
      <dgm:prSet/>
      <dgm:spPr/>
      <dgm:t>
        <a:bodyPr/>
        <a:lstStyle/>
        <a:p>
          <a:endParaRPr lang="en-US"/>
        </a:p>
      </dgm:t>
    </dgm:pt>
    <dgm:pt modelId="{12A5865C-0232-7C40-8C51-9A5E141339ED}" type="pres">
      <dgm:prSet presAssocID="{05903DD1-F7E1-0F48-A875-7AB6E74EB45D}" presName="CompostProcess" presStyleCnt="0">
        <dgm:presLayoutVars>
          <dgm:dir/>
          <dgm:resizeHandles val="exact"/>
        </dgm:presLayoutVars>
      </dgm:prSet>
      <dgm:spPr/>
    </dgm:pt>
    <dgm:pt modelId="{2C5FD77C-6DFA-3744-A722-7C34805447D7}" type="pres">
      <dgm:prSet presAssocID="{05903DD1-F7E1-0F48-A875-7AB6E74EB45D}" presName="arrow" presStyleLbl="bgShp" presStyleIdx="0" presStyleCnt="1"/>
      <dgm:spPr/>
    </dgm:pt>
    <dgm:pt modelId="{BC99D189-5342-A246-8A86-B7C829BDD8A5}" type="pres">
      <dgm:prSet presAssocID="{05903DD1-F7E1-0F48-A875-7AB6E74EB45D}" presName="linearProcess" presStyleCnt="0"/>
      <dgm:spPr/>
    </dgm:pt>
    <dgm:pt modelId="{E96D31D2-69F6-6743-81EA-6D67FD55E406}" type="pres">
      <dgm:prSet presAssocID="{38423986-FEE4-BC4D-B55D-82F23B3AB729}" presName="textNode" presStyleLbl="node1" presStyleIdx="0" presStyleCnt="3" custScaleY="126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CCFD4-A905-8044-98D3-76FADAB600AF}" type="pres">
      <dgm:prSet presAssocID="{38569ABC-BB9E-204A-93A9-1FDB50084BE2}" presName="sibTrans" presStyleCnt="0"/>
      <dgm:spPr/>
    </dgm:pt>
    <dgm:pt modelId="{5AAF9431-4B8B-B04B-82CD-1BC56554E9DE}" type="pres">
      <dgm:prSet presAssocID="{7FF38A3E-7AB5-6445-B49B-31BA8F2FCBDA}" presName="textNode" presStyleLbl="node1" presStyleIdx="1" presStyleCnt="3" custScaleY="129246" custLinFactNeighborX="16145" custLinFactNeighborY="-2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F76E53-37C6-C946-9347-E33DB9FC4CE9}" type="pres">
      <dgm:prSet presAssocID="{B3C0673F-AB97-474C-A220-EC72AA2B1894}" presName="sibTrans" presStyleCnt="0"/>
      <dgm:spPr/>
    </dgm:pt>
    <dgm:pt modelId="{DD4261F9-9B1D-E947-8F99-E589A78F8746}" type="pres">
      <dgm:prSet presAssocID="{B363E01B-B0C0-EF46-A931-AC6AE8BD0E08}" presName="textNode" presStyleLbl="node1" presStyleIdx="2" presStyleCnt="3" custScaleY="126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F8ECE7-7A55-1743-9923-A81BF691C19D}" type="presOf" srcId="{05903DD1-F7E1-0F48-A875-7AB6E74EB45D}" destId="{12A5865C-0232-7C40-8C51-9A5E141339ED}" srcOrd="0" destOrd="0" presId="urn:microsoft.com/office/officeart/2005/8/layout/hProcess9"/>
    <dgm:cxn modelId="{8E48E6FF-0855-D64E-8CEB-10C4CD8FEDDE}" srcId="{05903DD1-F7E1-0F48-A875-7AB6E74EB45D}" destId="{B363E01B-B0C0-EF46-A931-AC6AE8BD0E08}" srcOrd="2" destOrd="0" parTransId="{0B65B046-A8FD-684E-A792-B37D9ABDA04E}" sibTransId="{64EFAE09-909C-5447-BE3D-F6D9358A8F99}"/>
    <dgm:cxn modelId="{A9D7B1AA-0177-4F4F-8CD0-6F199436302B}" type="presOf" srcId="{7FF38A3E-7AB5-6445-B49B-31BA8F2FCBDA}" destId="{5AAF9431-4B8B-B04B-82CD-1BC56554E9DE}" srcOrd="0" destOrd="0" presId="urn:microsoft.com/office/officeart/2005/8/layout/hProcess9"/>
    <dgm:cxn modelId="{400008BD-5118-154C-8C07-CB625225AE2D}" srcId="{05903DD1-F7E1-0F48-A875-7AB6E74EB45D}" destId="{7FF38A3E-7AB5-6445-B49B-31BA8F2FCBDA}" srcOrd="1" destOrd="0" parTransId="{D0E8C77B-4823-394B-A125-72B4AFDD71B9}" sibTransId="{B3C0673F-AB97-474C-A220-EC72AA2B1894}"/>
    <dgm:cxn modelId="{7157C610-4527-F144-A838-F23831BD490D}" srcId="{05903DD1-F7E1-0F48-A875-7AB6E74EB45D}" destId="{38423986-FEE4-BC4D-B55D-82F23B3AB729}" srcOrd="0" destOrd="0" parTransId="{97EF209F-9860-7642-B0A2-91600F853AD2}" sibTransId="{38569ABC-BB9E-204A-93A9-1FDB50084BE2}"/>
    <dgm:cxn modelId="{7113C19E-6C80-7C4C-846B-AF76A3C6CD4E}" type="presOf" srcId="{38423986-FEE4-BC4D-B55D-82F23B3AB729}" destId="{E96D31D2-69F6-6743-81EA-6D67FD55E406}" srcOrd="0" destOrd="0" presId="urn:microsoft.com/office/officeart/2005/8/layout/hProcess9"/>
    <dgm:cxn modelId="{60C78781-A4CC-FC4C-BCD0-7C5A69DE769D}" type="presOf" srcId="{B363E01B-B0C0-EF46-A931-AC6AE8BD0E08}" destId="{DD4261F9-9B1D-E947-8F99-E589A78F8746}" srcOrd="0" destOrd="0" presId="urn:microsoft.com/office/officeart/2005/8/layout/hProcess9"/>
    <dgm:cxn modelId="{D1538160-67C2-3843-BD4C-A36FB5D410F8}" type="presParOf" srcId="{12A5865C-0232-7C40-8C51-9A5E141339ED}" destId="{2C5FD77C-6DFA-3744-A722-7C34805447D7}" srcOrd="0" destOrd="0" presId="urn:microsoft.com/office/officeart/2005/8/layout/hProcess9"/>
    <dgm:cxn modelId="{C8CBB9B1-297B-BA4E-BA0D-AA78A288AE4F}" type="presParOf" srcId="{12A5865C-0232-7C40-8C51-9A5E141339ED}" destId="{BC99D189-5342-A246-8A86-B7C829BDD8A5}" srcOrd="1" destOrd="0" presId="urn:microsoft.com/office/officeart/2005/8/layout/hProcess9"/>
    <dgm:cxn modelId="{B2CB4C59-29CD-BE40-A923-6E8CCE52E2E2}" type="presParOf" srcId="{BC99D189-5342-A246-8A86-B7C829BDD8A5}" destId="{E96D31D2-69F6-6743-81EA-6D67FD55E406}" srcOrd="0" destOrd="0" presId="urn:microsoft.com/office/officeart/2005/8/layout/hProcess9"/>
    <dgm:cxn modelId="{DE46DF43-32E0-EA4B-BDE5-7AD251EEF778}" type="presParOf" srcId="{BC99D189-5342-A246-8A86-B7C829BDD8A5}" destId="{B91CCFD4-A905-8044-98D3-76FADAB600AF}" srcOrd="1" destOrd="0" presId="urn:microsoft.com/office/officeart/2005/8/layout/hProcess9"/>
    <dgm:cxn modelId="{5186F2FE-704A-244A-B784-21535E03568B}" type="presParOf" srcId="{BC99D189-5342-A246-8A86-B7C829BDD8A5}" destId="{5AAF9431-4B8B-B04B-82CD-1BC56554E9DE}" srcOrd="2" destOrd="0" presId="urn:microsoft.com/office/officeart/2005/8/layout/hProcess9"/>
    <dgm:cxn modelId="{5FD9EE79-C1B1-0E45-B3EA-DF93FD26A2FD}" type="presParOf" srcId="{BC99D189-5342-A246-8A86-B7C829BDD8A5}" destId="{60F76E53-37C6-C946-9347-E33DB9FC4CE9}" srcOrd="3" destOrd="0" presId="urn:microsoft.com/office/officeart/2005/8/layout/hProcess9"/>
    <dgm:cxn modelId="{57E0D960-5BB6-0040-896E-A3DCED852249}" type="presParOf" srcId="{BC99D189-5342-A246-8A86-B7C829BDD8A5}" destId="{DD4261F9-9B1D-E947-8F99-E589A78F874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F9C597-EAEB-7545-BD18-AEAC7D540B79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656EE3-7EE7-7D4F-B65D-C3C6C274CF49}">
      <dgm:prSet phldrT="[Text]" custT="1"/>
      <dgm:spPr/>
      <dgm:t>
        <a:bodyPr/>
        <a:lstStyle/>
        <a:p>
          <a:r>
            <a:rPr lang="en-US" sz="1400" b="1" dirty="0"/>
            <a:t>Chapter 1</a:t>
          </a:r>
          <a:r>
            <a:rPr lang="en-US" sz="1400" dirty="0"/>
            <a:t> describes what is known about traffic-related air pollution and current regulatory and policy directives to reduce pollution</a:t>
          </a:r>
        </a:p>
      </dgm:t>
    </dgm:pt>
    <dgm:pt modelId="{A86ACE1F-322B-6040-BFA1-8EEAD45A3D9E}" type="parTrans" cxnId="{E1C1B2A4-6ECB-7848-A741-2A68A694B917}">
      <dgm:prSet/>
      <dgm:spPr/>
      <dgm:t>
        <a:bodyPr/>
        <a:lstStyle/>
        <a:p>
          <a:endParaRPr lang="en-US"/>
        </a:p>
      </dgm:t>
    </dgm:pt>
    <dgm:pt modelId="{84B688C6-FCAC-824E-8C5B-439CEEB15491}" type="sibTrans" cxnId="{E1C1B2A4-6ECB-7848-A741-2A68A694B917}">
      <dgm:prSet/>
      <dgm:spPr/>
      <dgm:t>
        <a:bodyPr/>
        <a:lstStyle/>
        <a:p>
          <a:endParaRPr lang="en-US"/>
        </a:p>
      </dgm:t>
    </dgm:pt>
    <dgm:pt modelId="{96E6587D-3BF7-E843-AA3E-D3114307CC5B}">
      <dgm:prSet phldrT="[Text]" custT="1"/>
      <dgm:spPr/>
      <dgm:t>
        <a:bodyPr/>
        <a:lstStyle/>
        <a:p>
          <a:r>
            <a:rPr lang="en-US" sz="1400" i="1" dirty="0">
              <a:solidFill>
                <a:srgbClr val="000000"/>
              </a:solidFill>
            </a:rPr>
            <a:t>What are the health effects - type and quantity</a:t>
          </a:r>
          <a:r>
            <a:rPr lang="en-US" sz="1000" i="1" dirty="0">
              <a:solidFill>
                <a:srgbClr val="000000"/>
              </a:solidFill>
            </a:rPr>
            <a:t>?</a:t>
          </a:r>
          <a:endParaRPr lang="en-US" sz="1000" dirty="0">
            <a:solidFill>
              <a:srgbClr val="000000"/>
            </a:solidFill>
          </a:endParaRPr>
        </a:p>
      </dgm:t>
    </dgm:pt>
    <dgm:pt modelId="{89E33809-A5FD-F445-865F-56D425EFEE06}" type="parTrans" cxnId="{583A73F5-26ED-774F-AA11-359D19B56B90}">
      <dgm:prSet/>
      <dgm:spPr/>
      <dgm:t>
        <a:bodyPr/>
        <a:lstStyle/>
        <a:p>
          <a:endParaRPr lang="en-US"/>
        </a:p>
      </dgm:t>
    </dgm:pt>
    <dgm:pt modelId="{2AECACFF-43F1-EA47-8768-5D9EA7467907}" type="sibTrans" cxnId="{583A73F5-26ED-774F-AA11-359D19B56B90}">
      <dgm:prSet/>
      <dgm:spPr/>
      <dgm:t>
        <a:bodyPr/>
        <a:lstStyle/>
        <a:p>
          <a:endParaRPr lang="en-US"/>
        </a:p>
      </dgm:t>
    </dgm:pt>
    <dgm:pt modelId="{73603475-A6AC-B34B-9F61-C704004A96CE}">
      <dgm:prSet phldrT="[Text]" custT="1"/>
      <dgm:spPr/>
      <dgm:t>
        <a:bodyPr/>
        <a:lstStyle/>
        <a:p>
          <a:r>
            <a:rPr lang="en-US" sz="1400" b="1" dirty="0"/>
            <a:t>Chapter 2</a:t>
          </a:r>
          <a:r>
            <a:rPr lang="en-US" sz="1400" dirty="0"/>
            <a:t> presents the findings from a rapid assessment of the evidence through a review of the literature on the health impact of traffic-related air pollution in Scottish residents living near busy roads</a:t>
          </a:r>
        </a:p>
      </dgm:t>
    </dgm:pt>
    <dgm:pt modelId="{3DBDA96E-0953-0145-9D2B-9B84250F8B43}" type="parTrans" cxnId="{F5AFA01C-A3C1-6C46-B8CD-0FED0E39BA44}">
      <dgm:prSet/>
      <dgm:spPr/>
      <dgm:t>
        <a:bodyPr/>
        <a:lstStyle/>
        <a:p>
          <a:endParaRPr lang="en-US"/>
        </a:p>
      </dgm:t>
    </dgm:pt>
    <dgm:pt modelId="{0D414568-FA08-1342-A991-54C896A793CE}" type="sibTrans" cxnId="{F5AFA01C-A3C1-6C46-B8CD-0FED0E39BA44}">
      <dgm:prSet/>
      <dgm:spPr/>
      <dgm:t>
        <a:bodyPr/>
        <a:lstStyle/>
        <a:p>
          <a:endParaRPr lang="en-US"/>
        </a:p>
      </dgm:t>
    </dgm:pt>
    <dgm:pt modelId="{BA567ADC-07A3-2B4C-9BF4-397F564AA172}">
      <dgm:prSet phldrT="[Text]" custT="1"/>
      <dgm:spPr/>
      <dgm:t>
        <a:bodyPr/>
        <a:lstStyle/>
        <a:p>
          <a:r>
            <a:rPr lang="en-US" sz="1400" i="1" dirty="0">
              <a:solidFill>
                <a:srgbClr val="000000"/>
              </a:solidFill>
            </a:rPr>
            <a:t>Is the evidence sufficient to demonstrate causality</a:t>
          </a:r>
          <a:r>
            <a:rPr lang="en-US" sz="900" i="1" dirty="0">
              <a:solidFill>
                <a:srgbClr val="000000"/>
              </a:solidFill>
            </a:rPr>
            <a:t>?</a:t>
          </a:r>
          <a:endParaRPr lang="en-US" sz="900" dirty="0">
            <a:solidFill>
              <a:srgbClr val="000000"/>
            </a:solidFill>
          </a:endParaRPr>
        </a:p>
      </dgm:t>
    </dgm:pt>
    <dgm:pt modelId="{2EB351DB-FF00-C048-80FA-DAFF798C9617}" type="parTrans" cxnId="{18FD1539-5F03-2D43-A516-910294858DF2}">
      <dgm:prSet/>
      <dgm:spPr/>
      <dgm:t>
        <a:bodyPr/>
        <a:lstStyle/>
        <a:p>
          <a:endParaRPr lang="en-US"/>
        </a:p>
      </dgm:t>
    </dgm:pt>
    <dgm:pt modelId="{FA46B132-D51D-3141-A53A-B426EB9B091C}" type="sibTrans" cxnId="{18FD1539-5F03-2D43-A516-910294858DF2}">
      <dgm:prSet/>
      <dgm:spPr/>
      <dgm:t>
        <a:bodyPr/>
        <a:lstStyle/>
        <a:p>
          <a:endParaRPr lang="en-US"/>
        </a:p>
      </dgm:t>
    </dgm:pt>
    <dgm:pt modelId="{28B5A08B-4E27-F340-A593-1F1631988EFC}">
      <dgm:prSet phldrT="[Text]" custT="1"/>
      <dgm:spPr/>
      <dgm:t>
        <a:bodyPr/>
        <a:lstStyle/>
        <a:p>
          <a:r>
            <a:rPr lang="en-US" sz="1400" b="1" dirty="0"/>
            <a:t>Chapter 3</a:t>
          </a:r>
          <a:r>
            <a:rPr lang="en-US" sz="1400" dirty="0"/>
            <a:t> reports on an assessment of the strength of evidence that traffic-related air pollution causes ill health	</a:t>
          </a:r>
          <a:r>
            <a:rPr lang="en-US" sz="1000" dirty="0"/>
            <a:t>						</a:t>
          </a:r>
        </a:p>
      </dgm:t>
    </dgm:pt>
    <dgm:pt modelId="{1F8C622C-B94C-CE42-B18A-59C5DB0E59C4}" type="parTrans" cxnId="{02968A27-8B6E-304F-AC85-0F8F07350514}">
      <dgm:prSet/>
      <dgm:spPr/>
      <dgm:t>
        <a:bodyPr/>
        <a:lstStyle/>
        <a:p>
          <a:endParaRPr lang="en-US"/>
        </a:p>
      </dgm:t>
    </dgm:pt>
    <dgm:pt modelId="{85F557AC-8BDA-3141-80AE-EA3EB777FA4F}" type="sibTrans" cxnId="{02968A27-8B6E-304F-AC85-0F8F07350514}">
      <dgm:prSet/>
      <dgm:spPr/>
      <dgm:t>
        <a:bodyPr/>
        <a:lstStyle/>
        <a:p>
          <a:endParaRPr lang="en-US"/>
        </a:p>
      </dgm:t>
    </dgm:pt>
    <dgm:pt modelId="{BF88FF03-C663-5E46-A998-386D333E24DA}">
      <dgm:prSet custT="1"/>
      <dgm:spPr/>
      <dgm:t>
        <a:bodyPr/>
        <a:lstStyle/>
        <a:p>
          <a:r>
            <a:rPr lang="en-US" sz="1400" i="1" dirty="0">
              <a:solidFill>
                <a:srgbClr val="000000"/>
              </a:solidFill>
            </a:rPr>
            <a:t>How many people in Scotland are being affected?</a:t>
          </a:r>
          <a:endParaRPr lang="en-US" sz="1400" dirty="0">
            <a:solidFill>
              <a:srgbClr val="000000"/>
            </a:solidFill>
          </a:endParaRPr>
        </a:p>
      </dgm:t>
    </dgm:pt>
    <dgm:pt modelId="{E455EFD4-075C-6347-9540-0291FD7A8BB2}" type="parTrans" cxnId="{01BA6DCA-E39F-A34D-82E1-516FB79B4361}">
      <dgm:prSet/>
      <dgm:spPr/>
      <dgm:t>
        <a:bodyPr/>
        <a:lstStyle/>
        <a:p>
          <a:endParaRPr lang="en-US"/>
        </a:p>
      </dgm:t>
    </dgm:pt>
    <dgm:pt modelId="{37186B5B-6627-9A42-9433-D2B015F61D0C}" type="sibTrans" cxnId="{01BA6DCA-E39F-A34D-82E1-516FB79B4361}">
      <dgm:prSet/>
      <dgm:spPr/>
      <dgm:t>
        <a:bodyPr/>
        <a:lstStyle/>
        <a:p>
          <a:endParaRPr lang="en-US"/>
        </a:p>
      </dgm:t>
    </dgm:pt>
    <dgm:pt modelId="{4F31AA7D-9EAC-734D-B3DE-9160BC34F852}">
      <dgm:prSet custT="1"/>
      <dgm:spPr/>
      <dgm:t>
        <a:bodyPr/>
        <a:lstStyle/>
        <a:p>
          <a:r>
            <a:rPr lang="en-US" sz="1400" b="1" dirty="0"/>
            <a:t>Chapter 4</a:t>
          </a:r>
          <a:r>
            <a:rPr lang="en-US" sz="1400" dirty="0"/>
            <a:t> demonstrates how the application of national guidance has been used to estimate the impact of traffic-related air pollution the health of residents in Air Quality Management Areas.</a:t>
          </a:r>
          <a:endParaRPr lang="en-GB" sz="1400" dirty="0"/>
        </a:p>
      </dgm:t>
    </dgm:pt>
    <dgm:pt modelId="{6D00794B-AD8B-8849-BCAD-08CDEA677A76}" type="parTrans" cxnId="{29955BCA-D525-8A49-88BB-2F32B9EC15FB}">
      <dgm:prSet/>
      <dgm:spPr/>
      <dgm:t>
        <a:bodyPr/>
        <a:lstStyle/>
        <a:p>
          <a:endParaRPr lang="en-US"/>
        </a:p>
      </dgm:t>
    </dgm:pt>
    <dgm:pt modelId="{8AA390E4-7BAD-454B-A831-236AB8BB8829}" type="sibTrans" cxnId="{29955BCA-D525-8A49-88BB-2F32B9EC15FB}">
      <dgm:prSet/>
      <dgm:spPr/>
      <dgm:t>
        <a:bodyPr/>
        <a:lstStyle/>
        <a:p>
          <a:endParaRPr lang="en-US"/>
        </a:p>
      </dgm:t>
    </dgm:pt>
    <dgm:pt modelId="{05A0301F-F86D-3845-BC1D-E0A1D7D2DE38}">
      <dgm:prSet custT="1"/>
      <dgm:spPr/>
      <dgm:t>
        <a:bodyPr/>
        <a:lstStyle/>
        <a:p>
          <a:r>
            <a:rPr lang="en-US" sz="1400" i="1" dirty="0">
              <a:solidFill>
                <a:srgbClr val="000000"/>
              </a:solidFill>
            </a:rPr>
            <a:t>Why has it been difficult to achieve further reductions in traffic related air pollution?</a:t>
          </a:r>
          <a:endParaRPr lang="en-US" sz="1400" dirty="0">
            <a:solidFill>
              <a:srgbClr val="000000"/>
            </a:solidFill>
          </a:endParaRPr>
        </a:p>
      </dgm:t>
    </dgm:pt>
    <dgm:pt modelId="{9CBDD899-B024-C345-8857-0AAA69FFE183}" type="parTrans" cxnId="{9BA338F6-17E5-6E42-BC85-1CC4B69FBDA8}">
      <dgm:prSet/>
      <dgm:spPr/>
      <dgm:t>
        <a:bodyPr/>
        <a:lstStyle/>
        <a:p>
          <a:endParaRPr lang="en-US"/>
        </a:p>
      </dgm:t>
    </dgm:pt>
    <dgm:pt modelId="{F9569F15-70CF-EB4E-A07F-F14DB32DB5CD}" type="sibTrans" cxnId="{9BA338F6-17E5-6E42-BC85-1CC4B69FBDA8}">
      <dgm:prSet/>
      <dgm:spPr/>
      <dgm:t>
        <a:bodyPr/>
        <a:lstStyle/>
        <a:p>
          <a:endParaRPr lang="en-US"/>
        </a:p>
      </dgm:t>
    </dgm:pt>
    <dgm:pt modelId="{95550994-8BD0-9D4B-8F32-20AB9D9DCC2D}">
      <dgm:prSet custT="1"/>
      <dgm:spPr/>
      <dgm:t>
        <a:bodyPr/>
        <a:lstStyle/>
        <a:p>
          <a:r>
            <a:rPr lang="en-US" sz="1400" b="1" dirty="0"/>
            <a:t>Chapter 5</a:t>
          </a:r>
          <a:r>
            <a:rPr lang="en-US" sz="1400" dirty="0"/>
            <a:t> explores the perception of barriers and incentives for change amongst key agencies involved in air pollution management</a:t>
          </a:r>
          <a:r>
            <a:rPr lang="en-US" sz="1000" dirty="0"/>
            <a:t>.</a:t>
          </a:r>
        </a:p>
      </dgm:t>
    </dgm:pt>
    <dgm:pt modelId="{6A7F360D-F118-7449-83C8-A40709109F25}" type="parTrans" cxnId="{B4956707-4B7C-C949-862B-89B546DCE28E}">
      <dgm:prSet/>
      <dgm:spPr/>
      <dgm:t>
        <a:bodyPr/>
        <a:lstStyle/>
        <a:p>
          <a:endParaRPr lang="en-US"/>
        </a:p>
      </dgm:t>
    </dgm:pt>
    <dgm:pt modelId="{AE2EEBC7-D006-B846-B484-95F109D04262}" type="sibTrans" cxnId="{B4956707-4B7C-C949-862B-89B546DCE28E}">
      <dgm:prSet/>
      <dgm:spPr/>
      <dgm:t>
        <a:bodyPr/>
        <a:lstStyle/>
        <a:p>
          <a:endParaRPr lang="en-US"/>
        </a:p>
      </dgm:t>
    </dgm:pt>
    <dgm:pt modelId="{CC7309C6-7DED-FA42-82F9-6A1084CDD56B}">
      <dgm:prSet custT="1"/>
      <dgm:spPr/>
      <dgm:t>
        <a:bodyPr/>
        <a:lstStyle/>
        <a:p>
          <a:r>
            <a:rPr lang="en-US" sz="1400" i="1" dirty="0">
              <a:solidFill>
                <a:srgbClr val="000000"/>
              </a:solidFill>
            </a:rPr>
            <a:t>How can policy achieve change</a:t>
          </a:r>
          <a:r>
            <a:rPr lang="en-US" sz="900" i="1" dirty="0">
              <a:solidFill>
                <a:srgbClr val="000000"/>
              </a:solidFill>
            </a:rPr>
            <a:t>?</a:t>
          </a:r>
          <a:r>
            <a:rPr lang="en-GB" sz="900" dirty="0">
              <a:solidFill>
                <a:srgbClr val="000000"/>
              </a:solidFill>
            </a:rPr>
            <a:t> </a:t>
          </a:r>
        </a:p>
      </dgm:t>
    </dgm:pt>
    <dgm:pt modelId="{BBF3969C-3941-2946-9094-79183111E909}" type="parTrans" cxnId="{B4C4AF55-D420-9C41-AD1E-53586F6A75C8}">
      <dgm:prSet/>
      <dgm:spPr/>
      <dgm:t>
        <a:bodyPr/>
        <a:lstStyle/>
        <a:p>
          <a:endParaRPr lang="en-US"/>
        </a:p>
      </dgm:t>
    </dgm:pt>
    <dgm:pt modelId="{B6FF1034-D20F-C04C-9B5B-4622EF16B4F2}" type="sibTrans" cxnId="{B4C4AF55-D420-9C41-AD1E-53586F6A75C8}">
      <dgm:prSet/>
      <dgm:spPr/>
      <dgm:t>
        <a:bodyPr/>
        <a:lstStyle/>
        <a:p>
          <a:endParaRPr lang="en-US"/>
        </a:p>
      </dgm:t>
    </dgm:pt>
    <dgm:pt modelId="{7D16846E-F6EC-B54A-B114-02FF681CF93B}">
      <dgm:prSet custT="1"/>
      <dgm:spPr/>
      <dgm:t>
        <a:bodyPr/>
        <a:lstStyle/>
        <a:p>
          <a:r>
            <a:rPr lang="en-US" sz="1400" b="1" dirty="0">
              <a:solidFill>
                <a:srgbClr val="000000"/>
              </a:solidFill>
            </a:rPr>
            <a:t>Chapter 6</a:t>
          </a:r>
          <a:r>
            <a:rPr lang="en-US" sz="1400" dirty="0">
              <a:solidFill>
                <a:srgbClr val="000000"/>
              </a:solidFill>
            </a:rPr>
            <a:t> describes a critique of the latest Scottish policy to reduce traffic related air pollution and support behavior change</a:t>
          </a:r>
          <a:r>
            <a:rPr lang="en-US" sz="1000" dirty="0"/>
            <a:t>.</a:t>
          </a:r>
        </a:p>
      </dgm:t>
    </dgm:pt>
    <dgm:pt modelId="{F4BD6FC3-B095-824F-A28B-84176710B547}" type="parTrans" cxnId="{F607B9DB-B311-5644-B066-356318AF54F9}">
      <dgm:prSet/>
      <dgm:spPr/>
      <dgm:t>
        <a:bodyPr/>
        <a:lstStyle/>
        <a:p>
          <a:endParaRPr lang="en-US"/>
        </a:p>
      </dgm:t>
    </dgm:pt>
    <dgm:pt modelId="{1E446213-B39E-6846-A448-9020B961B3F2}" type="sibTrans" cxnId="{F607B9DB-B311-5644-B066-356318AF54F9}">
      <dgm:prSet/>
      <dgm:spPr/>
      <dgm:t>
        <a:bodyPr/>
        <a:lstStyle/>
        <a:p>
          <a:endParaRPr lang="en-US"/>
        </a:p>
      </dgm:t>
    </dgm:pt>
    <dgm:pt modelId="{BA4A69EB-C129-2548-B592-47FAE528F460}">
      <dgm:prSet custT="1"/>
      <dgm:spPr/>
      <dgm:t>
        <a:bodyPr/>
        <a:lstStyle/>
        <a:p>
          <a:r>
            <a:rPr lang="en-US" sz="1400" i="1" dirty="0">
              <a:solidFill>
                <a:srgbClr val="000000"/>
              </a:solidFill>
            </a:rPr>
            <a:t>Will the cost of policy implementation paradoxically lead to ill health?</a:t>
          </a:r>
          <a:endParaRPr lang="en-US" sz="1400" dirty="0">
            <a:solidFill>
              <a:srgbClr val="000000"/>
            </a:solidFill>
          </a:endParaRPr>
        </a:p>
      </dgm:t>
    </dgm:pt>
    <dgm:pt modelId="{DECBB1A8-2AE5-8B4E-BE2B-9FE8E10A19C0}" type="parTrans" cxnId="{C646C38B-AE81-FF4A-B114-54F9CF4EB29E}">
      <dgm:prSet/>
      <dgm:spPr/>
      <dgm:t>
        <a:bodyPr/>
        <a:lstStyle/>
        <a:p>
          <a:endParaRPr lang="en-US"/>
        </a:p>
      </dgm:t>
    </dgm:pt>
    <dgm:pt modelId="{6BEDBBB9-8133-4642-9C51-26E072592CE9}" type="sibTrans" cxnId="{C646C38B-AE81-FF4A-B114-54F9CF4EB29E}">
      <dgm:prSet/>
      <dgm:spPr/>
      <dgm:t>
        <a:bodyPr/>
        <a:lstStyle/>
        <a:p>
          <a:endParaRPr lang="en-US"/>
        </a:p>
      </dgm:t>
    </dgm:pt>
    <dgm:pt modelId="{15AD246A-C138-A74F-861A-61DAF8FB8CE3}">
      <dgm:prSet custT="1"/>
      <dgm:spPr/>
      <dgm:t>
        <a:bodyPr/>
        <a:lstStyle/>
        <a:p>
          <a:r>
            <a:rPr lang="en-US" sz="1400" b="1" dirty="0"/>
            <a:t>Chapter 7</a:t>
          </a:r>
          <a:r>
            <a:rPr lang="en-US" sz="1400" dirty="0"/>
            <a:t> considers the cost and benefits of a low emission zone proposal and the willingness to pay for improved health</a:t>
          </a:r>
          <a:r>
            <a:rPr lang="en-US" sz="1000" dirty="0"/>
            <a:t>.</a:t>
          </a:r>
        </a:p>
      </dgm:t>
    </dgm:pt>
    <dgm:pt modelId="{58AA6668-DD03-C549-B142-7F1A83FD2FE2}" type="parTrans" cxnId="{2D635CFC-15CC-9B4B-A633-E86D09C4F5A3}">
      <dgm:prSet/>
      <dgm:spPr/>
      <dgm:t>
        <a:bodyPr/>
        <a:lstStyle/>
        <a:p>
          <a:endParaRPr lang="en-US"/>
        </a:p>
      </dgm:t>
    </dgm:pt>
    <dgm:pt modelId="{3C86454E-2C96-0B47-9373-58750E2790F2}" type="sibTrans" cxnId="{2D635CFC-15CC-9B4B-A633-E86D09C4F5A3}">
      <dgm:prSet/>
      <dgm:spPr/>
      <dgm:t>
        <a:bodyPr/>
        <a:lstStyle/>
        <a:p>
          <a:endParaRPr lang="en-US"/>
        </a:p>
      </dgm:t>
    </dgm:pt>
    <dgm:pt modelId="{D5A7E1DC-B88D-4648-81AE-83A8DC9F010F}">
      <dgm:prSet custT="1"/>
      <dgm:spPr/>
      <dgm:t>
        <a:bodyPr/>
        <a:lstStyle/>
        <a:p>
          <a:r>
            <a:rPr lang="en-US" sz="1400" i="1" dirty="0">
              <a:solidFill>
                <a:srgbClr val="000000"/>
              </a:solidFill>
            </a:rPr>
            <a:t>Does air pollution have a physical and social impact on the health of Scottish residents?</a:t>
          </a:r>
          <a:endParaRPr lang="en-US" sz="1400" dirty="0">
            <a:solidFill>
              <a:srgbClr val="000000"/>
            </a:solidFill>
          </a:endParaRPr>
        </a:p>
      </dgm:t>
    </dgm:pt>
    <dgm:pt modelId="{BF2A4A24-4D8F-1A4E-8FFB-6A27834978A8}" type="parTrans" cxnId="{90C756BD-5530-FD43-8376-226ED97FB5A5}">
      <dgm:prSet/>
      <dgm:spPr/>
      <dgm:t>
        <a:bodyPr/>
        <a:lstStyle/>
        <a:p>
          <a:endParaRPr lang="en-US"/>
        </a:p>
      </dgm:t>
    </dgm:pt>
    <dgm:pt modelId="{CF9823B6-21A5-0E45-A977-61BEEC6C19BF}" type="sibTrans" cxnId="{90C756BD-5530-FD43-8376-226ED97FB5A5}">
      <dgm:prSet/>
      <dgm:spPr/>
      <dgm:t>
        <a:bodyPr/>
        <a:lstStyle/>
        <a:p>
          <a:endParaRPr lang="en-US"/>
        </a:p>
      </dgm:t>
    </dgm:pt>
    <dgm:pt modelId="{11EAB1CE-41BA-9F42-B7C3-2A5F1AFA5A84}">
      <dgm:prSet custT="1"/>
      <dgm:spPr/>
      <dgm:t>
        <a:bodyPr/>
        <a:lstStyle/>
        <a:p>
          <a:r>
            <a:rPr lang="en-US" sz="1400" b="1" dirty="0"/>
            <a:t>Chapter 8</a:t>
          </a:r>
          <a:r>
            <a:rPr lang="en-US" sz="1400" dirty="0"/>
            <a:t> </a:t>
          </a:r>
          <a:r>
            <a:rPr lang="en-US" sz="1400" dirty="0" err="1"/>
            <a:t>summarises</a:t>
          </a:r>
          <a:r>
            <a:rPr lang="en-US" sz="1400" dirty="0"/>
            <a:t> the findings and presents conclusions and recommendations for further research.</a:t>
          </a:r>
        </a:p>
      </dgm:t>
    </dgm:pt>
    <dgm:pt modelId="{80B7263C-CEC5-D34A-B5CA-BAF005A4F92E}" type="parTrans" cxnId="{42C4A244-D94B-F147-8B0E-4B185C135D66}">
      <dgm:prSet/>
      <dgm:spPr/>
      <dgm:t>
        <a:bodyPr/>
        <a:lstStyle/>
        <a:p>
          <a:endParaRPr lang="en-US"/>
        </a:p>
      </dgm:t>
    </dgm:pt>
    <dgm:pt modelId="{6990C5BB-658A-E24F-B6B2-147BF838F2C2}" type="sibTrans" cxnId="{42C4A244-D94B-F147-8B0E-4B185C135D66}">
      <dgm:prSet/>
      <dgm:spPr/>
      <dgm:t>
        <a:bodyPr/>
        <a:lstStyle/>
        <a:p>
          <a:endParaRPr lang="en-US"/>
        </a:p>
      </dgm:t>
    </dgm:pt>
    <dgm:pt modelId="{DF54B4BC-275D-8B42-909D-547225E37256}">
      <dgm:prSet phldrT="[Text]" custT="1"/>
      <dgm:spPr/>
      <dgm:t>
        <a:bodyPr/>
        <a:lstStyle/>
        <a:p>
          <a:r>
            <a:rPr lang="en-US" sz="1400" i="1" dirty="0">
              <a:solidFill>
                <a:srgbClr val="000000"/>
              </a:solidFill>
            </a:rPr>
            <a:t>Traffic related air pollution harms health.</a:t>
          </a:r>
          <a:endParaRPr lang="en-US" sz="1400" dirty="0">
            <a:solidFill>
              <a:srgbClr val="000000"/>
            </a:solidFill>
          </a:endParaRPr>
        </a:p>
      </dgm:t>
    </dgm:pt>
    <dgm:pt modelId="{CEA8361C-CF5E-E941-B270-6E1B5750BD75}" type="sibTrans" cxnId="{124A0056-5845-094C-A60C-950A191FB2A4}">
      <dgm:prSet/>
      <dgm:spPr/>
      <dgm:t>
        <a:bodyPr/>
        <a:lstStyle/>
        <a:p>
          <a:endParaRPr lang="en-US"/>
        </a:p>
      </dgm:t>
    </dgm:pt>
    <dgm:pt modelId="{B51A221A-9B2A-B440-B281-D4DE5BCF6541}" type="parTrans" cxnId="{124A0056-5845-094C-A60C-950A191FB2A4}">
      <dgm:prSet/>
      <dgm:spPr/>
      <dgm:t>
        <a:bodyPr/>
        <a:lstStyle/>
        <a:p>
          <a:endParaRPr lang="en-US"/>
        </a:p>
      </dgm:t>
    </dgm:pt>
    <dgm:pt modelId="{AFB8D670-49F8-D84B-871A-E8AB46CB2D64}" type="pres">
      <dgm:prSet presAssocID="{B3F9C597-EAEB-7545-BD18-AEAC7D540B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1A4BE3-972D-374E-B001-70ABC0075B01}" type="pres">
      <dgm:prSet presAssocID="{D5A7E1DC-B88D-4648-81AE-83A8DC9F010F}" presName="boxAndChildren" presStyleCnt="0"/>
      <dgm:spPr/>
    </dgm:pt>
    <dgm:pt modelId="{288A67D2-6AA2-404A-9C4C-62787214894E}" type="pres">
      <dgm:prSet presAssocID="{D5A7E1DC-B88D-4648-81AE-83A8DC9F010F}" presName="parentTextBox" presStyleLbl="node1" presStyleIdx="0" presStyleCnt="8"/>
      <dgm:spPr/>
      <dgm:t>
        <a:bodyPr/>
        <a:lstStyle/>
        <a:p>
          <a:endParaRPr lang="en-US"/>
        </a:p>
      </dgm:t>
    </dgm:pt>
    <dgm:pt modelId="{636E868E-14D9-5B46-A767-CA3066CAA984}" type="pres">
      <dgm:prSet presAssocID="{D5A7E1DC-B88D-4648-81AE-83A8DC9F010F}" presName="entireBox" presStyleLbl="node1" presStyleIdx="0" presStyleCnt="8" custLinFactNeighborX="-3373" custLinFactNeighborY="114"/>
      <dgm:spPr/>
      <dgm:t>
        <a:bodyPr/>
        <a:lstStyle/>
        <a:p>
          <a:endParaRPr lang="en-US"/>
        </a:p>
      </dgm:t>
    </dgm:pt>
    <dgm:pt modelId="{DA87D52F-5CE6-6041-977B-67A528B79271}" type="pres">
      <dgm:prSet presAssocID="{D5A7E1DC-B88D-4648-81AE-83A8DC9F010F}" presName="descendantBox" presStyleCnt="0"/>
      <dgm:spPr/>
    </dgm:pt>
    <dgm:pt modelId="{BDB83FF1-C5FC-634A-86AF-BD48F64A0AB4}" type="pres">
      <dgm:prSet presAssocID="{11EAB1CE-41BA-9F42-B7C3-2A5F1AFA5A84}" presName="childTextBox" presStyleLbl="f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7D78C-BF0D-CE44-B720-431B22CCDBA7}" type="pres">
      <dgm:prSet presAssocID="{6BEDBBB9-8133-4642-9C51-26E072592CE9}" presName="sp" presStyleCnt="0"/>
      <dgm:spPr/>
    </dgm:pt>
    <dgm:pt modelId="{1A8ABE18-0725-5242-8FAF-BAC9F3EBF477}" type="pres">
      <dgm:prSet presAssocID="{BA4A69EB-C129-2548-B592-47FAE528F460}" presName="arrowAndChildren" presStyleCnt="0"/>
      <dgm:spPr/>
    </dgm:pt>
    <dgm:pt modelId="{B91CEA78-D211-374A-A9E2-15FAE5D0B916}" type="pres">
      <dgm:prSet presAssocID="{BA4A69EB-C129-2548-B592-47FAE528F460}" presName="parentTextArrow" presStyleLbl="node1" presStyleIdx="0" presStyleCnt="8"/>
      <dgm:spPr/>
      <dgm:t>
        <a:bodyPr/>
        <a:lstStyle/>
        <a:p>
          <a:endParaRPr lang="en-US"/>
        </a:p>
      </dgm:t>
    </dgm:pt>
    <dgm:pt modelId="{0369FA5A-7F68-3648-B594-4CC8FCD804E8}" type="pres">
      <dgm:prSet presAssocID="{BA4A69EB-C129-2548-B592-47FAE528F460}" presName="arrow" presStyleLbl="node1" presStyleIdx="1" presStyleCnt="8" custScaleY="75827"/>
      <dgm:spPr/>
      <dgm:t>
        <a:bodyPr/>
        <a:lstStyle/>
        <a:p>
          <a:endParaRPr lang="en-US"/>
        </a:p>
      </dgm:t>
    </dgm:pt>
    <dgm:pt modelId="{74E3375F-63D0-A448-B1B5-DF7187C55615}" type="pres">
      <dgm:prSet presAssocID="{BA4A69EB-C129-2548-B592-47FAE528F460}" presName="descendantArrow" presStyleCnt="0"/>
      <dgm:spPr/>
    </dgm:pt>
    <dgm:pt modelId="{C89B0094-7AD9-2647-804B-FA33B7991663}" type="pres">
      <dgm:prSet presAssocID="{15AD246A-C138-A74F-861A-61DAF8FB8CE3}" presName="childTextArrow" presStyleLbl="f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4B1CF-11F0-C745-B109-041B425756B4}" type="pres">
      <dgm:prSet presAssocID="{B6FF1034-D20F-C04C-9B5B-4622EF16B4F2}" presName="sp" presStyleCnt="0"/>
      <dgm:spPr/>
    </dgm:pt>
    <dgm:pt modelId="{40DA5FA4-BE6C-5448-88BC-4340DB8B4101}" type="pres">
      <dgm:prSet presAssocID="{CC7309C6-7DED-FA42-82F9-6A1084CDD56B}" presName="arrowAndChildren" presStyleCnt="0"/>
      <dgm:spPr/>
    </dgm:pt>
    <dgm:pt modelId="{87B7E4B8-B2AF-DD4A-AC3E-3F855948D19C}" type="pres">
      <dgm:prSet presAssocID="{CC7309C6-7DED-FA42-82F9-6A1084CDD56B}" presName="parentTextArrow" presStyleLbl="node1" presStyleIdx="1" presStyleCnt="8"/>
      <dgm:spPr/>
      <dgm:t>
        <a:bodyPr/>
        <a:lstStyle/>
        <a:p>
          <a:endParaRPr lang="en-US"/>
        </a:p>
      </dgm:t>
    </dgm:pt>
    <dgm:pt modelId="{F404F17F-F567-7F4C-A9C8-864C205F16FE}" type="pres">
      <dgm:prSet presAssocID="{CC7309C6-7DED-FA42-82F9-6A1084CDD56B}" presName="arrow" presStyleLbl="node1" presStyleIdx="2" presStyleCnt="8" custScaleY="79743"/>
      <dgm:spPr/>
      <dgm:t>
        <a:bodyPr/>
        <a:lstStyle/>
        <a:p>
          <a:endParaRPr lang="en-US"/>
        </a:p>
      </dgm:t>
    </dgm:pt>
    <dgm:pt modelId="{06F9F0D9-F9BF-8741-94B6-CA0341FBF900}" type="pres">
      <dgm:prSet presAssocID="{CC7309C6-7DED-FA42-82F9-6A1084CDD56B}" presName="descendantArrow" presStyleCnt="0"/>
      <dgm:spPr/>
    </dgm:pt>
    <dgm:pt modelId="{4BB90ED5-8525-EC41-B37A-7F9441306B68}" type="pres">
      <dgm:prSet presAssocID="{7D16846E-F6EC-B54A-B114-02FF681CF93B}" presName="childTextArrow" presStyleLbl="f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06376-2F5A-5A4F-97BF-36A8AC2AEBBF}" type="pres">
      <dgm:prSet presAssocID="{F9569F15-70CF-EB4E-A07F-F14DB32DB5CD}" presName="sp" presStyleCnt="0"/>
      <dgm:spPr/>
    </dgm:pt>
    <dgm:pt modelId="{E281485D-0140-8744-AFB8-BB7CB57A64F2}" type="pres">
      <dgm:prSet presAssocID="{05A0301F-F86D-3845-BC1D-E0A1D7D2DE38}" presName="arrowAndChildren" presStyleCnt="0"/>
      <dgm:spPr/>
    </dgm:pt>
    <dgm:pt modelId="{C696A53F-263F-DC40-B2EF-97B462F9582E}" type="pres">
      <dgm:prSet presAssocID="{05A0301F-F86D-3845-BC1D-E0A1D7D2DE38}" presName="parentTextArrow" presStyleLbl="node1" presStyleIdx="2" presStyleCnt="8"/>
      <dgm:spPr/>
      <dgm:t>
        <a:bodyPr/>
        <a:lstStyle/>
        <a:p>
          <a:endParaRPr lang="en-US"/>
        </a:p>
      </dgm:t>
    </dgm:pt>
    <dgm:pt modelId="{575340E8-C25D-CE47-9A55-28DF1C3EFBF6}" type="pres">
      <dgm:prSet presAssocID="{05A0301F-F86D-3845-BC1D-E0A1D7D2DE38}" presName="arrow" presStyleLbl="node1" presStyleIdx="3" presStyleCnt="8" custScaleY="80643"/>
      <dgm:spPr/>
      <dgm:t>
        <a:bodyPr/>
        <a:lstStyle/>
        <a:p>
          <a:endParaRPr lang="en-US"/>
        </a:p>
      </dgm:t>
    </dgm:pt>
    <dgm:pt modelId="{BD3FBE06-515A-A245-98F4-9BC18FB92301}" type="pres">
      <dgm:prSet presAssocID="{05A0301F-F86D-3845-BC1D-E0A1D7D2DE38}" presName="descendantArrow" presStyleCnt="0"/>
      <dgm:spPr/>
    </dgm:pt>
    <dgm:pt modelId="{F93AAE03-A3A1-1542-87C0-AA5E2FAD7267}" type="pres">
      <dgm:prSet presAssocID="{95550994-8BD0-9D4B-8F32-20AB9D9DCC2D}" presName="childTextArrow" presStyleLbl="f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0F780-739E-D34A-9E18-E9CC06601206}" type="pres">
      <dgm:prSet presAssocID="{37186B5B-6627-9A42-9433-D2B015F61D0C}" presName="sp" presStyleCnt="0"/>
      <dgm:spPr/>
    </dgm:pt>
    <dgm:pt modelId="{5896C2FD-318C-BA47-B320-33284D235791}" type="pres">
      <dgm:prSet presAssocID="{BF88FF03-C663-5E46-A998-386D333E24DA}" presName="arrowAndChildren" presStyleCnt="0"/>
      <dgm:spPr/>
    </dgm:pt>
    <dgm:pt modelId="{D8A435EF-4E81-3B47-B4E6-960566743CBB}" type="pres">
      <dgm:prSet presAssocID="{BF88FF03-C663-5E46-A998-386D333E24DA}" presName="parentTextArrow" presStyleLbl="node1" presStyleIdx="3" presStyleCnt="8"/>
      <dgm:spPr/>
      <dgm:t>
        <a:bodyPr/>
        <a:lstStyle/>
        <a:p>
          <a:endParaRPr lang="en-US"/>
        </a:p>
      </dgm:t>
    </dgm:pt>
    <dgm:pt modelId="{A3B9A500-7C1E-6C49-B916-F2B871504749}" type="pres">
      <dgm:prSet presAssocID="{BF88FF03-C663-5E46-A998-386D333E24DA}" presName="arrow" presStyleLbl="node1" presStyleIdx="4" presStyleCnt="8" custScaleY="78451"/>
      <dgm:spPr/>
      <dgm:t>
        <a:bodyPr/>
        <a:lstStyle/>
        <a:p>
          <a:endParaRPr lang="en-US"/>
        </a:p>
      </dgm:t>
    </dgm:pt>
    <dgm:pt modelId="{9B73CD56-C43B-9F4E-8CD0-F45EF84C02AA}" type="pres">
      <dgm:prSet presAssocID="{BF88FF03-C663-5E46-A998-386D333E24DA}" presName="descendantArrow" presStyleCnt="0"/>
      <dgm:spPr/>
    </dgm:pt>
    <dgm:pt modelId="{37AC6CA1-41D0-A14B-81EA-6D63120F2927}" type="pres">
      <dgm:prSet presAssocID="{4F31AA7D-9EAC-734D-B3DE-9160BC34F852}" presName="childTextArrow" presStyleLbl="f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8A699-8F8A-1F49-AAF7-DAB789F0D23E}" type="pres">
      <dgm:prSet presAssocID="{FA46B132-D51D-3141-A53A-B426EB9B091C}" presName="sp" presStyleCnt="0"/>
      <dgm:spPr/>
    </dgm:pt>
    <dgm:pt modelId="{05C93C84-0E44-2744-A6FD-6E7F1CE68E9D}" type="pres">
      <dgm:prSet presAssocID="{BA567ADC-07A3-2B4C-9BF4-397F564AA172}" presName="arrowAndChildren" presStyleCnt="0"/>
      <dgm:spPr/>
    </dgm:pt>
    <dgm:pt modelId="{5A2BEE3C-F2ED-9F41-ABC8-74D00749BDFB}" type="pres">
      <dgm:prSet presAssocID="{BA567ADC-07A3-2B4C-9BF4-397F564AA172}" presName="parentTextArrow" presStyleLbl="node1" presStyleIdx="4" presStyleCnt="8"/>
      <dgm:spPr/>
      <dgm:t>
        <a:bodyPr/>
        <a:lstStyle/>
        <a:p>
          <a:endParaRPr lang="en-US"/>
        </a:p>
      </dgm:t>
    </dgm:pt>
    <dgm:pt modelId="{7933ABEE-BBEC-A04B-92EC-F645AF261ECD}" type="pres">
      <dgm:prSet presAssocID="{BA567ADC-07A3-2B4C-9BF4-397F564AA172}" presName="arrow" presStyleLbl="node1" presStyleIdx="5" presStyleCnt="8" custScaleY="85971" custLinFactNeighborY="3312"/>
      <dgm:spPr/>
      <dgm:t>
        <a:bodyPr/>
        <a:lstStyle/>
        <a:p>
          <a:endParaRPr lang="en-US"/>
        </a:p>
      </dgm:t>
    </dgm:pt>
    <dgm:pt modelId="{0F8EE642-8CEC-A348-A289-F1FE57D93FEE}" type="pres">
      <dgm:prSet presAssocID="{BA567ADC-07A3-2B4C-9BF4-397F564AA172}" presName="descendantArrow" presStyleCnt="0"/>
      <dgm:spPr/>
    </dgm:pt>
    <dgm:pt modelId="{7BADE121-F958-9A4B-B11F-2C86F15F066B}" type="pres">
      <dgm:prSet presAssocID="{28B5A08B-4E27-F340-A593-1F1631988EFC}" presName="childTextArrow" presStyleLbl="f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7542FC-FEC5-CF47-8CE7-E12098237E25}" type="pres">
      <dgm:prSet presAssocID="{2AECACFF-43F1-EA47-8768-5D9EA7467907}" presName="sp" presStyleCnt="0"/>
      <dgm:spPr/>
    </dgm:pt>
    <dgm:pt modelId="{9495265F-97ED-F441-80CB-93E0F1B39A13}" type="pres">
      <dgm:prSet presAssocID="{96E6587D-3BF7-E843-AA3E-D3114307CC5B}" presName="arrowAndChildren" presStyleCnt="0"/>
      <dgm:spPr/>
    </dgm:pt>
    <dgm:pt modelId="{7D8418DA-F0FF-1246-9492-B9D99BB05BA7}" type="pres">
      <dgm:prSet presAssocID="{96E6587D-3BF7-E843-AA3E-D3114307CC5B}" presName="parentTextArrow" presStyleLbl="node1" presStyleIdx="5" presStyleCnt="8"/>
      <dgm:spPr/>
      <dgm:t>
        <a:bodyPr/>
        <a:lstStyle/>
        <a:p>
          <a:endParaRPr lang="en-US"/>
        </a:p>
      </dgm:t>
    </dgm:pt>
    <dgm:pt modelId="{A364FE35-BFEA-FB49-8E75-093275EF36E1}" type="pres">
      <dgm:prSet presAssocID="{96E6587D-3BF7-E843-AA3E-D3114307CC5B}" presName="arrow" presStyleLbl="node1" presStyleIdx="6" presStyleCnt="8" custScaleY="80247"/>
      <dgm:spPr/>
      <dgm:t>
        <a:bodyPr/>
        <a:lstStyle/>
        <a:p>
          <a:endParaRPr lang="en-US"/>
        </a:p>
      </dgm:t>
    </dgm:pt>
    <dgm:pt modelId="{67DE5B43-90C1-6D43-B0E7-DFFD2711ACDA}" type="pres">
      <dgm:prSet presAssocID="{96E6587D-3BF7-E843-AA3E-D3114307CC5B}" presName="descendantArrow" presStyleCnt="0"/>
      <dgm:spPr/>
    </dgm:pt>
    <dgm:pt modelId="{C74A216F-9D61-F748-B52E-12CD5BC7A8FC}" type="pres">
      <dgm:prSet presAssocID="{73603475-A6AC-B34B-9F61-C704004A96CE}" presName="childTextArrow" presStyleLbl="f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EBC4E-CFA4-D240-90DF-0622C3250D5A}" type="pres">
      <dgm:prSet presAssocID="{CEA8361C-CF5E-E941-B270-6E1B5750BD75}" presName="sp" presStyleCnt="0"/>
      <dgm:spPr/>
    </dgm:pt>
    <dgm:pt modelId="{71258391-94DE-8845-8EDE-CCF39C27DB62}" type="pres">
      <dgm:prSet presAssocID="{DF54B4BC-275D-8B42-909D-547225E37256}" presName="arrowAndChildren" presStyleCnt="0"/>
      <dgm:spPr/>
    </dgm:pt>
    <dgm:pt modelId="{30B7F7E5-5A38-0B40-A488-179F947D6C94}" type="pres">
      <dgm:prSet presAssocID="{DF54B4BC-275D-8B42-909D-547225E37256}" presName="parentTextArrow" presStyleLbl="node1" presStyleIdx="6" presStyleCnt="8"/>
      <dgm:spPr/>
      <dgm:t>
        <a:bodyPr/>
        <a:lstStyle/>
        <a:p>
          <a:endParaRPr lang="en-US"/>
        </a:p>
      </dgm:t>
    </dgm:pt>
    <dgm:pt modelId="{5A5B29DF-17AA-CF49-A80D-E4995ECC8BD9}" type="pres">
      <dgm:prSet presAssocID="{DF54B4BC-275D-8B42-909D-547225E37256}" presName="arrow" presStyleLbl="node1" presStyleIdx="7" presStyleCnt="8" custScaleY="79395"/>
      <dgm:spPr/>
      <dgm:t>
        <a:bodyPr/>
        <a:lstStyle/>
        <a:p>
          <a:endParaRPr lang="en-US"/>
        </a:p>
      </dgm:t>
    </dgm:pt>
    <dgm:pt modelId="{05F6197A-C8E2-524D-9169-87E0DE32F04C}" type="pres">
      <dgm:prSet presAssocID="{DF54B4BC-275D-8B42-909D-547225E37256}" presName="descendantArrow" presStyleCnt="0"/>
      <dgm:spPr/>
    </dgm:pt>
    <dgm:pt modelId="{F35FB171-CE61-6740-B869-778023B40139}" type="pres">
      <dgm:prSet presAssocID="{C4656EE3-7EE7-7D4F-B65D-C3C6C274CF49}" presName="childTextArrow" presStyleLbl="f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97E9FF-3F54-2342-9687-6857BE626D1F}" type="presOf" srcId="{15AD246A-C138-A74F-861A-61DAF8FB8CE3}" destId="{C89B0094-7AD9-2647-804B-FA33B7991663}" srcOrd="0" destOrd="0" presId="urn:microsoft.com/office/officeart/2005/8/layout/process4"/>
    <dgm:cxn modelId="{39621BFF-1CB0-BD4C-913B-C418E653669C}" type="presOf" srcId="{95550994-8BD0-9D4B-8F32-20AB9D9DCC2D}" destId="{F93AAE03-A3A1-1542-87C0-AA5E2FAD7267}" srcOrd="0" destOrd="0" presId="urn:microsoft.com/office/officeart/2005/8/layout/process4"/>
    <dgm:cxn modelId="{2D635CFC-15CC-9B4B-A633-E86D09C4F5A3}" srcId="{BA4A69EB-C129-2548-B592-47FAE528F460}" destId="{15AD246A-C138-A74F-861A-61DAF8FB8CE3}" srcOrd="0" destOrd="0" parTransId="{58AA6668-DD03-C549-B142-7F1A83FD2FE2}" sibTransId="{3C86454E-2C96-0B47-9373-58750E2790F2}"/>
    <dgm:cxn modelId="{3F97E710-59B7-904D-8D5F-A1D5A4763692}" type="presOf" srcId="{DF54B4BC-275D-8B42-909D-547225E37256}" destId="{30B7F7E5-5A38-0B40-A488-179F947D6C94}" srcOrd="0" destOrd="0" presId="urn:microsoft.com/office/officeart/2005/8/layout/process4"/>
    <dgm:cxn modelId="{124A0056-5845-094C-A60C-950A191FB2A4}" srcId="{B3F9C597-EAEB-7545-BD18-AEAC7D540B79}" destId="{DF54B4BC-275D-8B42-909D-547225E37256}" srcOrd="0" destOrd="0" parTransId="{B51A221A-9B2A-B440-B281-D4DE5BCF6541}" sibTransId="{CEA8361C-CF5E-E941-B270-6E1B5750BD75}"/>
    <dgm:cxn modelId="{F607B9DB-B311-5644-B066-356318AF54F9}" srcId="{CC7309C6-7DED-FA42-82F9-6A1084CDD56B}" destId="{7D16846E-F6EC-B54A-B114-02FF681CF93B}" srcOrd="0" destOrd="0" parTransId="{F4BD6FC3-B095-824F-A28B-84176710B547}" sibTransId="{1E446213-B39E-6846-A448-9020B961B3F2}"/>
    <dgm:cxn modelId="{CFAF0A7A-1DA8-E140-9EDA-AD0957178EC5}" type="presOf" srcId="{D5A7E1DC-B88D-4648-81AE-83A8DC9F010F}" destId="{288A67D2-6AA2-404A-9C4C-62787214894E}" srcOrd="0" destOrd="0" presId="urn:microsoft.com/office/officeart/2005/8/layout/process4"/>
    <dgm:cxn modelId="{9BA338F6-17E5-6E42-BC85-1CC4B69FBDA8}" srcId="{B3F9C597-EAEB-7545-BD18-AEAC7D540B79}" destId="{05A0301F-F86D-3845-BC1D-E0A1D7D2DE38}" srcOrd="4" destOrd="0" parTransId="{9CBDD899-B024-C345-8857-0AAA69FFE183}" sibTransId="{F9569F15-70CF-EB4E-A07F-F14DB32DB5CD}"/>
    <dgm:cxn modelId="{02968A27-8B6E-304F-AC85-0F8F07350514}" srcId="{BA567ADC-07A3-2B4C-9BF4-397F564AA172}" destId="{28B5A08B-4E27-F340-A593-1F1631988EFC}" srcOrd="0" destOrd="0" parTransId="{1F8C622C-B94C-CE42-B18A-59C5DB0E59C4}" sibTransId="{85F557AC-8BDA-3141-80AE-EA3EB777FA4F}"/>
    <dgm:cxn modelId="{F5D8A2D0-B03E-B046-B8D4-27F95F51D81D}" type="presOf" srcId="{D5A7E1DC-B88D-4648-81AE-83A8DC9F010F}" destId="{636E868E-14D9-5B46-A767-CA3066CAA984}" srcOrd="1" destOrd="0" presId="urn:microsoft.com/office/officeart/2005/8/layout/process4"/>
    <dgm:cxn modelId="{FC5BCE3C-5CE6-CF4A-9565-702BB383F090}" type="presOf" srcId="{73603475-A6AC-B34B-9F61-C704004A96CE}" destId="{C74A216F-9D61-F748-B52E-12CD5BC7A8FC}" srcOrd="0" destOrd="0" presId="urn:microsoft.com/office/officeart/2005/8/layout/process4"/>
    <dgm:cxn modelId="{C646C38B-AE81-FF4A-B114-54F9CF4EB29E}" srcId="{B3F9C597-EAEB-7545-BD18-AEAC7D540B79}" destId="{BA4A69EB-C129-2548-B592-47FAE528F460}" srcOrd="6" destOrd="0" parTransId="{DECBB1A8-2AE5-8B4E-BE2B-9FE8E10A19C0}" sibTransId="{6BEDBBB9-8133-4642-9C51-26E072592CE9}"/>
    <dgm:cxn modelId="{9EC78E5E-9245-1F48-9733-F02B3C4FE445}" type="presOf" srcId="{B3F9C597-EAEB-7545-BD18-AEAC7D540B79}" destId="{AFB8D670-49F8-D84B-871A-E8AB46CB2D64}" srcOrd="0" destOrd="0" presId="urn:microsoft.com/office/officeart/2005/8/layout/process4"/>
    <dgm:cxn modelId="{91762558-0F08-CA42-8175-F8FD9ACCBAFC}" type="presOf" srcId="{CC7309C6-7DED-FA42-82F9-6A1084CDD56B}" destId="{87B7E4B8-B2AF-DD4A-AC3E-3F855948D19C}" srcOrd="0" destOrd="0" presId="urn:microsoft.com/office/officeart/2005/8/layout/process4"/>
    <dgm:cxn modelId="{D03F29E0-5218-B148-A4F7-A09A14A6E0BD}" type="presOf" srcId="{05A0301F-F86D-3845-BC1D-E0A1D7D2DE38}" destId="{C696A53F-263F-DC40-B2EF-97B462F9582E}" srcOrd="0" destOrd="0" presId="urn:microsoft.com/office/officeart/2005/8/layout/process4"/>
    <dgm:cxn modelId="{7B1A232D-70FE-3340-AC49-5433114CAE13}" type="presOf" srcId="{28B5A08B-4E27-F340-A593-1F1631988EFC}" destId="{7BADE121-F958-9A4B-B11F-2C86F15F066B}" srcOrd="0" destOrd="0" presId="urn:microsoft.com/office/officeart/2005/8/layout/process4"/>
    <dgm:cxn modelId="{90C756BD-5530-FD43-8376-226ED97FB5A5}" srcId="{B3F9C597-EAEB-7545-BD18-AEAC7D540B79}" destId="{D5A7E1DC-B88D-4648-81AE-83A8DC9F010F}" srcOrd="7" destOrd="0" parTransId="{BF2A4A24-4D8F-1A4E-8FFB-6A27834978A8}" sibTransId="{CF9823B6-21A5-0E45-A977-61BEEC6C19BF}"/>
    <dgm:cxn modelId="{01BA6DCA-E39F-A34D-82E1-516FB79B4361}" srcId="{B3F9C597-EAEB-7545-BD18-AEAC7D540B79}" destId="{BF88FF03-C663-5E46-A998-386D333E24DA}" srcOrd="3" destOrd="0" parTransId="{E455EFD4-075C-6347-9540-0291FD7A8BB2}" sibTransId="{37186B5B-6627-9A42-9433-D2B015F61D0C}"/>
    <dgm:cxn modelId="{D0D069B3-70B8-7D47-AD00-E5791ADBB652}" type="presOf" srcId="{05A0301F-F86D-3845-BC1D-E0A1D7D2DE38}" destId="{575340E8-C25D-CE47-9A55-28DF1C3EFBF6}" srcOrd="1" destOrd="0" presId="urn:microsoft.com/office/officeart/2005/8/layout/process4"/>
    <dgm:cxn modelId="{F4541D69-0D78-4944-8E3C-F8711877C75D}" type="presOf" srcId="{CC7309C6-7DED-FA42-82F9-6A1084CDD56B}" destId="{F404F17F-F567-7F4C-A9C8-864C205F16FE}" srcOrd="1" destOrd="0" presId="urn:microsoft.com/office/officeart/2005/8/layout/process4"/>
    <dgm:cxn modelId="{18FD1539-5F03-2D43-A516-910294858DF2}" srcId="{B3F9C597-EAEB-7545-BD18-AEAC7D540B79}" destId="{BA567ADC-07A3-2B4C-9BF4-397F564AA172}" srcOrd="2" destOrd="0" parTransId="{2EB351DB-FF00-C048-80FA-DAFF798C9617}" sibTransId="{FA46B132-D51D-3141-A53A-B426EB9B091C}"/>
    <dgm:cxn modelId="{D4EB4C2A-759A-014A-995E-4C482C578405}" type="presOf" srcId="{BF88FF03-C663-5E46-A998-386D333E24DA}" destId="{D8A435EF-4E81-3B47-B4E6-960566743CBB}" srcOrd="0" destOrd="0" presId="urn:microsoft.com/office/officeart/2005/8/layout/process4"/>
    <dgm:cxn modelId="{42C4A244-D94B-F147-8B0E-4B185C135D66}" srcId="{D5A7E1DC-B88D-4648-81AE-83A8DC9F010F}" destId="{11EAB1CE-41BA-9F42-B7C3-2A5F1AFA5A84}" srcOrd="0" destOrd="0" parTransId="{80B7263C-CEC5-D34A-B5CA-BAF005A4F92E}" sibTransId="{6990C5BB-658A-E24F-B6B2-147BF838F2C2}"/>
    <dgm:cxn modelId="{39EF25A4-9A29-EC4B-9531-1C353EAE2550}" type="presOf" srcId="{11EAB1CE-41BA-9F42-B7C3-2A5F1AFA5A84}" destId="{BDB83FF1-C5FC-634A-86AF-BD48F64A0AB4}" srcOrd="0" destOrd="0" presId="urn:microsoft.com/office/officeart/2005/8/layout/process4"/>
    <dgm:cxn modelId="{F61EC394-6DAA-774C-8947-F5498364338F}" type="presOf" srcId="{BA4A69EB-C129-2548-B592-47FAE528F460}" destId="{0369FA5A-7F68-3648-B594-4CC8FCD804E8}" srcOrd="1" destOrd="0" presId="urn:microsoft.com/office/officeart/2005/8/layout/process4"/>
    <dgm:cxn modelId="{6415CBB5-35ED-DF46-BE82-E0F576551C75}" type="presOf" srcId="{BA567ADC-07A3-2B4C-9BF4-397F564AA172}" destId="{5A2BEE3C-F2ED-9F41-ABC8-74D00749BDFB}" srcOrd="0" destOrd="0" presId="urn:microsoft.com/office/officeart/2005/8/layout/process4"/>
    <dgm:cxn modelId="{E1C1B2A4-6ECB-7848-A741-2A68A694B917}" srcId="{DF54B4BC-275D-8B42-909D-547225E37256}" destId="{C4656EE3-7EE7-7D4F-B65D-C3C6C274CF49}" srcOrd="0" destOrd="0" parTransId="{A86ACE1F-322B-6040-BFA1-8EEAD45A3D9E}" sibTransId="{84B688C6-FCAC-824E-8C5B-439CEEB15491}"/>
    <dgm:cxn modelId="{F7F7D965-1571-3940-9EAC-ACC7B97B0570}" type="presOf" srcId="{C4656EE3-7EE7-7D4F-B65D-C3C6C274CF49}" destId="{F35FB171-CE61-6740-B869-778023B40139}" srcOrd="0" destOrd="0" presId="urn:microsoft.com/office/officeart/2005/8/layout/process4"/>
    <dgm:cxn modelId="{B4C4AF55-D420-9C41-AD1E-53586F6A75C8}" srcId="{B3F9C597-EAEB-7545-BD18-AEAC7D540B79}" destId="{CC7309C6-7DED-FA42-82F9-6A1084CDD56B}" srcOrd="5" destOrd="0" parTransId="{BBF3969C-3941-2946-9094-79183111E909}" sibTransId="{B6FF1034-D20F-C04C-9B5B-4622EF16B4F2}"/>
    <dgm:cxn modelId="{52BE4EE0-97B4-0D40-AE62-DF6ABB5D7AC4}" type="presOf" srcId="{4F31AA7D-9EAC-734D-B3DE-9160BC34F852}" destId="{37AC6CA1-41D0-A14B-81EA-6D63120F2927}" srcOrd="0" destOrd="0" presId="urn:microsoft.com/office/officeart/2005/8/layout/process4"/>
    <dgm:cxn modelId="{D8F83B88-EB06-5948-8CC3-9E895B7E5A42}" type="presOf" srcId="{DF54B4BC-275D-8B42-909D-547225E37256}" destId="{5A5B29DF-17AA-CF49-A80D-E4995ECC8BD9}" srcOrd="1" destOrd="0" presId="urn:microsoft.com/office/officeart/2005/8/layout/process4"/>
    <dgm:cxn modelId="{DDB4045B-FAC9-DB4F-B17C-3D83156C11CA}" type="presOf" srcId="{BA567ADC-07A3-2B4C-9BF4-397F564AA172}" destId="{7933ABEE-BBEC-A04B-92EC-F645AF261ECD}" srcOrd="1" destOrd="0" presId="urn:microsoft.com/office/officeart/2005/8/layout/process4"/>
    <dgm:cxn modelId="{583A73F5-26ED-774F-AA11-359D19B56B90}" srcId="{B3F9C597-EAEB-7545-BD18-AEAC7D540B79}" destId="{96E6587D-3BF7-E843-AA3E-D3114307CC5B}" srcOrd="1" destOrd="0" parTransId="{89E33809-A5FD-F445-865F-56D425EFEE06}" sibTransId="{2AECACFF-43F1-EA47-8768-5D9EA7467907}"/>
    <dgm:cxn modelId="{184CE2F6-F4A7-F049-A5E5-9B0F0CF776B4}" type="presOf" srcId="{96E6587D-3BF7-E843-AA3E-D3114307CC5B}" destId="{7D8418DA-F0FF-1246-9492-B9D99BB05BA7}" srcOrd="0" destOrd="0" presId="urn:microsoft.com/office/officeart/2005/8/layout/process4"/>
    <dgm:cxn modelId="{45A7EBDD-36A5-D140-B9CB-9A8FA138659E}" type="presOf" srcId="{BF88FF03-C663-5E46-A998-386D333E24DA}" destId="{A3B9A500-7C1E-6C49-B916-F2B871504749}" srcOrd="1" destOrd="0" presId="urn:microsoft.com/office/officeart/2005/8/layout/process4"/>
    <dgm:cxn modelId="{F5AFA01C-A3C1-6C46-B8CD-0FED0E39BA44}" srcId="{96E6587D-3BF7-E843-AA3E-D3114307CC5B}" destId="{73603475-A6AC-B34B-9F61-C704004A96CE}" srcOrd="0" destOrd="0" parTransId="{3DBDA96E-0953-0145-9D2B-9B84250F8B43}" sibTransId="{0D414568-FA08-1342-A991-54C896A793CE}"/>
    <dgm:cxn modelId="{29955BCA-D525-8A49-88BB-2F32B9EC15FB}" srcId="{BF88FF03-C663-5E46-A998-386D333E24DA}" destId="{4F31AA7D-9EAC-734D-B3DE-9160BC34F852}" srcOrd="0" destOrd="0" parTransId="{6D00794B-AD8B-8849-BCAD-08CDEA677A76}" sibTransId="{8AA390E4-7BAD-454B-A831-236AB8BB8829}"/>
    <dgm:cxn modelId="{B4956707-4B7C-C949-862B-89B546DCE28E}" srcId="{05A0301F-F86D-3845-BC1D-E0A1D7D2DE38}" destId="{95550994-8BD0-9D4B-8F32-20AB9D9DCC2D}" srcOrd="0" destOrd="0" parTransId="{6A7F360D-F118-7449-83C8-A40709109F25}" sibTransId="{AE2EEBC7-D006-B846-B484-95F109D04262}"/>
    <dgm:cxn modelId="{0B682590-482B-A94F-86AA-08BCA3041A81}" type="presOf" srcId="{7D16846E-F6EC-B54A-B114-02FF681CF93B}" destId="{4BB90ED5-8525-EC41-B37A-7F9441306B68}" srcOrd="0" destOrd="0" presId="urn:microsoft.com/office/officeart/2005/8/layout/process4"/>
    <dgm:cxn modelId="{6B6FFBA2-CFD7-CD46-BAA6-22982449B156}" type="presOf" srcId="{96E6587D-3BF7-E843-AA3E-D3114307CC5B}" destId="{A364FE35-BFEA-FB49-8E75-093275EF36E1}" srcOrd="1" destOrd="0" presId="urn:microsoft.com/office/officeart/2005/8/layout/process4"/>
    <dgm:cxn modelId="{143C235D-41B6-8044-AFF8-AC2D059FE212}" type="presOf" srcId="{BA4A69EB-C129-2548-B592-47FAE528F460}" destId="{B91CEA78-D211-374A-A9E2-15FAE5D0B916}" srcOrd="0" destOrd="0" presId="urn:microsoft.com/office/officeart/2005/8/layout/process4"/>
    <dgm:cxn modelId="{34E38D77-4BD4-A441-8C3F-76BF5515C00C}" type="presParOf" srcId="{AFB8D670-49F8-D84B-871A-E8AB46CB2D64}" destId="{8B1A4BE3-972D-374E-B001-70ABC0075B01}" srcOrd="0" destOrd="0" presId="urn:microsoft.com/office/officeart/2005/8/layout/process4"/>
    <dgm:cxn modelId="{F79B4B88-263B-3648-BEDC-F34B85B6DC9F}" type="presParOf" srcId="{8B1A4BE3-972D-374E-B001-70ABC0075B01}" destId="{288A67D2-6AA2-404A-9C4C-62787214894E}" srcOrd="0" destOrd="0" presId="urn:microsoft.com/office/officeart/2005/8/layout/process4"/>
    <dgm:cxn modelId="{3F5DE746-4D9D-1D40-806E-46ABA2A71BAE}" type="presParOf" srcId="{8B1A4BE3-972D-374E-B001-70ABC0075B01}" destId="{636E868E-14D9-5B46-A767-CA3066CAA984}" srcOrd="1" destOrd="0" presId="urn:microsoft.com/office/officeart/2005/8/layout/process4"/>
    <dgm:cxn modelId="{657CEC94-534A-BD46-B3F0-03426EDCDFE5}" type="presParOf" srcId="{8B1A4BE3-972D-374E-B001-70ABC0075B01}" destId="{DA87D52F-5CE6-6041-977B-67A528B79271}" srcOrd="2" destOrd="0" presId="urn:microsoft.com/office/officeart/2005/8/layout/process4"/>
    <dgm:cxn modelId="{0220EA1B-90DC-E943-B2C7-54DEBDC10ED3}" type="presParOf" srcId="{DA87D52F-5CE6-6041-977B-67A528B79271}" destId="{BDB83FF1-C5FC-634A-86AF-BD48F64A0AB4}" srcOrd="0" destOrd="0" presId="urn:microsoft.com/office/officeart/2005/8/layout/process4"/>
    <dgm:cxn modelId="{F2754AFF-6487-764A-A7B3-4E688FB85884}" type="presParOf" srcId="{AFB8D670-49F8-D84B-871A-E8AB46CB2D64}" destId="{F2D7D78C-BF0D-CE44-B720-431B22CCDBA7}" srcOrd="1" destOrd="0" presId="urn:microsoft.com/office/officeart/2005/8/layout/process4"/>
    <dgm:cxn modelId="{9508BECB-C939-4E49-A3AC-9D1BFC773E7F}" type="presParOf" srcId="{AFB8D670-49F8-D84B-871A-E8AB46CB2D64}" destId="{1A8ABE18-0725-5242-8FAF-BAC9F3EBF477}" srcOrd="2" destOrd="0" presId="urn:microsoft.com/office/officeart/2005/8/layout/process4"/>
    <dgm:cxn modelId="{5D430F67-07CD-8C48-8B5A-549A34553F43}" type="presParOf" srcId="{1A8ABE18-0725-5242-8FAF-BAC9F3EBF477}" destId="{B91CEA78-D211-374A-A9E2-15FAE5D0B916}" srcOrd="0" destOrd="0" presId="urn:microsoft.com/office/officeart/2005/8/layout/process4"/>
    <dgm:cxn modelId="{CDBB0038-0042-C640-A5FF-3048E83B23D2}" type="presParOf" srcId="{1A8ABE18-0725-5242-8FAF-BAC9F3EBF477}" destId="{0369FA5A-7F68-3648-B594-4CC8FCD804E8}" srcOrd="1" destOrd="0" presId="urn:microsoft.com/office/officeart/2005/8/layout/process4"/>
    <dgm:cxn modelId="{B045DA83-D600-5646-93A9-4AA831C977CD}" type="presParOf" srcId="{1A8ABE18-0725-5242-8FAF-BAC9F3EBF477}" destId="{74E3375F-63D0-A448-B1B5-DF7187C55615}" srcOrd="2" destOrd="0" presId="urn:microsoft.com/office/officeart/2005/8/layout/process4"/>
    <dgm:cxn modelId="{0F294EE8-AB6E-6944-A175-DCF91B523D32}" type="presParOf" srcId="{74E3375F-63D0-A448-B1B5-DF7187C55615}" destId="{C89B0094-7AD9-2647-804B-FA33B7991663}" srcOrd="0" destOrd="0" presId="urn:microsoft.com/office/officeart/2005/8/layout/process4"/>
    <dgm:cxn modelId="{EA04F181-F2F1-5A4A-B389-852F0EC7836D}" type="presParOf" srcId="{AFB8D670-49F8-D84B-871A-E8AB46CB2D64}" destId="{BCB4B1CF-11F0-C745-B109-041B425756B4}" srcOrd="3" destOrd="0" presId="urn:microsoft.com/office/officeart/2005/8/layout/process4"/>
    <dgm:cxn modelId="{7350F5A0-36B6-E040-9A9C-A0A2B8F8A656}" type="presParOf" srcId="{AFB8D670-49F8-D84B-871A-E8AB46CB2D64}" destId="{40DA5FA4-BE6C-5448-88BC-4340DB8B4101}" srcOrd="4" destOrd="0" presId="urn:microsoft.com/office/officeart/2005/8/layout/process4"/>
    <dgm:cxn modelId="{626F2A22-8702-4345-97A9-C81CA45289D6}" type="presParOf" srcId="{40DA5FA4-BE6C-5448-88BC-4340DB8B4101}" destId="{87B7E4B8-B2AF-DD4A-AC3E-3F855948D19C}" srcOrd="0" destOrd="0" presId="urn:microsoft.com/office/officeart/2005/8/layout/process4"/>
    <dgm:cxn modelId="{BFDA95EE-8C0C-384C-A8C6-F3B4972D40F5}" type="presParOf" srcId="{40DA5FA4-BE6C-5448-88BC-4340DB8B4101}" destId="{F404F17F-F567-7F4C-A9C8-864C205F16FE}" srcOrd="1" destOrd="0" presId="urn:microsoft.com/office/officeart/2005/8/layout/process4"/>
    <dgm:cxn modelId="{08455CA4-3F6A-864C-B271-B2BF6C66AB2B}" type="presParOf" srcId="{40DA5FA4-BE6C-5448-88BC-4340DB8B4101}" destId="{06F9F0D9-F9BF-8741-94B6-CA0341FBF900}" srcOrd="2" destOrd="0" presId="urn:microsoft.com/office/officeart/2005/8/layout/process4"/>
    <dgm:cxn modelId="{1782F626-D5F4-584A-AD6F-65899C3592B5}" type="presParOf" srcId="{06F9F0D9-F9BF-8741-94B6-CA0341FBF900}" destId="{4BB90ED5-8525-EC41-B37A-7F9441306B68}" srcOrd="0" destOrd="0" presId="urn:microsoft.com/office/officeart/2005/8/layout/process4"/>
    <dgm:cxn modelId="{7D5D6BCF-EDD4-0A49-8CB2-CAAFB6A9ED10}" type="presParOf" srcId="{AFB8D670-49F8-D84B-871A-E8AB46CB2D64}" destId="{5D506376-2F5A-5A4F-97BF-36A8AC2AEBBF}" srcOrd="5" destOrd="0" presId="urn:microsoft.com/office/officeart/2005/8/layout/process4"/>
    <dgm:cxn modelId="{5CE5CF53-9BBE-064D-9E47-78A458BF99AE}" type="presParOf" srcId="{AFB8D670-49F8-D84B-871A-E8AB46CB2D64}" destId="{E281485D-0140-8744-AFB8-BB7CB57A64F2}" srcOrd="6" destOrd="0" presId="urn:microsoft.com/office/officeart/2005/8/layout/process4"/>
    <dgm:cxn modelId="{B5ECD0D3-7DC6-0D45-AF1A-FC4CBAF1EFE9}" type="presParOf" srcId="{E281485D-0140-8744-AFB8-BB7CB57A64F2}" destId="{C696A53F-263F-DC40-B2EF-97B462F9582E}" srcOrd="0" destOrd="0" presId="urn:microsoft.com/office/officeart/2005/8/layout/process4"/>
    <dgm:cxn modelId="{B796BD23-7004-BC48-84AE-2BCAC9CD52CA}" type="presParOf" srcId="{E281485D-0140-8744-AFB8-BB7CB57A64F2}" destId="{575340E8-C25D-CE47-9A55-28DF1C3EFBF6}" srcOrd="1" destOrd="0" presId="urn:microsoft.com/office/officeart/2005/8/layout/process4"/>
    <dgm:cxn modelId="{DAD48F47-C56C-3945-9FB0-6788D5E4643E}" type="presParOf" srcId="{E281485D-0140-8744-AFB8-BB7CB57A64F2}" destId="{BD3FBE06-515A-A245-98F4-9BC18FB92301}" srcOrd="2" destOrd="0" presId="urn:microsoft.com/office/officeart/2005/8/layout/process4"/>
    <dgm:cxn modelId="{F9B36080-16CB-434F-BD2F-8A5AC08C8769}" type="presParOf" srcId="{BD3FBE06-515A-A245-98F4-9BC18FB92301}" destId="{F93AAE03-A3A1-1542-87C0-AA5E2FAD7267}" srcOrd="0" destOrd="0" presId="urn:microsoft.com/office/officeart/2005/8/layout/process4"/>
    <dgm:cxn modelId="{50FE5380-D124-B449-9428-95719B9BD869}" type="presParOf" srcId="{AFB8D670-49F8-D84B-871A-E8AB46CB2D64}" destId="{C4D0F780-739E-D34A-9E18-E9CC06601206}" srcOrd="7" destOrd="0" presId="urn:microsoft.com/office/officeart/2005/8/layout/process4"/>
    <dgm:cxn modelId="{F7BA5A9D-5537-3741-B082-04FDE7322255}" type="presParOf" srcId="{AFB8D670-49F8-D84B-871A-E8AB46CB2D64}" destId="{5896C2FD-318C-BA47-B320-33284D235791}" srcOrd="8" destOrd="0" presId="urn:microsoft.com/office/officeart/2005/8/layout/process4"/>
    <dgm:cxn modelId="{8E8D518E-178C-0048-8C71-C75784B1F01A}" type="presParOf" srcId="{5896C2FD-318C-BA47-B320-33284D235791}" destId="{D8A435EF-4E81-3B47-B4E6-960566743CBB}" srcOrd="0" destOrd="0" presId="urn:microsoft.com/office/officeart/2005/8/layout/process4"/>
    <dgm:cxn modelId="{A2DB77B0-61D2-E44D-AF3A-A58D510B6E93}" type="presParOf" srcId="{5896C2FD-318C-BA47-B320-33284D235791}" destId="{A3B9A500-7C1E-6C49-B916-F2B871504749}" srcOrd="1" destOrd="0" presId="urn:microsoft.com/office/officeart/2005/8/layout/process4"/>
    <dgm:cxn modelId="{C919B32F-9676-7F40-B9C6-304361352633}" type="presParOf" srcId="{5896C2FD-318C-BA47-B320-33284D235791}" destId="{9B73CD56-C43B-9F4E-8CD0-F45EF84C02AA}" srcOrd="2" destOrd="0" presId="urn:microsoft.com/office/officeart/2005/8/layout/process4"/>
    <dgm:cxn modelId="{F078A201-49DE-5441-8DEE-F83020B8B8E2}" type="presParOf" srcId="{9B73CD56-C43B-9F4E-8CD0-F45EF84C02AA}" destId="{37AC6CA1-41D0-A14B-81EA-6D63120F2927}" srcOrd="0" destOrd="0" presId="urn:microsoft.com/office/officeart/2005/8/layout/process4"/>
    <dgm:cxn modelId="{3280297A-BAB9-B94F-AAA9-F98F75277357}" type="presParOf" srcId="{AFB8D670-49F8-D84B-871A-E8AB46CB2D64}" destId="{9D48A699-8F8A-1F49-AAF7-DAB789F0D23E}" srcOrd="9" destOrd="0" presId="urn:microsoft.com/office/officeart/2005/8/layout/process4"/>
    <dgm:cxn modelId="{D8722125-3F26-D642-A6BA-0B7E705F4A1F}" type="presParOf" srcId="{AFB8D670-49F8-D84B-871A-E8AB46CB2D64}" destId="{05C93C84-0E44-2744-A6FD-6E7F1CE68E9D}" srcOrd="10" destOrd="0" presId="urn:microsoft.com/office/officeart/2005/8/layout/process4"/>
    <dgm:cxn modelId="{4AA24336-6DE9-F945-A048-26CD17F8C6C6}" type="presParOf" srcId="{05C93C84-0E44-2744-A6FD-6E7F1CE68E9D}" destId="{5A2BEE3C-F2ED-9F41-ABC8-74D00749BDFB}" srcOrd="0" destOrd="0" presId="urn:microsoft.com/office/officeart/2005/8/layout/process4"/>
    <dgm:cxn modelId="{B40D8E5E-E7F0-5D43-9F9A-897186356CC5}" type="presParOf" srcId="{05C93C84-0E44-2744-A6FD-6E7F1CE68E9D}" destId="{7933ABEE-BBEC-A04B-92EC-F645AF261ECD}" srcOrd="1" destOrd="0" presId="urn:microsoft.com/office/officeart/2005/8/layout/process4"/>
    <dgm:cxn modelId="{F12F84FA-087B-8145-BDBD-6B9CFF0BEF3C}" type="presParOf" srcId="{05C93C84-0E44-2744-A6FD-6E7F1CE68E9D}" destId="{0F8EE642-8CEC-A348-A289-F1FE57D93FEE}" srcOrd="2" destOrd="0" presId="urn:microsoft.com/office/officeart/2005/8/layout/process4"/>
    <dgm:cxn modelId="{681BD40E-1347-6740-A286-3290EB55913C}" type="presParOf" srcId="{0F8EE642-8CEC-A348-A289-F1FE57D93FEE}" destId="{7BADE121-F958-9A4B-B11F-2C86F15F066B}" srcOrd="0" destOrd="0" presId="urn:microsoft.com/office/officeart/2005/8/layout/process4"/>
    <dgm:cxn modelId="{AC4DC8C5-F8E0-0A4D-BC58-54AF9D1F4544}" type="presParOf" srcId="{AFB8D670-49F8-D84B-871A-E8AB46CB2D64}" destId="{C97542FC-FEC5-CF47-8CE7-E12098237E25}" srcOrd="11" destOrd="0" presId="urn:microsoft.com/office/officeart/2005/8/layout/process4"/>
    <dgm:cxn modelId="{49EB0F7D-D8B2-3E4A-8DF0-F37D4E150628}" type="presParOf" srcId="{AFB8D670-49F8-D84B-871A-E8AB46CB2D64}" destId="{9495265F-97ED-F441-80CB-93E0F1B39A13}" srcOrd="12" destOrd="0" presId="urn:microsoft.com/office/officeart/2005/8/layout/process4"/>
    <dgm:cxn modelId="{F4FAF173-A585-F44A-A35D-67C699204ACB}" type="presParOf" srcId="{9495265F-97ED-F441-80CB-93E0F1B39A13}" destId="{7D8418DA-F0FF-1246-9492-B9D99BB05BA7}" srcOrd="0" destOrd="0" presId="urn:microsoft.com/office/officeart/2005/8/layout/process4"/>
    <dgm:cxn modelId="{C4F5F9B8-EC32-A74A-9EFF-E76F90E33D65}" type="presParOf" srcId="{9495265F-97ED-F441-80CB-93E0F1B39A13}" destId="{A364FE35-BFEA-FB49-8E75-093275EF36E1}" srcOrd="1" destOrd="0" presId="urn:microsoft.com/office/officeart/2005/8/layout/process4"/>
    <dgm:cxn modelId="{E41215EA-0C59-DF45-9B5E-A9185F9B5B39}" type="presParOf" srcId="{9495265F-97ED-F441-80CB-93E0F1B39A13}" destId="{67DE5B43-90C1-6D43-B0E7-DFFD2711ACDA}" srcOrd="2" destOrd="0" presId="urn:microsoft.com/office/officeart/2005/8/layout/process4"/>
    <dgm:cxn modelId="{B7AA3A01-4DAF-7A42-B227-029481F3B281}" type="presParOf" srcId="{67DE5B43-90C1-6D43-B0E7-DFFD2711ACDA}" destId="{C74A216F-9D61-F748-B52E-12CD5BC7A8FC}" srcOrd="0" destOrd="0" presId="urn:microsoft.com/office/officeart/2005/8/layout/process4"/>
    <dgm:cxn modelId="{105E358C-5017-6E4F-8F48-1C23CFC88F4B}" type="presParOf" srcId="{AFB8D670-49F8-D84B-871A-E8AB46CB2D64}" destId="{C14EBC4E-CFA4-D240-90DF-0622C3250D5A}" srcOrd="13" destOrd="0" presId="urn:microsoft.com/office/officeart/2005/8/layout/process4"/>
    <dgm:cxn modelId="{BEE87ECD-48B6-2A40-B669-64589235E8E3}" type="presParOf" srcId="{AFB8D670-49F8-D84B-871A-E8AB46CB2D64}" destId="{71258391-94DE-8845-8EDE-CCF39C27DB62}" srcOrd="14" destOrd="0" presId="urn:microsoft.com/office/officeart/2005/8/layout/process4"/>
    <dgm:cxn modelId="{E291EBDB-CD54-9F4C-9A3E-43D369091D35}" type="presParOf" srcId="{71258391-94DE-8845-8EDE-CCF39C27DB62}" destId="{30B7F7E5-5A38-0B40-A488-179F947D6C94}" srcOrd="0" destOrd="0" presId="urn:microsoft.com/office/officeart/2005/8/layout/process4"/>
    <dgm:cxn modelId="{A29B2332-CDF1-B14F-A3FE-A64EE47E0FC7}" type="presParOf" srcId="{71258391-94DE-8845-8EDE-CCF39C27DB62}" destId="{5A5B29DF-17AA-CF49-A80D-E4995ECC8BD9}" srcOrd="1" destOrd="0" presId="urn:microsoft.com/office/officeart/2005/8/layout/process4"/>
    <dgm:cxn modelId="{DAD7BA63-B713-3E4C-9E05-AE8C055B13E6}" type="presParOf" srcId="{71258391-94DE-8845-8EDE-CCF39C27DB62}" destId="{05F6197A-C8E2-524D-9169-87E0DE32F04C}" srcOrd="2" destOrd="0" presId="urn:microsoft.com/office/officeart/2005/8/layout/process4"/>
    <dgm:cxn modelId="{4059833C-FD4C-7949-885B-D7072092CB9B}" type="presParOf" srcId="{05F6197A-C8E2-524D-9169-87E0DE32F04C}" destId="{F35FB171-CE61-6740-B869-778023B4013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3208-5520-6D4E-913D-314656728F09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21C8-8C95-2D4D-BA19-06C282F66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97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3208-5520-6D4E-913D-314656728F09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21C8-8C95-2D4D-BA19-06C282F66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3208-5520-6D4E-913D-314656728F09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21C8-8C95-2D4D-BA19-06C282F66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7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3208-5520-6D4E-913D-314656728F09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21C8-8C95-2D4D-BA19-06C282F66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7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3208-5520-6D4E-913D-314656728F09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21C8-8C95-2D4D-BA19-06C282F66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3208-5520-6D4E-913D-314656728F09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21C8-8C95-2D4D-BA19-06C282F66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58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3208-5520-6D4E-913D-314656728F09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21C8-8C95-2D4D-BA19-06C282F66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7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3208-5520-6D4E-913D-314656728F09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21C8-8C95-2D4D-BA19-06C282F66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1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3208-5520-6D4E-913D-314656728F09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21C8-8C95-2D4D-BA19-06C282F66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32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3208-5520-6D4E-913D-314656728F09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21C8-8C95-2D4D-BA19-06C282F66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6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3208-5520-6D4E-913D-314656728F09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21C8-8C95-2D4D-BA19-06C282F66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65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23208-5520-6D4E-913D-314656728F09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821C8-8C95-2D4D-BA19-06C282F66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3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19929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921" y="5663158"/>
            <a:ext cx="3588730" cy="851941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Dr</a:t>
            </a:r>
            <a:r>
              <a:rPr lang="en-US" sz="2000" dirty="0" smtClean="0">
                <a:solidFill>
                  <a:schemeClr val="bg1"/>
                </a:solidFill>
              </a:rPr>
              <a:t> Jackie Hyland</a:t>
            </a:r>
          </a:p>
          <a:p>
            <a:r>
              <a:rPr lang="en-US" sz="2000" dirty="0" err="1" smtClean="0">
                <a:solidFill>
                  <a:schemeClr val="bg1"/>
                </a:solidFill>
              </a:rPr>
              <a:t>MBChB</a:t>
            </a:r>
            <a:r>
              <a:rPr lang="en-US" sz="2000" smtClean="0">
                <a:solidFill>
                  <a:schemeClr val="bg1"/>
                </a:solidFill>
              </a:rPr>
              <a:t>, MD, MFPHM</a:t>
            </a:r>
            <a:r>
              <a:rPr lang="en-US" sz="2000" dirty="0" smtClean="0">
                <a:solidFill>
                  <a:schemeClr val="bg1"/>
                </a:solidFill>
              </a:rPr>
              <a:t>, MBA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785" y="774699"/>
            <a:ext cx="8427412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Noteworthy Light"/>
                <a:cs typeface="Noteworthy Light"/>
              </a:rPr>
              <a:t>The physical and social impact of traffic-related air pollution on the health of Scottish residents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9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/>
              <a:t>Record of air pollution levels recorded at air quality monitoring sites in Edinburgh and Glasgow, 20-28</a:t>
            </a:r>
            <a:r>
              <a:rPr lang="en-US" sz="3100" b="1" baseline="30000" dirty="0"/>
              <a:t>th</a:t>
            </a:r>
            <a:r>
              <a:rPr lang="en-US" sz="3100" b="1" dirty="0"/>
              <a:t> March 2012</a:t>
            </a:r>
            <a:r>
              <a:rPr lang="en-GB" sz="3100" dirty="0" smtClean="0">
                <a:effectLst/>
              </a:rPr>
              <a:t> 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7175" r="-171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638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/>
              <a:t>NHS 24 calls for air pollution related symptoms one week, during (20/03-28/03/12) and one week after high levels of air pollution recorded in Glasgow and Edinburgh</a:t>
            </a:r>
            <a:r>
              <a:rPr lang="en-GB" sz="2800" dirty="0" smtClean="0">
                <a:effectLst/>
              </a:rPr>
              <a:t>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7567" b="-75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6294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Dundee Ward Areas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253" b="-22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86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/>
              <a:t>Coronary Heart Disease Admissions, by Dundee Ward, both sexes, all ages, 2002-2005</a:t>
            </a:r>
            <a:br>
              <a:rPr lang="en-GB" sz="2800" dirty="0"/>
            </a:b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6696" b="-166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814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Air Pollution - Perceived </a:t>
            </a:r>
            <a:r>
              <a:rPr lang="en-US" sz="2800" dirty="0"/>
              <a:t>barriers to change </a:t>
            </a:r>
            <a:r>
              <a:rPr lang="en-GB" sz="2800" dirty="0"/>
              <a:t/>
            </a:r>
            <a:br>
              <a:rPr lang="en-GB" sz="2800" dirty="0"/>
            </a:b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501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Air Pollution - Perceived </a:t>
            </a:r>
            <a:r>
              <a:rPr lang="en-US" sz="2800" dirty="0"/>
              <a:t>incentives for </a:t>
            </a:r>
            <a:r>
              <a:rPr lang="en-US" sz="2800" dirty="0" smtClean="0"/>
              <a:t>change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656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Key themes to encourage </a:t>
            </a:r>
            <a:r>
              <a:rPr lang="en-US" sz="2800" dirty="0" err="1"/>
              <a:t>behaviour</a:t>
            </a:r>
            <a:r>
              <a:rPr lang="en-US" sz="2800" dirty="0"/>
              <a:t> change</a:t>
            </a:r>
            <a:r>
              <a:rPr lang="en-GB" sz="2800" dirty="0" smtClean="0">
                <a:effectLst/>
              </a:rPr>
              <a:t> 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668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/>
              <a:t>Main mode of travel - large urban, remote rural and Scotland, 2009/2010.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1600" dirty="0" smtClean="0"/>
              <a:t>(</a:t>
            </a:r>
            <a:r>
              <a:rPr lang="en-GB" sz="1600" dirty="0"/>
              <a:t>Transport Scotland, 2017)</a:t>
            </a:r>
            <a:r>
              <a:rPr lang="en-GB" sz="1600" dirty="0" smtClean="0">
                <a:effectLst/>
              </a:rPr>
              <a:t> </a:t>
            </a:r>
            <a:endParaRPr lang="en-US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0628" t="1" r="-6891" b="-4558"/>
          <a:stretch/>
        </p:blipFill>
        <p:spPr>
          <a:xfrm>
            <a:off x="457200" y="1600200"/>
            <a:ext cx="8229600" cy="4732242"/>
          </a:xfrm>
        </p:spPr>
      </p:pic>
    </p:spTree>
    <p:extLst>
      <p:ext uri="{BB962C8B-B14F-4D97-AF65-F5344CB8AC3E}">
        <p14:creationId xmlns:p14="http://schemas.microsoft.com/office/powerpoint/2010/main" val="388329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Type approval (left) and real-world emissions (right) from diesel light duty vehicles across Euro standards.</a:t>
            </a:r>
            <a:r>
              <a:rPr lang="en-US" sz="2800" b="1" dirty="0"/>
              <a:t>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1800" b="1" dirty="0" smtClean="0"/>
              <a:t>(</a:t>
            </a:r>
            <a:r>
              <a:rPr lang="en-US" sz="1800" dirty="0"/>
              <a:t>European Commission, 2013, p22).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7296" b="-272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517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Estimated premature deaths from urban air pollution exposure, Europe and Scotland</a:t>
            </a:r>
            <a:r>
              <a:rPr lang="en-GB" sz="2800" dirty="0"/>
              <a:t/>
            </a:r>
            <a:br>
              <a:rPr lang="en-GB" sz="2800" dirty="0"/>
            </a:b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25" b="496"/>
          <a:stretch/>
        </p:blipFill>
        <p:spPr>
          <a:xfrm>
            <a:off x="457200" y="1132632"/>
            <a:ext cx="8229600" cy="5457226"/>
          </a:xfrm>
        </p:spPr>
      </p:pic>
    </p:spTree>
    <p:extLst>
      <p:ext uri="{BB962C8B-B14F-4D97-AF65-F5344CB8AC3E}">
        <p14:creationId xmlns:p14="http://schemas.microsoft.com/office/powerpoint/2010/main" val="164446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Exposure Dynamics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947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Estimated </a:t>
            </a:r>
            <a:r>
              <a:rPr lang="en-US" sz="2800" dirty="0"/>
              <a:t>loss of productivity due to air pollution related illness, Europe and Scotland</a:t>
            </a:r>
            <a:r>
              <a:rPr lang="en-GB" sz="2800" dirty="0" smtClean="0">
                <a:effectLst/>
              </a:rPr>
              <a:t>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2542" b="-125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536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Risk of physical inactivity compared to road accidents, deaths UK, 2008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US" sz="2000" dirty="0"/>
              <a:t>(</a:t>
            </a:r>
            <a:r>
              <a:rPr lang="en-US" sz="2000" dirty="0" err="1"/>
              <a:t>Cavill</a:t>
            </a:r>
            <a:r>
              <a:rPr lang="en-US" sz="2000" dirty="0"/>
              <a:t>, 2013)</a:t>
            </a:r>
            <a:r>
              <a:rPr lang="en-GB" sz="2000" dirty="0"/>
              <a:t/>
            </a:r>
            <a:br>
              <a:rPr lang="en-GB" sz="2000" dirty="0"/>
            </a:b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153" b="131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53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cost comparison for active travel interventions in Scotland, based on YLL and cost per QALY</a:t>
            </a:r>
            <a:r>
              <a:rPr lang="en-GB" sz="2800" dirty="0" smtClean="0">
                <a:effectLst/>
              </a:rPr>
              <a:t>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2714" r="-32714"/>
          <a:stretch/>
        </p:blipFill>
        <p:spPr>
          <a:xfrm>
            <a:off x="-215900" y="1600200"/>
            <a:ext cx="9893300" cy="4864100"/>
          </a:xfrm>
        </p:spPr>
      </p:pic>
    </p:spTree>
    <p:extLst>
      <p:ext uri="{BB962C8B-B14F-4D97-AF65-F5344CB8AC3E}">
        <p14:creationId xmlns:p14="http://schemas.microsoft.com/office/powerpoint/2010/main" val="1215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Cost benefit analysis of LEZ in Scotland – annual estimated value</a:t>
            </a:r>
            <a:r>
              <a:rPr lang="en-GB" sz="2800" dirty="0"/>
              <a:t/>
            </a:r>
            <a:br>
              <a:rPr lang="en-GB" sz="2800" dirty="0"/>
            </a:b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7455" b="-27455"/>
          <a:stretch>
            <a:fillRect/>
          </a:stretch>
        </p:blipFill>
        <p:spPr>
          <a:xfrm>
            <a:off x="457200" y="634960"/>
            <a:ext cx="8229600" cy="6040703"/>
          </a:xfrm>
        </p:spPr>
      </p:pic>
    </p:spTree>
    <p:extLst>
      <p:ext uri="{BB962C8B-B14F-4D97-AF65-F5344CB8AC3E}">
        <p14:creationId xmlns:p14="http://schemas.microsoft.com/office/powerpoint/2010/main" val="62324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477230"/>
              </p:ext>
            </p:extLst>
          </p:nvPr>
        </p:nvGraphicFramePr>
        <p:xfrm>
          <a:off x="291784" y="240255"/>
          <a:ext cx="8650542" cy="628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2540238" y="10296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0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57" y="1417638"/>
            <a:ext cx="8650542" cy="527518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evidence </a:t>
            </a:r>
            <a:r>
              <a:rPr lang="en-US" dirty="0" smtClean="0"/>
              <a:t>suggests there </a:t>
            </a:r>
            <a:r>
              <a:rPr lang="en-US" dirty="0"/>
              <a:t>is </a:t>
            </a:r>
            <a:r>
              <a:rPr lang="en-US" dirty="0">
                <a:solidFill>
                  <a:schemeClr val="accent2"/>
                </a:solidFill>
              </a:rPr>
              <a:t>little impact </a:t>
            </a:r>
            <a:r>
              <a:rPr lang="en-US" dirty="0"/>
              <a:t>on population </a:t>
            </a:r>
            <a:r>
              <a:rPr lang="en-US" dirty="0" smtClean="0"/>
              <a:t>health </a:t>
            </a:r>
            <a:r>
              <a:rPr lang="en-US" dirty="0"/>
              <a:t>from traffic-related air pollution at current emission levels.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may be health effects for </a:t>
            </a:r>
            <a:r>
              <a:rPr lang="en-US" dirty="0">
                <a:solidFill>
                  <a:srgbClr val="C0504D"/>
                </a:solidFill>
              </a:rPr>
              <a:t>vulnerable individuals </a:t>
            </a:r>
            <a:r>
              <a:rPr lang="en-US" dirty="0"/>
              <a:t>but this is difficult to prove. </a:t>
            </a:r>
            <a:endParaRPr lang="en-US" dirty="0" smtClean="0"/>
          </a:p>
          <a:p>
            <a:r>
              <a:rPr lang="en-US" dirty="0" smtClean="0"/>
              <a:t>The wider </a:t>
            </a:r>
            <a:r>
              <a:rPr lang="en-US" dirty="0">
                <a:solidFill>
                  <a:srgbClr val="C0504D"/>
                </a:solidFill>
              </a:rPr>
              <a:t>socioeconomic benefits </a:t>
            </a:r>
            <a:r>
              <a:rPr lang="en-US" dirty="0"/>
              <a:t>of improving air </a:t>
            </a:r>
            <a:r>
              <a:rPr lang="en-US" dirty="0" smtClean="0"/>
              <a:t>quality in Scotland must be considered in policy development and implementation. </a:t>
            </a:r>
          </a:p>
          <a:p>
            <a:r>
              <a:rPr lang="en-US" dirty="0" smtClean="0"/>
              <a:t>It </a:t>
            </a:r>
            <a:r>
              <a:rPr lang="en-US" dirty="0"/>
              <a:t>is unlikely that the </a:t>
            </a:r>
            <a:r>
              <a:rPr lang="en-US" dirty="0">
                <a:solidFill>
                  <a:srgbClr val="C0504D"/>
                </a:solidFill>
              </a:rPr>
              <a:t>Clean Air For Scotland Strategy </a:t>
            </a:r>
            <a:r>
              <a:rPr lang="en-US" dirty="0"/>
              <a:t>will deliver improved air quality and health without substantial investment, better alignment of planning and a greater public engagement to support public and active transport options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</a:t>
            </a:r>
            <a:r>
              <a:rPr lang="en-US" dirty="0"/>
              <a:t>is the first time a </a:t>
            </a:r>
            <a:r>
              <a:rPr lang="en-US" dirty="0" smtClean="0">
                <a:solidFill>
                  <a:srgbClr val="C0504D"/>
                </a:solidFill>
              </a:rPr>
              <a:t>health and socioeconomic approach </a:t>
            </a:r>
            <a:r>
              <a:rPr lang="en-US" dirty="0"/>
              <a:t>to traffic-related air pollution from problem to policy has been documented for Scotland. 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68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378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Research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146" y="1012506"/>
            <a:ext cx="9023854" cy="584549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i="1" dirty="0"/>
              <a:t>Source reduction</a:t>
            </a:r>
            <a:endParaRPr lang="en-GB" dirty="0"/>
          </a:p>
          <a:p>
            <a:r>
              <a:rPr lang="en-US" dirty="0"/>
              <a:t>I</a:t>
            </a:r>
            <a:r>
              <a:rPr lang="en-US" dirty="0" smtClean="0"/>
              <a:t>mprove </a:t>
            </a:r>
            <a:r>
              <a:rPr lang="en-US" dirty="0"/>
              <a:t>emissions from </a:t>
            </a:r>
            <a:r>
              <a:rPr lang="en-US" dirty="0" smtClean="0"/>
              <a:t>vehicles</a:t>
            </a:r>
            <a:r>
              <a:rPr lang="en-US" dirty="0"/>
              <a:t> </a:t>
            </a:r>
            <a:endParaRPr lang="en-GB" dirty="0"/>
          </a:p>
          <a:p>
            <a:r>
              <a:rPr lang="en-GB" dirty="0" smtClean="0"/>
              <a:t>R</a:t>
            </a:r>
            <a:r>
              <a:rPr lang="en-US" dirty="0" err="1" smtClean="0"/>
              <a:t>eview</a:t>
            </a:r>
            <a:r>
              <a:rPr lang="en-US" dirty="0" smtClean="0"/>
              <a:t> urban planning. 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GB" dirty="0"/>
          </a:p>
          <a:p>
            <a:pPr marL="0" indent="0">
              <a:buNone/>
            </a:pPr>
            <a:r>
              <a:rPr lang="en-US" i="1" dirty="0"/>
              <a:t>Pathway</a:t>
            </a:r>
            <a:endParaRPr lang="en-GB" dirty="0"/>
          </a:p>
          <a:p>
            <a:r>
              <a:rPr lang="en-US" dirty="0"/>
              <a:t>I</a:t>
            </a:r>
            <a:r>
              <a:rPr lang="en-US" dirty="0" smtClean="0"/>
              <a:t>nvestigate how </a:t>
            </a:r>
            <a:r>
              <a:rPr lang="en-US" dirty="0" err="1" smtClean="0"/>
              <a:t>behaviour</a:t>
            </a:r>
            <a:r>
              <a:rPr lang="en-US" dirty="0" smtClean="0"/>
              <a:t> </a:t>
            </a:r>
            <a:r>
              <a:rPr lang="en-US" dirty="0"/>
              <a:t>of individuals </a:t>
            </a:r>
            <a:r>
              <a:rPr lang="en-US" dirty="0" smtClean="0"/>
              <a:t>leads to </a:t>
            </a:r>
            <a:r>
              <a:rPr lang="en-US" dirty="0"/>
              <a:t>increased </a:t>
            </a:r>
            <a:r>
              <a:rPr lang="en-US" dirty="0" smtClean="0"/>
              <a:t>exposure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i="1" dirty="0"/>
              <a:t>Health</a:t>
            </a:r>
            <a:endParaRPr lang="en-GB" dirty="0"/>
          </a:p>
          <a:p>
            <a:r>
              <a:rPr lang="en-US" dirty="0"/>
              <a:t> </a:t>
            </a:r>
            <a:r>
              <a:rPr lang="en-US" dirty="0" smtClean="0"/>
              <a:t>Improve understanding of vulnerability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i="1" dirty="0"/>
              <a:t>Policy </a:t>
            </a:r>
            <a:r>
              <a:rPr lang="en-US" i="1" dirty="0" smtClean="0"/>
              <a:t>development</a:t>
            </a:r>
            <a:r>
              <a:rPr lang="en-US" dirty="0"/>
              <a:t> </a:t>
            </a:r>
            <a:endParaRPr lang="en-GB" dirty="0"/>
          </a:p>
          <a:p>
            <a:r>
              <a:rPr lang="en-GB" dirty="0"/>
              <a:t>A</a:t>
            </a:r>
            <a:r>
              <a:rPr lang="en-GB" dirty="0" smtClean="0"/>
              <a:t>ssess </a:t>
            </a:r>
            <a:r>
              <a:rPr lang="en-GB" dirty="0"/>
              <a:t>the costs, opportunity costs and benefits by sector (business, health, society) taking into account changing background levels, new technology and policy implementation over time.</a:t>
            </a:r>
            <a:r>
              <a:rPr lang="en-GB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10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09148"/>
          </a:xfrm>
        </p:spPr>
        <p:txBody>
          <a:bodyPr>
            <a:normAutofit/>
          </a:bodyPr>
          <a:lstStyle/>
          <a:p>
            <a:r>
              <a:rPr lang="en-GB" sz="1800" dirty="0" smtClean="0"/>
              <a:t>Professor Peter Donnelly</a:t>
            </a:r>
          </a:p>
          <a:p>
            <a:r>
              <a:rPr lang="en-GB" sz="1800" dirty="0" smtClean="0"/>
              <a:t>Dr </a:t>
            </a:r>
            <a:r>
              <a:rPr lang="en-GB" sz="1800" dirty="0"/>
              <a:t>Jo </a:t>
            </a:r>
            <a:r>
              <a:rPr lang="en-GB" sz="1800" dirty="0" err="1"/>
              <a:t>Inchley</a:t>
            </a:r>
            <a:r>
              <a:rPr lang="en-GB" sz="1800" dirty="0"/>
              <a:t> </a:t>
            </a:r>
            <a:endParaRPr lang="en-GB" sz="1800" dirty="0" smtClean="0"/>
          </a:p>
          <a:p>
            <a:r>
              <a:rPr lang="en-GB" sz="1800" dirty="0" smtClean="0"/>
              <a:t>Professor </a:t>
            </a:r>
            <a:r>
              <a:rPr lang="en-GB" sz="1800" dirty="0"/>
              <a:t>David Harrison </a:t>
            </a:r>
            <a:endParaRPr lang="en-GB" sz="1800" dirty="0" smtClean="0"/>
          </a:p>
          <a:p>
            <a:r>
              <a:rPr lang="en-GB" sz="1800" dirty="0" smtClean="0"/>
              <a:t>Dr </a:t>
            </a:r>
            <a:r>
              <a:rPr lang="en-GB" sz="1800" dirty="0"/>
              <a:t>Damien </a:t>
            </a:r>
            <a:r>
              <a:rPr lang="en-GB" sz="1800" dirty="0" smtClean="0"/>
              <a:t>Williams </a:t>
            </a:r>
          </a:p>
          <a:p>
            <a:r>
              <a:rPr lang="en-GB" sz="1800" dirty="0" smtClean="0"/>
              <a:t>Dr Paul Reynolds</a:t>
            </a:r>
          </a:p>
          <a:p>
            <a:r>
              <a:rPr lang="en-GB" sz="1800" dirty="0" smtClean="0"/>
              <a:t>Dr </a:t>
            </a:r>
            <a:r>
              <a:rPr lang="en-GB" sz="1800" dirty="0"/>
              <a:t>Emma </a:t>
            </a:r>
            <a:r>
              <a:rPr lang="en-GB" sz="1800" dirty="0" smtClean="0"/>
              <a:t>Fletcher </a:t>
            </a:r>
          </a:p>
          <a:p>
            <a:r>
              <a:rPr lang="en-GB" sz="1800" dirty="0" smtClean="0"/>
              <a:t>Dr </a:t>
            </a:r>
            <a:r>
              <a:rPr lang="en-GB" sz="1800" dirty="0"/>
              <a:t>David McAllister </a:t>
            </a:r>
            <a:endParaRPr lang="en-GB" sz="1800" dirty="0" smtClean="0"/>
          </a:p>
          <a:p>
            <a:r>
              <a:rPr lang="en-GB" sz="1800" dirty="0" smtClean="0"/>
              <a:t>Mr </a:t>
            </a:r>
            <a:r>
              <a:rPr lang="en-GB" sz="1800" dirty="0"/>
              <a:t>John </a:t>
            </a:r>
            <a:endParaRPr lang="en-GB" sz="1800" dirty="0" smtClean="0"/>
          </a:p>
          <a:p>
            <a:r>
              <a:rPr lang="en-GB" sz="1800" dirty="0" smtClean="0"/>
              <a:t>Dr </a:t>
            </a:r>
            <a:r>
              <a:rPr lang="en-GB" sz="1800" dirty="0"/>
              <a:t>Malcolm </a:t>
            </a:r>
            <a:endParaRPr lang="en-GB" sz="1800" dirty="0" smtClean="0"/>
          </a:p>
          <a:p>
            <a:r>
              <a:rPr lang="en-GB" sz="1800" dirty="0"/>
              <a:t>M</a:t>
            </a:r>
            <a:r>
              <a:rPr lang="en-GB" sz="1800" dirty="0" smtClean="0"/>
              <a:t>embers </a:t>
            </a:r>
            <a:r>
              <a:rPr lang="en-GB" sz="1800" dirty="0"/>
              <a:t>of Scottish Transport Emissions Partnership (</a:t>
            </a:r>
            <a:r>
              <a:rPr lang="en-GB" sz="1800" dirty="0" smtClean="0"/>
              <a:t>STEP</a:t>
            </a:r>
          </a:p>
          <a:p>
            <a:r>
              <a:rPr lang="en-GB" sz="1800" dirty="0" smtClean="0"/>
              <a:t>Dr </a:t>
            </a:r>
            <a:r>
              <a:rPr lang="en-GB" sz="1800" dirty="0"/>
              <a:t>Colin Ramsay </a:t>
            </a:r>
            <a:endParaRPr lang="en-GB" sz="1800" dirty="0" smtClean="0"/>
          </a:p>
          <a:p>
            <a:r>
              <a:rPr lang="en-GB" sz="1800" dirty="0" smtClean="0"/>
              <a:t>Dr </a:t>
            </a:r>
            <a:r>
              <a:rPr lang="en-GB" sz="1800" dirty="0"/>
              <a:t>Drew Walker </a:t>
            </a:r>
            <a:endParaRPr lang="en-GB" sz="1800" dirty="0" smtClean="0"/>
          </a:p>
          <a:p>
            <a:r>
              <a:rPr lang="en-GB" sz="1800" dirty="0" smtClean="0"/>
              <a:t>Mrs </a:t>
            </a:r>
            <a:r>
              <a:rPr lang="en-GB" sz="1800" dirty="0"/>
              <a:t>Lesley </a:t>
            </a:r>
            <a:r>
              <a:rPr lang="en-GB" sz="1800" dirty="0" smtClean="0"/>
              <a:t>Marley</a:t>
            </a:r>
            <a:endParaRPr lang="en-GB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3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 smtClean="0"/>
              <a:t>Scottish </a:t>
            </a:r>
            <a:r>
              <a:rPr lang="en-GB" sz="3100" dirty="0"/>
              <a:t>air pollution trends for all regulated emissions, 1990 (baseline) to 2014 </a:t>
            </a: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1300" dirty="0" smtClean="0"/>
              <a:t>Bailey </a:t>
            </a:r>
            <a:r>
              <a:rPr lang="en-GB" sz="1300" dirty="0"/>
              <a:t>et al., 2016, </a:t>
            </a:r>
            <a:r>
              <a:rPr lang="en-GB" sz="1300" dirty="0" smtClean="0"/>
              <a:t>p13</a:t>
            </a:r>
            <a:r>
              <a:rPr lang="en-GB" sz="1300" b="1" dirty="0"/>
              <a:t/>
            </a:r>
            <a:br>
              <a:rPr lang="en-GB" sz="1300" b="1" dirty="0"/>
            </a:br>
            <a:endParaRPr lang="en-US" sz="13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1" b="317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771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 smtClean="0"/>
              <a:t>Forest plot showing the HR results for all cause mortality from exposure to elevated levels of traffic-related </a:t>
            </a:r>
            <a:r>
              <a:rPr lang="en-US" sz="3100" b="1" dirty="0" err="1" smtClean="0"/>
              <a:t>NOx</a:t>
            </a:r>
            <a:r>
              <a:rPr lang="en-US" sz="3100" b="1" dirty="0" smtClean="0"/>
              <a:t>/NO</a:t>
            </a:r>
            <a:r>
              <a:rPr lang="en-US" sz="3100" b="1" baseline="-25000" dirty="0" smtClean="0"/>
              <a:t>2</a:t>
            </a:r>
            <a:r>
              <a:rPr lang="en-US" sz="3100" b="1" dirty="0" smtClean="0"/>
              <a:t> emissions </a:t>
            </a:r>
            <a:endParaRPr lang="en-US" sz="31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2424" r="24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622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b="1" dirty="0" smtClean="0"/>
              <a:t>Forest Plot showing meta analysis for HR for respiratory/lung disease from </a:t>
            </a:r>
            <a:r>
              <a:rPr lang="en-GB" sz="3100" b="1" dirty="0" err="1" smtClean="0"/>
              <a:t>NOx</a:t>
            </a:r>
            <a:r>
              <a:rPr lang="en-GB" sz="3100" b="1" dirty="0" smtClean="0"/>
              <a:t>/NO</a:t>
            </a:r>
            <a:r>
              <a:rPr lang="en-GB" sz="3100" b="1" baseline="-25000" dirty="0" smtClean="0"/>
              <a:t>2</a:t>
            </a:r>
            <a:r>
              <a:rPr lang="en-GB" sz="3100" b="1" dirty="0" smtClean="0"/>
              <a:t> exposure</a:t>
            </a:r>
            <a:r>
              <a:rPr lang="en-GB" sz="3100" dirty="0" smtClean="0">
                <a:effectLst/>
              </a:rPr>
              <a:t> 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883" b="38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525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Number of papers reporting each health-related outcome</a:t>
            </a:r>
            <a:r>
              <a:rPr lang="en-GB" sz="2800" dirty="0" smtClean="0">
                <a:effectLst/>
              </a:rPr>
              <a:t>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9653" r="-19653"/>
          <a:stretch>
            <a:fillRect/>
          </a:stretch>
        </p:blipFill>
        <p:spPr>
          <a:xfrm>
            <a:off x="-205965" y="1417638"/>
            <a:ext cx="9349965" cy="5155059"/>
          </a:xfrm>
        </p:spPr>
      </p:pic>
    </p:spTree>
    <p:extLst>
      <p:ext uri="{BB962C8B-B14F-4D97-AF65-F5344CB8AC3E}">
        <p14:creationId xmlns:p14="http://schemas.microsoft.com/office/powerpoint/2010/main" val="217708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A conceptual model of the main determinants of health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1600" dirty="0" smtClean="0"/>
              <a:t>(</a:t>
            </a:r>
            <a:r>
              <a:rPr lang="en-US" sz="1600" dirty="0"/>
              <a:t>Whitehead et al., 2001, p314)</a:t>
            </a:r>
            <a:r>
              <a:rPr lang="en-GB" sz="1600" dirty="0"/>
              <a:t> </a:t>
            </a:r>
            <a:endParaRPr lang="en-US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132" r="-91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3171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6145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Confounding factors considered in the cohort studies</a:t>
            </a:r>
            <a:r>
              <a:rPr lang="en-GB" sz="3200" dirty="0"/>
              <a:t/>
            </a:r>
            <a:br>
              <a:rPr lang="en-GB" sz="3200" dirty="0"/>
            </a:b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52" b="1844"/>
          <a:stretch/>
        </p:blipFill>
        <p:spPr>
          <a:xfrm>
            <a:off x="457200" y="1321404"/>
            <a:ext cx="8229600" cy="5251293"/>
          </a:xfrm>
        </p:spPr>
      </p:pic>
    </p:spTree>
    <p:extLst>
      <p:ext uri="{BB962C8B-B14F-4D97-AF65-F5344CB8AC3E}">
        <p14:creationId xmlns:p14="http://schemas.microsoft.com/office/powerpoint/2010/main" val="115175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Scottish (Air Quality) Needs Assessment Study</a:t>
            </a:r>
            <a:br>
              <a:rPr lang="en-US" sz="2800" dirty="0" smtClean="0"/>
            </a:br>
            <a:r>
              <a:rPr lang="en-US" sz="1400" dirty="0" smtClean="0"/>
              <a:t>(McAllister and Hyland, 2014)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</a:t>
            </a:r>
            <a:r>
              <a:rPr lang="en-US" dirty="0" smtClean="0"/>
              <a:t>ess </a:t>
            </a:r>
            <a:r>
              <a:rPr lang="en-US" dirty="0"/>
              <a:t>than 1% of Scottish residents live in AQMAs </a:t>
            </a:r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are aged between 29-40 years (75%) </a:t>
            </a:r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en </a:t>
            </a:r>
            <a:r>
              <a:rPr lang="en-US" dirty="0"/>
              <a:t>(54%</a:t>
            </a:r>
            <a:r>
              <a:rPr lang="en-US" dirty="0" smtClean="0"/>
              <a:t>)</a:t>
            </a:r>
          </a:p>
          <a:p>
            <a:r>
              <a:rPr lang="en-US" dirty="0" smtClean="0"/>
              <a:t>19</a:t>
            </a:r>
            <a:r>
              <a:rPr lang="en-US" dirty="0"/>
              <a:t>% of AQMA residents are in the most deprived quintile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Mortality </a:t>
            </a:r>
            <a:r>
              <a:rPr lang="en-US" dirty="0"/>
              <a:t>and hospitalization rates were lower in AQMA residents </a:t>
            </a:r>
            <a:endParaRPr lang="en-US" dirty="0" smtClean="0"/>
          </a:p>
          <a:p>
            <a:r>
              <a:rPr lang="en-US" dirty="0" smtClean="0"/>
              <a:t>Reducing </a:t>
            </a:r>
            <a:r>
              <a:rPr lang="en-US" dirty="0"/>
              <a:t>air pollution </a:t>
            </a:r>
            <a:endParaRPr lang="en-US" dirty="0" smtClean="0"/>
          </a:p>
          <a:p>
            <a:pPr lvl="1"/>
            <a:r>
              <a:rPr lang="en-US" dirty="0" smtClean="0"/>
              <a:t>by </a:t>
            </a:r>
            <a:r>
              <a:rPr lang="en-US" dirty="0"/>
              <a:t>13µgm</a:t>
            </a:r>
            <a:r>
              <a:rPr lang="en-US" baseline="30000" dirty="0"/>
              <a:t>3  </a:t>
            </a:r>
            <a:r>
              <a:rPr lang="en-US" dirty="0" smtClean="0"/>
              <a:t>= reduction AQMA  </a:t>
            </a:r>
            <a:r>
              <a:rPr lang="en-US" dirty="0"/>
              <a:t>attributable </a:t>
            </a:r>
            <a:r>
              <a:rPr lang="en-US" dirty="0" smtClean="0"/>
              <a:t>deaths 73 pa</a:t>
            </a:r>
          </a:p>
          <a:p>
            <a:pPr lvl="1"/>
            <a:r>
              <a:rPr lang="en-US" dirty="0" smtClean="0"/>
              <a:t>by 1µgm</a:t>
            </a:r>
            <a:r>
              <a:rPr lang="en-US" baseline="30000" dirty="0" smtClean="0"/>
              <a:t>3 </a:t>
            </a:r>
            <a:r>
              <a:rPr lang="en-US" dirty="0" smtClean="0"/>
              <a:t>=reduction non</a:t>
            </a:r>
            <a:r>
              <a:rPr lang="en-US" dirty="0"/>
              <a:t>-AQMAs </a:t>
            </a:r>
            <a:r>
              <a:rPr lang="en-US" dirty="0" smtClean="0"/>
              <a:t>153 </a:t>
            </a:r>
            <a:r>
              <a:rPr lang="en-US" dirty="0"/>
              <a:t>attributable deaths. </a:t>
            </a:r>
            <a:endParaRPr lang="en-US" dirty="0" smtClean="0"/>
          </a:p>
          <a:p>
            <a:pPr lvl="1"/>
            <a:r>
              <a:rPr lang="en-US" dirty="0" smtClean="0"/>
              <a:t>AQMA </a:t>
            </a:r>
            <a:r>
              <a:rPr lang="en-US" dirty="0"/>
              <a:t>attributable </a:t>
            </a:r>
            <a:r>
              <a:rPr lang="en-US" dirty="0" err="1"/>
              <a:t>hospitalisations</a:t>
            </a:r>
            <a:r>
              <a:rPr lang="en-US" dirty="0"/>
              <a:t> = 1,961; </a:t>
            </a:r>
            <a:endParaRPr lang="en-US" dirty="0" smtClean="0"/>
          </a:p>
          <a:p>
            <a:pPr lvl="1"/>
            <a:r>
              <a:rPr lang="en-US" dirty="0" smtClean="0"/>
              <a:t>non</a:t>
            </a:r>
            <a:r>
              <a:rPr lang="en-US" dirty="0"/>
              <a:t>-AQMA attributable </a:t>
            </a:r>
            <a:r>
              <a:rPr lang="en-US" dirty="0" err="1"/>
              <a:t>hospitalisations</a:t>
            </a:r>
            <a:r>
              <a:rPr lang="en-US" dirty="0"/>
              <a:t> = </a:t>
            </a:r>
            <a:r>
              <a:rPr lang="en-US" dirty="0" smtClean="0"/>
              <a:t>27,517.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16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825</Words>
  <Application>Microsoft Office PowerPoint</Application>
  <PresentationFormat>On-screen Show (4:3)</PresentationFormat>
  <Paragraphs>98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Noteworthy Light</vt:lpstr>
      <vt:lpstr>Office Theme</vt:lpstr>
      <vt:lpstr>The physical and social impact of traffic-related air pollution on the health of Scottish residents </vt:lpstr>
      <vt:lpstr>Exposure Dynamics</vt:lpstr>
      <vt:lpstr>Scottish air pollution trends for all regulated emissions, 1990 (baseline) to 2014  Bailey et al., 2016, p13 </vt:lpstr>
      <vt:lpstr>Forest plot showing the HR results for all cause mortality from exposure to elevated levels of traffic-related NOx/NO2 emissions </vt:lpstr>
      <vt:lpstr>Forest Plot showing meta analysis for HR for respiratory/lung disease from NOx/NO2 exposure </vt:lpstr>
      <vt:lpstr>Number of papers reporting each health-related outcome </vt:lpstr>
      <vt:lpstr>A conceptual model of the main determinants of health  (Whitehead et al., 2001, p314) </vt:lpstr>
      <vt:lpstr>Confounding factors considered in the cohort studies </vt:lpstr>
      <vt:lpstr>Scottish (Air Quality) Needs Assessment Study (McAllister and Hyland, 2014)</vt:lpstr>
      <vt:lpstr>Record of air pollution levels recorded at air quality monitoring sites in Edinburgh and Glasgow, 20-28th March 2012 </vt:lpstr>
      <vt:lpstr>NHS 24 calls for air pollution related symptoms one week, during (20/03-28/03/12) and one week after high levels of air pollution recorded in Glasgow and Edinburgh </vt:lpstr>
      <vt:lpstr>Dundee Ward Areas</vt:lpstr>
      <vt:lpstr>Coronary Heart Disease Admissions, by Dundee Ward, both sexes, all ages, 2002-2005 </vt:lpstr>
      <vt:lpstr>Air Pollution - Perceived barriers to change  </vt:lpstr>
      <vt:lpstr>Air Pollution - Perceived incentives for change</vt:lpstr>
      <vt:lpstr>Key themes to encourage behaviour change </vt:lpstr>
      <vt:lpstr>Main mode of travel - large urban, remote rural and Scotland, 2009/2010.  (Transport Scotland, 2017) </vt:lpstr>
      <vt:lpstr>Type approval (left) and real-world emissions (right) from diesel light duty vehicles across Euro standards.  (European Commission, 2013, p22). </vt:lpstr>
      <vt:lpstr>Estimated premature deaths from urban air pollution exposure, Europe and Scotland </vt:lpstr>
      <vt:lpstr>Estimated loss of productivity due to air pollution related illness, Europe and Scotland </vt:lpstr>
      <vt:lpstr>Risk of physical inactivity compared to road accidents, deaths UK, 2008 (Cavill, 2013) </vt:lpstr>
      <vt:lpstr>The cost comparison for active travel interventions in Scotland, based on YLL and cost per QALY </vt:lpstr>
      <vt:lpstr>Cost benefit analysis of LEZ in Scotland – annual estimated value </vt:lpstr>
      <vt:lpstr>PowerPoint Presentation</vt:lpstr>
      <vt:lpstr>Conclusions</vt:lpstr>
      <vt:lpstr>Research Recommendations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physical and social impact of traffic-related air pollution on the health of Scottish residents</dc:title>
  <dc:creator>Jackie Hawkins</dc:creator>
  <cp:lastModifiedBy>Ann Conacher</cp:lastModifiedBy>
  <cp:revision>17</cp:revision>
  <dcterms:created xsi:type="dcterms:W3CDTF">2017-02-13T18:07:05Z</dcterms:created>
  <dcterms:modified xsi:type="dcterms:W3CDTF">2018-06-22T14:48:41Z</dcterms:modified>
</cp:coreProperties>
</file>