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2.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3.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23" r:id="rId2"/>
    <p:sldMasterId id="2147483748" r:id="rId3"/>
  </p:sldMasterIdLst>
  <p:notesMasterIdLst>
    <p:notesMasterId r:id="rId50"/>
  </p:notesMasterIdLst>
  <p:sldIdLst>
    <p:sldId id="392" r:id="rId4"/>
    <p:sldId id="577" r:id="rId5"/>
    <p:sldId id="526" r:id="rId6"/>
    <p:sldId id="527" r:id="rId7"/>
    <p:sldId id="587" r:id="rId8"/>
    <p:sldId id="520" r:id="rId9"/>
    <p:sldId id="581" r:id="rId10"/>
    <p:sldId id="371" r:id="rId11"/>
    <p:sldId id="404" r:id="rId12"/>
    <p:sldId id="374" r:id="rId13"/>
    <p:sldId id="375" r:id="rId14"/>
    <p:sldId id="410" r:id="rId15"/>
    <p:sldId id="590" r:id="rId16"/>
    <p:sldId id="529" r:id="rId17"/>
    <p:sldId id="621" r:id="rId18"/>
    <p:sldId id="580" r:id="rId19"/>
    <p:sldId id="531" r:id="rId20"/>
    <p:sldId id="582" r:id="rId21"/>
    <p:sldId id="604" r:id="rId22"/>
    <p:sldId id="547" r:id="rId23"/>
    <p:sldId id="533" r:id="rId24"/>
    <p:sldId id="535" r:id="rId25"/>
    <p:sldId id="537" r:id="rId26"/>
    <p:sldId id="538" r:id="rId27"/>
    <p:sldId id="540" r:id="rId28"/>
    <p:sldId id="539" r:id="rId29"/>
    <p:sldId id="618" r:id="rId30"/>
    <p:sldId id="609" r:id="rId31"/>
    <p:sldId id="610" r:id="rId32"/>
    <p:sldId id="560" r:id="rId33"/>
    <p:sldId id="586" r:id="rId34"/>
    <p:sldId id="602" r:id="rId35"/>
    <p:sldId id="598" r:id="rId36"/>
    <p:sldId id="600" r:id="rId37"/>
    <p:sldId id="619" r:id="rId38"/>
    <p:sldId id="620" r:id="rId39"/>
    <p:sldId id="588" r:id="rId40"/>
    <p:sldId id="589" r:id="rId41"/>
    <p:sldId id="563" r:id="rId42"/>
    <p:sldId id="564" r:id="rId43"/>
    <p:sldId id="566" r:id="rId44"/>
    <p:sldId id="615" r:id="rId45"/>
    <p:sldId id="616" r:id="rId46"/>
    <p:sldId id="617" r:id="rId47"/>
    <p:sldId id="571" r:id="rId48"/>
    <p:sldId id="51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82" autoAdjust="0"/>
    <p:restoredTop sz="79894" autoAdjust="0"/>
  </p:normalViewPr>
  <p:slideViewPr>
    <p:cSldViewPr>
      <p:cViewPr varScale="1">
        <p:scale>
          <a:sx n="57" d="100"/>
          <a:sy n="57" d="100"/>
        </p:scale>
        <p:origin x="714"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atbina\Documents\Mat\SYNCHTOY%20FROM%20EXTERNAL%20DRIVE\BHPS-Ian\Copy%20of%20coastal%20mental%20health%20graph_a.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Local%20Data\mwhite1\BHPS-Ian\figures%20of%20point%20estimat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Matbina\Documents\Mat\SYNCHTOY%20FROM%20EXTERNAL%20DRIVE\BHPS-Ian\Psych%20Sci%20GHQ%20Graph.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F:\From%20D%20Drive_old%20computer\BLUE%20GYM\MENE\mene_stratified%20by%20environment%20type.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Matbina\Documents\Mat\SYNCHTOY%20FROM%20EXTERNAL%20DRIVE\BLUE%20GYM\MENE%20Exercise\GOR%20graph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Matbina\Documents\Mat\SYNCHTOY%20FROM%20EXTERNAL%20DRIVE\BLUE%20GYM\MENE\Copy%20of%20exercise%20and%20coast%20graphs_1.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107708981792636"/>
          <c:y val="3.9173739619564649E-2"/>
          <c:w val="0.78796927737602163"/>
          <c:h val="0.81589206241652046"/>
        </c:manualLayout>
      </c:layout>
      <c:barChart>
        <c:barDir val="col"/>
        <c:grouping val="clustered"/>
        <c:varyColors val="0"/>
        <c:ser>
          <c:idx val="0"/>
          <c:order val="0"/>
          <c:tx>
            <c:strRef>
              <c:f>Sheet1!$C$35</c:f>
              <c:strCache>
                <c:ptCount val="1"/>
                <c:pt idx="0">
                  <c:v>GHQ (mental distress)</c:v>
                </c:pt>
              </c:strCache>
            </c:strRef>
          </c:tx>
          <c:spPr>
            <a:solidFill>
              <a:schemeClr val="accent3">
                <a:lumMod val="60000"/>
                <a:lumOff val="40000"/>
              </a:schemeClr>
            </a:solidFill>
          </c:spPr>
          <c:invertIfNegative val="0"/>
          <c:errBars>
            <c:errBarType val="both"/>
            <c:errValType val="cust"/>
            <c:noEndCap val="0"/>
            <c:plus>
              <c:numRef>
                <c:f>Sheet1!$G$35</c:f>
                <c:numCache>
                  <c:formatCode>General</c:formatCode>
                  <c:ptCount val="1"/>
                  <c:pt idx="0">
                    <c:v>0.04</c:v>
                  </c:pt>
                </c:numCache>
              </c:numRef>
            </c:plus>
            <c:minus>
              <c:numRef>
                <c:f>Sheet1!$G$35</c:f>
                <c:numCache>
                  <c:formatCode>General</c:formatCode>
                  <c:ptCount val="1"/>
                  <c:pt idx="0">
                    <c:v>0.04</c:v>
                  </c:pt>
                </c:numCache>
              </c:numRef>
            </c:minus>
          </c:errBars>
          <c:cat>
            <c:strRef>
              <c:f>Sheet1!$D$34:$E$34</c:f>
              <c:strCache>
                <c:ptCount val="2"/>
                <c:pt idx="0">
                  <c:v>48% (-1SD from M)</c:v>
                </c:pt>
                <c:pt idx="1">
                  <c:v>80% (+1SD from M)</c:v>
                </c:pt>
              </c:strCache>
            </c:strRef>
          </c:cat>
          <c:val>
            <c:numRef>
              <c:f>Sheet1!$D$35:$E$35</c:f>
              <c:numCache>
                <c:formatCode>General</c:formatCode>
                <c:ptCount val="2"/>
                <c:pt idx="0">
                  <c:v>7.0000000000000007E-2</c:v>
                </c:pt>
                <c:pt idx="1">
                  <c:v>-7.0000000000000007E-2</c:v>
                </c:pt>
              </c:numCache>
            </c:numRef>
          </c:val>
        </c:ser>
        <c:ser>
          <c:idx val="1"/>
          <c:order val="1"/>
          <c:tx>
            <c:strRef>
              <c:f>Sheet1!$C$36</c:f>
              <c:strCache>
                <c:ptCount val="1"/>
                <c:pt idx="0">
                  <c:v>Life Satisfaction</c:v>
                </c:pt>
              </c:strCache>
            </c:strRef>
          </c:tx>
          <c:spPr>
            <a:solidFill>
              <a:schemeClr val="accent3">
                <a:lumMod val="50000"/>
              </a:schemeClr>
            </a:solidFill>
          </c:spPr>
          <c:invertIfNegative val="0"/>
          <c:errBars>
            <c:errBarType val="both"/>
            <c:errValType val="cust"/>
            <c:noEndCap val="0"/>
            <c:plus>
              <c:numRef>
                <c:f>Sheet1!$G$36</c:f>
                <c:numCache>
                  <c:formatCode>General</c:formatCode>
                  <c:ptCount val="1"/>
                  <c:pt idx="0">
                    <c:v>0.02</c:v>
                  </c:pt>
                </c:numCache>
              </c:numRef>
            </c:plus>
            <c:minus>
              <c:numRef>
                <c:f>Sheet1!$G$36</c:f>
                <c:numCache>
                  <c:formatCode>General</c:formatCode>
                  <c:ptCount val="1"/>
                  <c:pt idx="0">
                    <c:v>0.02</c:v>
                  </c:pt>
                </c:numCache>
              </c:numRef>
            </c:minus>
          </c:errBars>
          <c:cat>
            <c:strRef>
              <c:f>Sheet1!$D$34:$E$34</c:f>
              <c:strCache>
                <c:ptCount val="2"/>
                <c:pt idx="0">
                  <c:v>48% (-1SD from M)</c:v>
                </c:pt>
                <c:pt idx="1">
                  <c:v>80% (+1SD from M)</c:v>
                </c:pt>
              </c:strCache>
            </c:strRef>
          </c:cat>
          <c:val>
            <c:numRef>
              <c:f>Sheet1!$D$36:$E$36</c:f>
              <c:numCache>
                <c:formatCode>General</c:formatCode>
                <c:ptCount val="2"/>
                <c:pt idx="0">
                  <c:v>-3.5000000000000003E-2</c:v>
                </c:pt>
                <c:pt idx="1">
                  <c:v>3.5000000000000003E-2</c:v>
                </c:pt>
              </c:numCache>
            </c:numRef>
          </c:val>
        </c:ser>
        <c:dLbls>
          <c:showLegendKey val="0"/>
          <c:showVal val="0"/>
          <c:showCatName val="0"/>
          <c:showSerName val="0"/>
          <c:showPercent val="0"/>
          <c:showBubbleSize val="0"/>
        </c:dLbls>
        <c:gapWidth val="150"/>
        <c:axId val="162735960"/>
        <c:axId val="162737368"/>
      </c:barChart>
      <c:catAx>
        <c:axId val="162735960"/>
        <c:scaling>
          <c:orientation val="minMax"/>
        </c:scaling>
        <c:delete val="0"/>
        <c:axPos val="b"/>
        <c:title>
          <c:tx>
            <c:rich>
              <a:bodyPr/>
              <a:lstStyle/>
              <a:p>
                <a:pPr>
                  <a:defRPr/>
                </a:pPr>
                <a:r>
                  <a:rPr lang="en-US"/>
                  <a:t>% of green space in local area</a:t>
                </a:r>
              </a:p>
            </c:rich>
          </c:tx>
          <c:layout>
            <c:manualLayout>
              <c:xMode val="edge"/>
              <c:yMode val="edge"/>
              <c:x val="0.39001614205425256"/>
              <c:y val="0.93888633658589371"/>
            </c:manualLayout>
          </c:layout>
          <c:overlay val="0"/>
        </c:title>
        <c:numFmt formatCode="General" sourceLinked="1"/>
        <c:majorTickMark val="out"/>
        <c:minorTickMark val="none"/>
        <c:tickLblPos val="low"/>
        <c:crossAx val="162737368"/>
        <c:crosses val="autoZero"/>
        <c:auto val="1"/>
        <c:lblAlgn val="ctr"/>
        <c:lblOffset val="100"/>
        <c:noMultiLvlLbl val="0"/>
      </c:catAx>
      <c:valAx>
        <c:axId val="162737368"/>
        <c:scaling>
          <c:orientation val="minMax"/>
        </c:scaling>
        <c:delete val="0"/>
        <c:axPos val="l"/>
        <c:title>
          <c:tx>
            <c:rich>
              <a:bodyPr rot="-5400000" vert="horz"/>
              <a:lstStyle/>
              <a:p>
                <a:pPr>
                  <a:defRPr/>
                </a:pPr>
                <a:r>
                  <a:rPr lang="en-US"/>
                  <a:t>Compared to Mean Green Space (64%)</a:t>
                </a:r>
              </a:p>
            </c:rich>
          </c:tx>
          <c:layout/>
          <c:overlay val="0"/>
        </c:title>
        <c:numFmt formatCode="General" sourceLinked="1"/>
        <c:majorTickMark val="out"/>
        <c:minorTickMark val="none"/>
        <c:tickLblPos val="nextTo"/>
        <c:crossAx val="162735960"/>
        <c:crosses val="autoZero"/>
        <c:crossBetween val="between"/>
      </c:valAx>
    </c:plotArea>
    <c:legend>
      <c:legendPos val="r"/>
      <c:layout>
        <c:manualLayout>
          <c:xMode val="edge"/>
          <c:yMode val="edge"/>
          <c:x val="0.41438145851096819"/>
          <c:y val="5.0247038219222551E-2"/>
          <c:w val="0.44788902238042705"/>
          <c:h val="0.13033637340586396"/>
        </c:manualLayout>
      </c:layout>
      <c:overlay val="0"/>
    </c:legend>
    <c:plotVisOnly val="1"/>
    <c:dispBlanksAs val="gap"/>
    <c:showDLblsOverMax val="0"/>
  </c:chart>
  <c:txPr>
    <a:bodyPr/>
    <a:lstStyle/>
    <a:p>
      <a:pPr>
        <a:defRPr sz="14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tockChart>
        <c:ser>
          <c:idx val="0"/>
          <c:order val="0"/>
          <c:tx>
            <c:strRef>
              <c:f>Sheet1!$B$1</c:f>
              <c:strCache>
                <c:ptCount val="1"/>
                <c:pt idx="0">
                  <c:v>Model of life satisfaction, point estimate</c:v>
                </c:pt>
              </c:strCache>
            </c:strRef>
          </c:tx>
          <c:spPr>
            <a:ln w="28575">
              <a:noFill/>
            </a:ln>
          </c:spPr>
          <c:marker>
            <c:symbol val="diamond"/>
            <c:size val="5"/>
            <c:spPr>
              <a:solidFill>
                <a:schemeClr val="tx1"/>
              </a:solidFill>
              <a:ln>
                <a:solidFill>
                  <a:schemeClr val="tx1"/>
                </a:solidFill>
              </a:ln>
            </c:spPr>
          </c:marker>
          <c:cat>
            <c:strRef>
              <c:f>Sheet1!$A$2:$A$6</c:f>
              <c:strCache>
                <c:ptCount val="5"/>
                <c:pt idx="0">
                  <c:v>Green space</c:v>
                </c:pt>
                <c:pt idx="1">
                  <c:v>Aged 16-25 (v. 46-55)</c:v>
                </c:pt>
                <c:pt idx="2">
                  <c:v>Married</c:v>
                </c:pt>
                <c:pt idx="3">
                  <c:v>No health issue</c:v>
                </c:pt>
                <c:pt idx="4">
                  <c:v>Employed</c:v>
                </c:pt>
              </c:strCache>
            </c:strRef>
          </c:cat>
          <c:val>
            <c:numRef>
              <c:f>Sheet1!$B$2:$B$6</c:f>
              <c:numCache>
                <c:formatCode>General</c:formatCode>
                <c:ptCount val="5"/>
                <c:pt idx="0">
                  <c:v>6.5371455999999994E-2</c:v>
                </c:pt>
                <c:pt idx="1">
                  <c:v>0.19215479999999999</c:v>
                </c:pt>
                <c:pt idx="2">
                  <c:v>0.2517972</c:v>
                </c:pt>
                <c:pt idx="3">
                  <c:v>0.29647440000000003</c:v>
                </c:pt>
                <c:pt idx="4">
                  <c:v>0.33555430000000003</c:v>
                </c:pt>
              </c:numCache>
            </c:numRef>
          </c:val>
          <c:smooth val="0"/>
        </c:ser>
        <c:ser>
          <c:idx val="1"/>
          <c:order val="1"/>
          <c:tx>
            <c:strRef>
              <c:f>Sheet1!$C$1</c:f>
              <c:strCache>
                <c:ptCount val="1"/>
                <c:pt idx="0">
                  <c:v>Upper confidence interval</c:v>
                </c:pt>
              </c:strCache>
            </c:strRef>
          </c:tx>
          <c:spPr>
            <a:ln w="28575">
              <a:noFill/>
            </a:ln>
          </c:spPr>
          <c:marker>
            <c:symbol val="dash"/>
            <c:size val="5"/>
            <c:spPr>
              <a:solidFill>
                <a:schemeClr val="tx1"/>
              </a:solidFill>
              <a:ln>
                <a:solidFill>
                  <a:schemeClr val="tx1"/>
                </a:solidFill>
              </a:ln>
            </c:spPr>
          </c:marker>
          <c:cat>
            <c:strRef>
              <c:f>Sheet1!$A$2:$A$6</c:f>
              <c:strCache>
                <c:ptCount val="5"/>
                <c:pt idx="0">
                  <c:v>Green space</c:v>
                </c:pt>
                <c:pt idx="1">
                  <c:v>Aged 16-25 (v. 46-55)</c:v>
                </c:pt>
                <c:pt idx="2">
                  <c:v>Married</c:v>
                </c:pt>
                <c:pt idx="3">
                  <c:v>No health issue</c:v>
                </c:pt>
                <c:pt idx="4">
                  <c:v>Employed</c:v>
                </c:pt>
              </c:strCache>
            </c:strRef>
          </c:cat>
          <c:val>
            <c:numRef>
              <c:f>Sheet1!$C$2:$C$6</c:f>
              <c:numCache>
                <c:formatCode>General</c:formatCode>
                <c:ptCount val="5"/>
                <c:pt idx="0">
                  <c:v>0.10942497280000001</c:v>
                </c:pt>
                <c:pt idx="1">
                  <c:v>0.26678489999999999</c:v>
                </c:pt>
                <c:pt idx="2">
                  <c:v>0.29272999999999999</c:v>
                </c:pt>
                <c:pt idx="3">
                  <c:v>0.32935890000000001</c:v>
                </c:pt>
                <c:pt idx="4">
                  <c:v>0.3952445</c:v>
                </c:pt>
              </c:numCache>
            </c:numRef>
          </c:val>
          <c:smooth val="0"/>
        </c:ser>
        <c:ser>
          <c:idx val="2"/>
          <c:order val="2"/>
          <c:tx>
            <c:strRef>
              <c:f>Sheet1!$D$1</c:f>
              <c:strCache>
                <c:ptCount val="1"/>
                <c:pt idx="0">
                  <c:v>Lower confidence interval</c:v>
                </c:pt>
              </c:strCache>
            </c:strRef>
          </c:tx>
          <c:spPr>
            <a:ln w="28575">
              <a:noFill/>
            </a:ln>
          </c:spPr>
          <c:marker>
            <c:symbol val="dash"/>
            <c:size val="5"/>
            <c:spPr>
              <a:solidFill>
                <a:schemeClr val="tx1"/>
              </a:solidFill>
              <a:ln>
                <a:solidFill>
                  <a:schemeClr val="tx1"/>
                </a:solidFill>
              </a:ln>
            </c:spPr>
          </c:marker>
          <c:cat>
            <c:strRef>
              <c:f>Sheet1!$A$2:$A$6</c:f>
              <c:strCache>
                <c:ptCount val="5"/>
                <c:pt idx="0">
                  <c:v>Green space</c:v>
                </c:pt>
                <c:pt idx="1">
                  <c:v>Aged 16-25 (v. 46-55)</c:v>
                </c:pt>
                <c:pt idx="2">
                  <c:v>Married</c:v>
                </c:pt>
                <c:pt idx="3">
                  <c:v>No health issue</c:v>
                </c:pt>
                <c:pt idx="4">
                  <c:v>Employed</c:v>
                </c:pt>
              </c:strCache>
            </c:strRef>
          </c:cat>
          <c:val>
            <c:numRef>
              <c:f>Sheet1!$D$2:$D$6</c:f>
              <c:numCache>
                <c:formatCode>General</c:formatCode>
                <c:ptCount val="5"/>
                <c:pt idx="0">
                  <c:v>2.1849318400000001E-2</c:v>
                </c:pt>
                <c:pt idx="1">
                  <c:v>0.1175247</c:v>
                </c:pt>
                <c:pt idx="2">
                  <c:v>0.21086450000000001</c:v>
                </c:pt>
                <c:pt idx="3">
                  <c:v>0.26358999999999999</c:v>
                </c:pt>
                <c:pt idx="4">
                  <c:v>0.2758642</c:v>
                </c:pt>
              </c:numCache>
            </c:numRef>
          </c:val>
          <c:smooth val="0"/>
        </c:ser>
        <c:dLbls>
          <c:showLegendKey val="0"/>
          <c:showVal val="0"/>
          <c:showCatName val="0"/>
          <c:showSerName val="0"/>
          <c:showPercent val="0"/>
          <c:showBubbleSize val="0"/>
        </c:dLbls>
        <c:hiLowLines/>
        <c:axId val="162516232"/>
        <c:axId val="162478864"/>
      </c:stockChart>
      <c:catAx>
        <c:axId val="162516232"/>
        <c:scaling>
          <c:orientation val="minMax"/>
        </c:scaling>
        <c:delete val="0"/>
        <c:axPos val="b"/>
        <c:numFmt formatCode="General" sourceLinked="0"/>
        <c:majorTickMark val="out"/>
        <c:minorTickMark val="none"/>
        <c:tickLblPos val="nextTo"/>
        <c:crossAx val="162478864"/>
        <c:crosses val="autoZero"/>
        <c:auto val="1"/>
        <c:lblAlgn val="ctr"/>
        <c:lblOffset val="100"/>
        <c:noMultiLvlLbl val="0"/>
      </c:catAx>
      <c:valAx>
        <c:axId val="162478864"/>
        <c:scaling>
          <c:orientation val="minMax"/>
          <c:max val="0.4"/>
        </c:scaling>
        <c:delete val="0"/>
        <c:axPos val="l"/>
        <c:majorGridlines>
          <c:spPr>
            <a:ln>
              <a:noFill/>
            </a:ln>
          </c:spPr>
        </c:majorGridlines>
        <c:numFmt formatCode="General" sourceLinked="1"/>
        <c:majorTickMark val="out"/>
        <c:minorTickMark val="none"/>
        <c:tickLblPos val="nextTo"/>
        <c:crossAx val="162516232"/>
        <c:crosses val="autoZero"/>
        <c:crossBetween val="between"/>
        <c:majorUnit val="0.1"/>
      </c:valAx>
    </c:plotArea>
    <c:plotVisOnly val="1"/>
    <c:dispBlanksAs val="gap"/>
    <c:showDLblsOverMax val="0"/>
  </c:chart>
  <c:txPr>
    <a:bodyPr/>
    <a:lstStyle/>
    <a:p>
      <a:pPr>
        <a:defRPr sz="11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tockChart>
        <c:ser>
          <c:idx val="0"/>
          <c:order val="0"/>
          <c:spPr>
            <a:ln w="28575">
              <a:noFill/>
            </a:ln>
          </c:spPr>
          <c:marker>
            <c:symbol val="dash"/>
            <c:size val="3"/>
            <c:spPr>
              <a:ln>
                <a:solidFill>
                  <a:schemeClr val="tx1"/>
                </a:solidFill>
              </a:ln>
            </c:spPr>
          </c:marker>
          <c:cat>
            <c:strRef>
              <c:f>Sheet1!$B$2:$F$2</c:f>
              <c:strCache>
                <c:ptCount val="5"/>
                <c:pt idx="0">
                  <c:v>High vs Low Green space</c:v>
                </c:pt>
                <c:pt idx="1">
                  <c:v>Aged 16-25 vs. 46-55</c:v>
                </c:pt>
                <c:pt idx="2">
                  <c:v>Married vs single</c:v>
                </c:pt>
                <c:pt idx="3">
                  <c:v>Healthy vs ill</c:v>
                </c:pt>
                <c:pt idx="4">
                  <c:v>Employed vs Unemployed</c:v>
                </c:pt>
              </c:strCache>
            </c:strRef>
          </c:cat>
          <c:val>
            <c:numRef>
              <c:f>Sheet1!$B$3:$F$3</c:f>
              <c:numCache>
                <c:formatCode>General</c:formatCode>
                <c:ptCount val="5"/>
                <c:pt idx="0">
                  <c:v>-5.6000000000000001E-2</c:v>
                </c:pt>
                <c:pt idx="1">
                  <c:v>4.0000000000000001E-3</c:v>
                </c:pt>
                <c:pt idx="2">
                  <c:v>-0.32500000000000001</c:v>
                </c:pt>
                <c:pt idx="3">
                  <c:v>-0.84</c:v>
                </c:pt>
                <c:pt idx="4">
                  <c:v>-1.016</c:v>
                </c:pt>
              </c:numCache>
            </c:numRef>
          </c:val>
          <c:smooth val="0"/>
        </c:ser>
        <c:ser>
          <c:idx val="1"/>
          <c:order val="1"/>
          <c:spPr>
            <a:ln w="28575">
              <a:noFill/>
            </a:ln>
          </c:spPr>
          <c:marker>
            <c:symbol val="square"/>
            <c:size val="5"/>
            <c:spPr>
              <a:solidFill>
                <a:schemeClr val="tx1"/>
              </a:solidFill>
              <a:ln>
                <a:noFill/>
              </a:ln>
            </c:spPr>
          </c:marker>
          <c:cat>
            <c:strRef>
              <c:f>Sheet1!$B$2:$F$2</c:f>
              <c:strCache>
                <c:ptCount val="5"/>
                <c:pt idx="0">
                  <c:v>High vs Low Green space</c:v>
                </c:pt>
                <c:pt idx="1">
                  <c:v>Aged 16-25 vs. 46-55</c:v>
                </c:pt>
                <c:pt idx="2">
                  <c:v>Married vs single</c:v>
                </c:pt>
                <c:pt idx="3">
                  <c:v>Healthy vs ill</c:v>
                </c:pt>
                <c:pt idx="4">
                  <c:v>Employed vs Unemployed</c:v>
                </c:pt>
              </c:strCache>
            </c:strRef>
          </c:cat>
          <c:val>
            <c:numRef>
              <c:f>Sheet1!$B$4:$F$4</c:f>
              <c:numCache>
                <c:formatCode>General</c:formatCode>
                <c:ptCount val="5"/>
                <c:pt idx="0">
                  <c:v>-0.14199999999999999</c:v>
                </c:pt>
                <c:pt idx="1">
                  <c:v>-0.13600000000000001</c:v>
                </c:pt>
                <c:pt idx="2">
                  <c:v>-0.40500000000000003</c:v>
                </c:pt>
                <c:pt idx="3">
                  <c:v>-0.90600000000000003</c:v>
                </c:pt>
                <c:pt idx="4">
                  <c:v>-1.1359999999999999</c:v>
                </c:pt>
              </c:numCache>
            </c:numRef>
          </c:val>
          <c:smooth val="0"/>
        </c:ser>
        <c:ser>
          <c:idx val="2"/>
          <c:order val="2"/>
          <c:spPr>
            <a:ln w="28575">
              <a:noFill/>
            </a:ln>
          </c:spPr>
          <c:marker>
            <c:symbol val="dash"/>
            <c:size val="3"/>
            <c:spPr>
              <a:solidFill>
                <a:schemeClr val="tx1"/>
              </a:solidFill>
              <a:ln>
                <a:solidFill>
                  <a:schemeClr val="tx1"/>
                </a:solidFill>
              </a:ln>
            </c:spPr>
          </c:marker>
          <c:cat>
            <c:strRef>
              <c:f>Sheet1!$B$2:$F$2</c:f>
              <c:strCache>
                <c:ptCount val="5"/>
                <c:pt idx="0">
                  <c:v>High vs Low Green space</c:v>
                </c:pt>
                <c:pt idx="1">
                  <c:v>Aged 16-25 vs. 46-55</c:v>
                </c:pt>
                <c:pt idx="2">
                  <c:v>Married vs single</c:v>
                </c:pt>
                <c:pt idx="3">
                  <c:v>Healthy vs ill</c:v>
                </c:pt>
                <c:pt idx="4">
                  <c:v>Employed vs Unemployed</c:v>
                </c:pt>
              </c:strCache>
            </c:strRef>
          </c:cat>
          <c:val>
            <c:numRef>
              <c:f>Sheet1!$B$5:$F$5</c:f>
              <c:numCache>
                <c:formatCode>General</c:formatCode>
                <c:ptCount val="5"/>
                <c:pt idx="0">
                  <c:v>-0.224</c:v>
                </c:pt>
                <c:pt idx="1">
                  <c:v>-0.27600000000000002</c:v>
                </c:pt>
                <c:pt idx="2">
                  <c:v>-0.48799999999999999</c:v>
                </c:pt>
                <c:pt idx="3">
                  <c:v>-0.97199999999999998</c:v>
                </c:pt>
                <c:pt idx="4">
                  <c:v>-1.256</c:v>
                </c:pt>
              </c:numCache>
            </c:numRef>
          </c:val>
          <c:smooth val="0"/>
        </c:ser>
        <c:dLbls>
          <c:showLegendKey val="0"/>
          <c:showVal val="0"/>
          <c:showCatName val="0"/>
          <c:showSerName val="0"/>
          <c:showPercent val="0"/>
          <c:showBubbleSize val="0"/>
        </c:dLbls>
        <c:hiLowLines/>
        <c:axId val="163020328"/>
        <c:axId val="163014808"/>
      </c:stockChart>
      <c:catAx>
        <c:axId val="163020328"/>
        <c:scaling>
          <c:orientation val="minMax"/>
        </c:scaling>
        <c:delete val="0"/>
        <c:axPos val="b"/>
        <c:numFmt formatCode="General" sourceLinked="0"/>
        <c:majorTickMark val="out"/>
        <c:minorTickMark val="none"/>
        <c:tickLblPos val="high"/>
        <c:txPr>
          <a:bodyPr/>
          <a:lstStyle/>
          <a:p>
            <a:pPr>
              <a:defRPr>
                <a:solidFill>
                  <a:schemeClr val="tx2"/>
                </a:solidFill>
              </a:defRPr>
            </a:pPr>
            <a:endParaRPr lang="en-US"/>
          </a:p>
        </c:txPr>
        <c:crossAx val="163014808"/>
        <c:crosses val="autoZero"/>
        <c:auto val="1"/>
        <c:lblAlgn val="ctr"/>
        <c:lblOffset val="100"/>
        <c:noMultiLvlLbl val="0"/>
      </c:catAx>
      <c:valAx>
        <c:axId val="163014808"/>
        <c:scaling>
          <c:orientation val="minMax"/>
        </c:scaling>
        <c:delete val="0"/>
        <c:axPos val="l"/>
        <c:numFmt formatCode="General" sourceLinked="1"/>
        <c:majorTickMark val="out"/>
        <c:minorTickMark val="none"/>
        <c:tickLblPos val="nextTo"/>
        <c:txPr>
          <a:bodyPr/>
          <a:lstStyle/>
          <a:p>
            <a:pPr>
              <a:defRPr>
                <a:solidFill>
                  <a:schemeClr val="tx2"/>
                </a:solidFill>
              </a:defRPr>
            </a:pPr>
            <a:endParaRPr lang="en-US"/>
          </a:p>
        </c:txPr>
        <c:crossAx val="16302032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699146981627315E-2"/>
          <c:y val="2.4714275140770094E-2"/>
          <c:w val="0.89680085301837276"/>
          <c:h val="0.60195239152589652"/>
        </c:manualLayout>
      </c:layout>
      <c:barChart>
        <c:barDir val="col"/>
        <c:grouping val="clustered"/>
        <c:varyColors val="0"/>
        <c:ser>
          <c:idx val="0"/>
          <c:order val="0"/>
          <c:invertIfNegative val="0"/>
          <c:dPt>
            <c:idx val="0"/>
            <c:invertIfNegative val="0"/>
            <c:bubble3D val="0"/>
            <c:spPr>
              <a:solidFill>
                <a:schemeClr val="bg1">
                  <a:lumMod val="65000"/>
                </a:schemeClr>
              </a:solidFill>
            </c:spPr>
          </c:dPt>
          <c:dPt>
            <c:idx val="1"/>
            <c:invertIfNegative val="0"/>
            <c:bubble3D val="0"/>
            <c:spPr>
              <a:solidFill>
                <a:schemeClr val="bg1">
                  <a:lumMod val="65000"/>
                </a:schemeClr>
              </a:solidFill>
            </c:spPr>
          </c:dPt>
          <c:dPt>
            <c:idx val="2"/>
            <c:invertIfNegative val="0"/>
            <c:bubble3D val="0"/>
            <c:spPr>
              <a:solidFill>
                <a:schemeClr val="bg1">
                  <a:lumMod val="65000"/>
                </a:schemeClr>
              </a:solidFill>
            </c:spPr>
          </c:dPt>
          <c:dPt>
            <c:idx val="3"/>
            <c:invertIfNegative val="0"/>
            <c:bubble3D val="0"/>
            <c:spPr>
              <a:solidFill>
                <a:schemeClr val="bg1">
                  <a:lumMod val="65000"/>
                </a:schemeClr>
              </a:solidFill>
            </c:spPr>
          </c:dPt>
          <c:dPt>
            <c:idx val="4"/>
            <c:invertIfNegative val="0"/>
            <c:bubble3D val="0"/>
            <c:spPr>
              <a:solidFill>
                <a:schemeClr val="bg1">
                  <a:lumMod val="65000"/>
                </a:schemeClr>
              </a:solidFill>
            </c:spPr>
          </c:dPt>
          <c:dPt>
            <c:idx val="6"/>
            <c:invertIfNegative val="0"/>
            <c:bubble3D val="0"/>
            <c:spPr>
              <a:solidFill>
                <a:srgbClr val="00B050"/>
              </a:solidFill>
            </c:spPr>
          </c:dPt>
          <c:dPt>
            <c:idx val="7"/>
            <c:invertIfNegative val="0"/>
            <c:bubble3D val="0"/>
            <c:spPr>
              <a:solidFill>
                <a:srgbClr val="00B050"/>
              </a:solidFill>
            </c:spPr>
          </c:dPt>
          <c:dPt>
            <c:idx val="8"/>
            <c:invertIfNegative val="0"/>
            <c:bubble3D val="0"/>
            <c:spPr>
              <a:solidFill>
                <a:srgbClr val="00B050"/>
              </a:solidFill>
            </c:spPr>
          </c:dPt>
          <c:dPt>
            <c:idx val="9"/>
            <c:invertIfNegative val="0"/>
            <c:bubble3D val="0"/>
            <c:spPr>
              <a:solidFill>
                <a:srgbClr val="00B050"/>
              </a:solidFill>
            </c:spPr>
          </c:dPt>
          <c:dPt>
            <c:idx val="10"/>
            <c:invertIfNegative val="0"/>
            <c:bubble3D val="0"/>
            <c:spPr>
              <a:solidFill>
                <a:srgbClr val="00B050"/>
              </a:solidFill>
            </c:spPr>
          </c:dPt>
          <c:dPt>
            <c:idx val="11"/>
            <c:invertIfNegative val="0"/>
            <c:bubble3D val="0"/>
            <c:spPr>
              <a:solidFill>
                <a:srgbClr val="00B050"/>
              </a:solidFill>
            </c:spPr>
          </c:dPt>
          <c:errBars>
            <c:errBarType val="both"/>
            <c:errValType val="cust"/>
            <c:noEndCap val="0"/>
            <c:plus>
              <c:numRef>
                <c:f>Sheet1!$L$318:$L$333</c:f>
                <c:numCache>
                  <c:formatCode>General</c:formatCode>
                  <c:ptCount val="16"/>
                  <c:pt idx="0">
                    <c:v>0.112</c:v>
                  </c:pt>
                  <c:pt idx="1">
                    <c:v>7.1999999999999995E-2</c:v>
                  </c:pt>
                  <c:pt idx="2">
                    <c:v>6.6000000000000003E-2</c:v>
                  </c:pt>
                  <c:pt idx="3">
                    <c:v>0.21299999999999999</c:v>
                  </c:pt>
                  <c:pt idx="4">
                    <c:v>5.1999999999999998E-2</c:v>
                  </c:pt>
                  <c:pt idx="6">
                    <c:v>7.5999999999999998E-2</c:v>
                  </c:pt>
                  <c:pt idx="7">
                    <c:v>0.14000000000000001</c:v>
                  </c:pt>
                  <c:pt idx="8">
                    <c:v>6.7000000000000004E-2</c:v>
                  </c:pt>
                  <c:pt idx="9">
                    <c:v>9.2999999999999999E-2</c:v>
                  </c:pt>
                  <c:pt idx="10">
                    <c:v>6.4000000000000001E-2</c:v>
                  </c:pt>
                  <c:pt idx="11">
                    <c:v>0.115</c:v>
                  </c:pt>
                  <c:pt idx="13">
                    <c:v>6.9000000000000006E-2</c:v>
                  </c:pt>
                  <c:pt idx="14">
                    <c:v>8.4000000000000005E-2</c:v>
                  </c:pt>
                  <c:pt idx="15">
                    <c:v>7.1999999999999995E-2</c:v>
                  </c:pt>
                </c:numCache>
              </c:numRef>
            </c:plus>
            <c:minus>
              <c:numRef>
                <c:f>Sheet1!$L$318:$L$333</c:f>
                <c:numCache>
                  <c:formatCode>General</c:formatCode>
                  <c:ptCount val="16"/>
                  <c:pt idx="0">
                    <c:v>0.112</c:v>
                  </c:pt>
                  <c:pt idx="1">
                    <c:v>7.1999999999999995E-2</c:v>
                  </c:pt>
                  <c:pt idx="2">
                    <c:v>6.6000000000000003E-2</c:v>
                  </c:pt>
                  <c:pt idx="3">
                    <c:v>0.21299999999999999</c:v>
                  </c:pt>
                  <c:pt idx="4">
                    <c:v>5.1999999999999998E-2</c:v>
                  </c:pt>
                  <c:pt idx="6">
                    <c:v>7.5999999999999998E-2</c:v>
                  </c:pt>
                  <c:pt idx="7">
                    <c:v>0.14000000000000001</c:v>
                  </c:pt>
                  <c:pt idx="8">
                    <c:v>6.7000000000000004E-2</c:v>
                  </c:pt>
                  <c:pt idx="9">
                    <c:v>9.2999999999999999E-2</c:v>
                  </c:pt>
                  <c:pt idx="10">
                    <c:v>6.4000000000000001E-2</c:v>
                  </c:pt>
                  <c:pt idx="11">
                    <c:v>0.115</c:v>
                  </c:pt>
                  <c:pt idx="13">
                    <c:v>6.9000000000000006E-2</c:v>
                  </c:pt>
                  <c:pt idx="14">
                    <c:v>8.4000000000000005E-2</c:v>
                  </c:pt>
                  <c:pt idx="15">
                    <c:v>7.1999999999999995E-2</c:v>
                  </c:pt>
                </c:numCache>
              </c:numRef>
            </c:minus>
          </c:errBars>
          <c:cat>
            <c:strRef>
              <c:f>Sheet1!$J$318:$J$333</c:f>
              <c:strCache>
                <c:ptCount val="16"/>
                <c:pt idx="0">
                  <c:v>Playground</c:v>
                </c:pt>
                <c:pt idx="1">
                  <c:v>Playingfield</c:v>
                </c:pt>
                <c:pt idx="2">
                  <c:v>Open space town</c:v>
                </c:pt>
                <c:pt idx="3">
                  <c:v>Allotment</c:v>
                </c:pt>
                <c:pt idx="4">
                  <c:v>Town park</c:v>
                </c:pt>
                <c:pt idx="6">
                  <c:v>Village</c:v>
                </c:pt>
                <c:pt idx="7">
                  <c:v>Open space countryside</c:v>
                </c:pt>
                <c:pt idx="8">
                  <c:v>Countrypark</c:v>
                </c:pt>
                <c:pt idx="9">
                  <c:v>Farmland</c:v>
                </c:pt>
                <c:pt idx="10">
                  <c:v>Woodland</c:v>
                </c:pt>
                <c:pt idx="11">
                  <c:v>Mountain</c:v>
                </c:pt>
                <c:pt idx="13">
                  <c:v>River</c:v>
                </c:pt>
                <c:pt idx="14">
                  <c:v>Other coast</c:v>
                </c:pt>
                <c:pt idx="15">
                  <c:v>Beach</c:v>
                </c:pt>
              </c:strCache>
            </c:strRef>
          </c:cat>
          <c:val>
            <c:numRef>
              <c:f>Sheet1!$K$318:$K$333</c:f>
              <c:numCache>
                <c:formatCode>General</c:formatCode>
                <c:ptCount val="16"/>
                <c:pt idx="0">
                  <c:v>3.55</c:v>
                </c:pt>
                <c:pt idx="1">
                  <c:v>3.6</c:v>
                </c:pt>
                <c:pt idx="2">
                  <c:v>3.76</c:v>
                </c:pt>
                <c:pt idx="3">
                  <c:v>3.82</c:v>
                </c:pt>
                <c:pt idx="4">
                  <c:v>3.83</c:v>
                </c:pt>
                <c:pt idx="6">
                  <c:v>3.71</c:v>
                </c:pt>
                <c:pt idx="7">
                  <c:v>3.76</c:v>
                </c:pt>
                <c:pt idx="8">
                  <c:v>3.88</c:v>
                </c:pt>
                <c:pt idx="9">
                  <c:v>3.94</c:v>
                </c:pt>
                <c:pt idx="10">
                  <c:v>3.96</c:v>
                </c:pt>
                <c:pt idx="11">
                  <c:v>4.1399999999999997</c:v>
                </c:pt>
                <c:pt idx="13">
                  <c:v>3.89</c:v>
                </c:pt>
                <c:pt idx="14">
                  <c:v>3.95</c:v>
                </c:pt>
                <c:pt idx="15">
                  <c:v>3.97</c:v>
                </c:pt>
              </c:numCache>
            </c:numRef>
          </c:val>
        </c:ser>
        <c:dLbls>
          <c:showLegendKey val="0"/>
          <c:showVal val="0"/>
          <c:showCatName val="0"/>
          <c:showSerName val="0"/>
          <c:showPercent val="0"/>
          <c:showBubbleSize val="0"/>
        </c:dLbls>
        <c:gapWidth val="150"/>
        <c:axId val="79216056"/>
        <c:axId val="159379672"/>
      </c:barChart>
      <c:catAx>
        <c:axId val="79216056"/>
        <c:scaling>
          <c:orientation val="minMax"/>
        </c:scaling>
        <c:delete val="0"/>
        <c:axPos val="b"/>
        <c:numFmt formatCode="General" sourceLinked="0"/>
        <c:majorTickMark val="out"/>
        <c:minorTickMark val="none"/>
        <c:tickLblPos val="nextTo"/>
        <c:crossAx val="159379672"/>
        <c:crosses val="autoZero"/>
        <c:auto val="1"/>
        <c:lblAlgn val="ctr"/>
        <c:lblOffset val="100"/>
        <c:noMultiLvlLbl val="0"/>
      </c:catAx>
      <c:valAx>
        <c:axId val="159379672"/>
        <c:scaling>
          <c:orientation val="minMax"/>
          <c:min val="3"/>
        </c:scaling>
        <c:delete val="0"/>
        <c:axPos val="l"/>
        <c:title>
          <c:tx>
            <c:rich>
              <a:bodyPr rot="-5400000" vert="horz"/>
              <a:lstStyle/>
              <a:p>
                <a:pPr>
                  <a:defRPr/>
                </a:pPr>
                <a:r>
                  <a:rPr lang="en-US"/>
                  <a:t>Stress reduction</a:t>
                </a:r>
              </a:p>
            </c:rich>
          </c:tx>
          <c:layout>
            <c:manualLayout>
              <c:xMode val="edge"/>
              <c:yMode val="edge"/>
              <c:x val="1.2055455093429777E-2"/>
              <c:y val="0.15145888013998252"/>
            </c:manualLayout>
          </c:layout>
          <c:overlay val="0"/>
        </c:title>
        <c:numFmt formatCode="General" sourceLinked="1"/>
        <c:majorTickMark val="out"/>
        <c:minorTickMark val="none"/>
        <c:tickLblPos val="nextTo"/>
        <c:crossAx val="79216056"/>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errBars>
            <c:errBarType val="both"/>
            <c:errValType val="cust"/>
            <c:noEndCap val="0"/>
            <c:plus>
              <c:numRef>
                <c:f>Sheet1!$P$79:$P$82</c:f>
                <c:numCache>
                  <c:formatCode>General</c:formatCode>
                  <c:ptCount val="4"/>
                  <c:pt idx="0">
                    <c:v>0.05</c:v>
                  </c:pt>
                  <c:pt idx="1">
                    <c:v>3.7999999999999999E-2</c:v>
                  </c:pt>
                  <c:pt idx="2">
                    <c:v>3.2000000000000001E-2</c:v>
                  </c:pt>
                  <c:pt idx="3">
                    <c:v>0</c:v>
                  </c:pt>
                </c:numCache>
              </c:numRef>
            </c:plus>
            <c:minus>
              <c:numRef>
                <c:f>Sheet1!$P$79:$P$82</c:f>
                <c:numCache>
                  <c:formatCode>General</c:formatCode>
                  <c:ptCount val="4"/>
                  <c:pt idx="0">
                    <c:v>0.05</c:v>
                  </c:pt>
                  <c:pt idx="1">
                    <c:v>3.7999999999999999E-2</c:v>
                  </c:pt>
                  <c:pt idx="2">
                    <c:v>3.2000000000000001E-2</c:v>
                  </c:pt>
                  <c:pt idx="3">
                    <c:v>0</c:v>
                  </c:pt>
                </c:numCache>
              </c:numRef>
            </c:minus>
          </c:errBars>
          <c:cat>
            <c:strRef>
              <c:f>Sheet1!$N$79:$N$82</c:f>
              <c:strCache>
                <c:ptCount val="4"/>
                <c:pt idx="0">
                  <c:v>&lt;1km</c:v>
                </c:pt>
                <c:pt idx="1">
                  <c:v>1-5km</c:v>
                </c:pt>
                <c:pt idx="2">
                  <c:v>5-20km</c:v>
                </c:pt>
                <c:pt idx="3">
                  <c:v>20km+</c:v>
                </c:pt>
              </c:strCache>
            </c:strRef>
          </c:cat>
          <c:val>
            <c:numRef>
              <c:f>Sheet1!$O$79:$O$82</c:f>
              <c:numCache>
                <c:formatCode>###0.000</c:formatCode>
                <c:ptCount val="4"/>
                <c:pt idx="0">
                  <c:v>1.0835097262765865</c:v>
                </c:pt>
                <c:pt idx="1">
                  <c:v>1.04</c:v>
                </c:pt>
                <c:pt idx="2" formatCode="####.000">
                  <c:v>0.97440641790946125</c:v>
                </c:pt>
                <c:pt idx="3" formatCode="General">
                  <c:v>1</c:v>
                </c:pt>
              </c:numCache>
            </c:numRef>
          </c:val>
        </c:ser>
        <c:dLbls>
          <c:showLegendKey val="0"/>
          <c:showVal val="0"/>
          <c:showCatName val="0"/>
          <c:showSerName val="0"/>
          <c:showPercent val="0"/>
          <c:showBubbleSize val="0"/>
        </c:dLbls>
        <c:gapWidth val="150"/>
        <c:axId val="159380064"/>
        <c:axId val="159380848"/>
      </c:barChart>
      <c:catAx>
        <c:axId val="159380064"/>
        <c:scaling>
          <c:orientation val="minMax"/>
        </c:scaling>
        <c:delete val="0"/>
        <c:axPos val="b"/>
        <c:title>
          <c:tx>
            <c:rich>
              <a:bodyPr/>
              <a:lstStyle/>
              <a:p>
                <a:pPr>
                  <a:defRPr/>
                </a:pPr>
                <a:r>
                  <a:rPr lang="en-US"/>
                  <a:t>Coastal proximity </a:t>
                </a:r>
              </a:p>
            </c:rich>
          </c:tx>
          <c:layout>
            <c:manualLayout>
              <c:xMode val="edge"/>
              <c:yMode val="edge"/>
              <c:x val="0.47471567861296349"/>
              <c:y val="0.93426779946649441"/>
            </c:manualLayout>
          </c:layout>
          <c:overlay val="0"/>
        </c:title>
        <c:numFmt formatCode="General" sourceLinked="0"/>
        <c:majorTickMark val="out"/>
        <c:minorTickMark val="none"/>
        <c:tickLblPos val="low"/>
        <c:crossAx val="159380848"/>
        <c:crossesAt val="1"/>
        <c:auto val="1"/>
        <c:lblAlgn val="ctr"/>
        <c:lblOffset val="100"/>
        <c:noMultiLvlLbl val="0"/>
      </c:catAx>
      <c:valAx>
        <c:axId val="159380848"/>
        <c:scaling>
          <c:orientation val="minMax"/>
          <c:max val="1.1400000000000001"/>
          <c:min val="0.94000000000000006"/>
        </c:scaling>
        <c:delete val="0"/>
        <c:axPos val="l"/>
        <c:title>
          <c:tx>
            <c:rich>
              <a:bodyPr rot="-5400000" vert="horz"/>
              <a:lstStyle/>
              <a:p>
                <a:pPr>
                  <a:defRPr/>
                </a:pPr>
                <a:r>
                  <a:rPr lang="en-US"/>
                  <a:t>Odds of reporting 5 x 30mins week physical activity</a:t>
                </a:r>
              </a:p>
            </c:rich>
          </c:tx>
          <c:layout/>
          <c:overlay val="0"/>
        </c:title>
        <c:numFmt formatCode="#,##0.00" sourceLinked="0"/>
        <c:majorTickMark val="out"/>
        <c:minorTickMark val="none"/>
        <c:tickLblPos val="nextTo"/>
        <c:crossAx val="159380064"/>
        <c:crosses val="autoZero"/>
        <c:crossBetween val="between"/>
      </c:valAx>
    </c:plotArea>
    <c:plotVisOnly val="1"/>
    <c:dispBlanksAs val="gap"/>
    <c:showDLblsOverMax val="0"/>
  </c:chart>
  <c:txPr>
    <a:bodyPr/>
    <a:lstStyle/>
    <a:p>
      <a:pPr>
        <a:defRPr sz="1400">
          <a:solidFill>
            <a:schemeClr val="tx2"/>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5"/>
            <c:invertIfNegative val="0"/>
            <c:bubble3D val="0"/>
            <c:spPr>
              <a:solidFill>
                <a:srgbClr val="C00000"/>
              </a:solidFill>
            </c:spPr>
          </c:dPt>
          <c:dPt>
            <c:idx val="6"/>
            <c:invertIfNegative val="0"/>
            <c:bubble3D val="0"/>
            <c:spPr>
              <a:solidFill>
                <a:srgbClr val="C00000"/>
              </a:solidFill>
            </c:spPr>
          </c:dPt>
          <c:dPt>
            <c:idx val="13"/>
            <c:invertIfNegative val="0"/>
            <c:bubble3D val="0"/>
            <c:spPr>
              <a:solidFill>
                <a:srgbClr val="C00000"/>
              </a:solidFill>
            </c:spPr>
          </c:dPt>
          <c:cat>
            <c:strRef>
              <c:f>Sheet1!$G$97:$G$112</c:f>
              <c:strCache>
                <c:ptCount val="16"/>
                <c:pt idx="0">
                  <c:v>Horse riding</c:v>
                </c:pt>
                <c:pt idx="1">
                  <c:v>Running</c:v>
                </c:pt>
                <c:pt idx="2">
                  <c:v>Fishing</c:v>
                </c:pt>
                <c:pt idx="3">
                  <c:v>Informal games</c:v>
                </c:pt>
                <c:pt idx="4">
                  <c:v>Cycling</c:v>
                </c:pt>
                <c:pt idx="5">
                  <c:v>Watersports</c:v>
                </c:pt>
                <c:pt idx="6">
                  <c:v>Swimming</c:v>
                </c:pt>
                <c:pt idx="7">
                  <c:v>Picnic</c:v>
                </c:pt>
                <c:pt idx="8">
                  <c:v>Wildlife</c:v>
                </c:pt>
                <c:pt idx="9">
                  <c:v>Attraction</c:v>
                </c:pt>
                <c:pt idx="10">
                  <c:v>Scenery from car</c:v>
                </c:pt>
                <c:pt idx="11">
                  <c:v>Eating</c:v>
                </c:pt>
                <c:pt idx="12">
                  <c:v>Play (children)</c:v>
                </c:pt>
                <c:pt idx="13">
                  <c:v>Sunbathing/paddling</c:v>
                </c:pt>
                <c:pt idx="14">
                  <c:v>Walk (Dog)</c:v>
                </c:pt>
                <c:pt idx="15">
                  <c:v>Walk</c:v>
                </c:pt>
              </c:strCache>
            </c:strRef>
          </c:cat>
          <c:val>
            <c:numRef>
              <c:f>Sheet1!$H$97:$H$112</c:f>
              <c:numCache>
                <c:formatCode>General</c:formatCode>
                <c:ptCount val="16"/>
                <c:pt idx="0">
                  <c:v>4</c:v>
                </c:pt>
                <c:pt idx="1">
                  <c:v>22</c:v>
                </c:pt>
                <c:pt idx="2">
                  <c:v>22</c:v>
                </c:pt>
                <c:pt idx="3">
                  <c:v>24</c:v>
                </c:pt>
                <c:pt idx="4">
                  <c:v>27</c:v>
                </c:pt>
                <c:pt idx="5">
                  <c:v>27</c:v>
                </c:pt>
                <c:pt idx="6">
                  <c:v>46</c:v>
                </c:pt>
                <c:pt idx="7">
                  <c:v>56</c:v>
                </c:pt>
                <c:pt idx="8">
                  <c:v>72</c:v>
                </c:pt>
                <c:pt idx="9">
                  <c:v>78</c:v>
                </c:pt>
                <c:pt idx="10">
                  <c:v>80</c:v>
                </c:pt>
                <c:pt idx="11">
                  <c:v>145</c:v>
                </c:pt>
                <c:pt idx="12">
                  <c:v>147</c:v>
                </c:pt>
                <c:pt idx="13">
                  <c:v>220</c:v>
                </c:pt>
                <c:pt idx="14">
                  <c:v>447</c:v>
                </c:pt>
                <c:pt idx="15">
                  <c:v>449</c:v>
                </c:pt>
              </c:numCache>
            </c:numRef>
          </c:val>
        </c:ser>
        <c:dLbls>
          <c:showLegendKey val="0"/>
          <c:showVal val="0"/>
          <c:showCatName val="0"/>
          <c:showSerName val="0"/>
          <c:showPercent val="0"/>
          <c:showBubbleSize val="0"/>
        </c:dLbls>
        <c:gapWidth val="150"/>
        <c:axId val="159381632"/>
        <c:axId val="159382024"/>
      </c:barChart>
      <c:catAx>
        <c:axId val="159381632"/>
        <c:scaling>
          <c:orientation val="minMax"/>
        </c:scaling>
        <c:delete val="0"/>
        <c:axPos val="b"/>
        <c:numFmt formatCode="General" sourceLinked="0"/>
        <c:majorTickMark val="out"/>
        <c:minorTickMark val="none"/>
        <c:tickLblPos val="nextTo"/>
        <c:crossAx val="159382024"/>
        <c:crosses val="autoZero"/>
        <c:auto val="1"/>
        <c:lblAlgn val="ctr"/>
        <c:lblOffset val="100"/>
        <c:noMultiLvlLbl val="0"/>
      </c:catAx>
      <c:valAx>
        <c:axId val="159382024"/>
        <c:scaling>
          <c:orientation val="minMax"/>
        </c:scaling>
        <c:delete val="0"/>
        <c:axPos val="l"/>
        <c:title>
          <c:tx>
            <c:rich>
              <a:bodyPr rot="-5400000" vert="horz"/>
              <a:lstStyle/>
              <a:p>
                <a:pPr>
                  <a:defRPr/>
                </a:pPr>
                <a:r>
                  <a:rPr lang="en-US"/>
                  <a:t>Frequency (total n= 1,290)</a:t>
                </a:r>
              </a:p>
            </c:rich>
          </c:tx>
          <c:layout>
            <c:manualLayout>
              <c:xMode val="edge"/>
              <c:yMode val="edge"/>
              <c:x val="1.0583093063813748E-3"/>
              <c:y val="4.6010597696968733E-2"/>
            </c:manualLayout>
          </c:layout>
          <c:overlay val="0"/>
        </c:title>
        <c:numFmt formatCode="General" sourceLinked="1"/>
        <c:majorTickMark val="out"/>
        <c:minorTickMark val="none"/>
        <c:tickLblPos val="nextTo"/>
        <c:crossAx val="159381632"/>
        <c:crosses val="autoZero"/>
        <c:crossBetween val="between"/>
      </c:valAx>
    </c:plotArea>
    <c:plotVisOnly val="1"/>
    <c:dispBlanksAs val="gap"/>
    <c:showDLblsOverMax val="0"/>
  </c:chart>
  <c:txPr>
    <a:bodyPr/>
    <a:lstStyle/>
    <a:p>
      <a:pPr>
        <a:defRPr sz="1600">
          <a:latin typeface="Arial" pitchFamily="34" charset="0"/>
          <a:cs typeface="Arial"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25E76D-FD2F-4D83-85EF-BD42F9C9DED1}" type="datetimeFigureOut">
              <a:rPr lang="en-GB" smtClean="0"/>
              <a:t>05/12/2018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ED2CF-41A7-4D0F-82BD-AA4DA2B6A632}" type="slidenum">
              <a:rPr lang="en-GB" smtClean="0"/>
              <a:t>‹#›</a:t>
            </a:fld>
            <a:endParaRPr lang="en-GB" dirty="0"/>
          </a:p>
        </p:txBody>
      </p:sp>
    </p:spTree>
    <p:extLst>
      <p:ext uri="{BB962C8B-B14F-4D97-AF65-F5344CB8AC3E}">
        <p14:creationId xmlns:p14="http://schemas.microsoft.com/office/powerpoint/2010/main" val="393932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8ED2CF-41A7-4D0F-82BD-AA4DA2B6A632}" type="slidenum">
              <a:rPr lang="en-GB" smtClean="0"/>
              <a:t>1</a:t>
            </a:fld>
            <a:endParaRPr lang="en-GB" dirty="0"/>
          </a:p>
        </p:txBody>
      </p:sp>
    </p:spTree>
    <p:extLst>
      <p:ext uri="{BB962C8B-B14F-4D97-AF65-F5344CB8AC3E}">
        <p14:creationId xmlns:p14="http://schemas.microsoft.com/office/powerpoint/2010/main" val="241995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a:p>
            <a:endParaRPr lang="en-GB" altLang="en-US"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CD6188D-D0F3-4210-99EA-D45D7181F289}" type="slidenum">
              <a:rPr lang="en-GB" altLang="en-US">
                <a:solidFill>
                  <a:prstClr val="black"/>
                </a:solidFill>
              </a:rPr>
              <a:pPr eaLnBrk="1" hangingPunct="1">
                <a:spcBef>
                  <a:spcPct val="0"/>
                </a:spcBef>
              </a:pPr>
              <a:t>22</a:t>
            </a:fld>
            <a:endParaRPr lang="en-GB" altLang="en-US">
              <a:solidFill>
                <a:prstClr val="black"/>
              </a:solidFill>
            </a:endParaRPr>
          </a:p>
        </p:txBody>
      </p:sp>
    </p:spTree>
    <p:extLst>
      <p:ext uri="{BB962C8B-B14F-4D97-AF65-F5344CB8AC3E}">
        <p14:creationId xmlns:p14="http://schemas.microsoft.com/office/powerpoint/2010/main" val="1730872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All visits – report stress reduction, but more in certain environments (woodland, coast and mountains)</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B91C748-090F-44F9-8357-B40FBFA14550}" type="slidenum">
              <a:rPr lang="en-GB" altLang="en-US">
                <a:solidFill>
                  <a:prstClr val="black"/>
                </a:solidFill>
              </a:rPr>
              <a:pPr eaLnBrk="1" hangingPunct="1">
                <a:spcBef>
                  <a:spcPct val="0"/>
                </a:spcBef>
              </a:pPr>
              <a:t>23</a:t>
            </a:fld>
            <a:endParaRPr lang="en-GB" altLang="en-US">
              <a:solidFill>
                <a:prstClr val="black"/>
              </a:solidFill>
            </a:endParaRPr>
          </a:p>
        </p:txBody>
      </p:sp>
    </p:spTree>
    <p:extLst>
      <p:ext uri="{BB962C8B-B14F-4D97-AF65-F5344CB8AC3E}">
        <p14:creationId xmlns:p14="http://schemas.microsoft.com/office/powerpoint/2010/main" val="107998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C7FEC23-62A6-4A36-8444-27CA2038FBC5}" type="slidenum">
              <a:rPr lang="en-GB" altLang="en-US">
                <a:solidFill>
                  <a:prstClr val="black"/>
                </a:solidFill>
              </a:rPr>
              <a:pPr eaLnBrk="1" hangingPunct="1">
                <a:spcBef>
                  <a:spcPct val="0"/>
                </a:spcBef>
              </a:pPr>
              <a:t>25</a:t>
            </a:fld>
            <a:endParaRPr lang="en-GB" altLang="en-US">
              <a:solidFill>
                <a:prstClr val="black"/>
              </a:solidFill>
            </a:endParaRPr>
          </a:p>
        </p:txBody>
      </p:sp>
    </p:spTree>
    <p:extLst>
      <p:ext uri="{BB962C8B-B14F-4D97-AF65-F5344CB8AC3E}">
        <p14:creationId xmlns:p14="http://schemas.microsoft.com/office/powerpoint/2010/main" val="496184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6E34C95-BBCF-4F5B-851F-F620285A0EB4}" type="slidenum">
              <a:rPr lang="en-GB" altLang="en-US">
                <a:solidFill>
                  <a:prstClr val="black"/>
                </a:solidFill>
              </a:rPr>
              <a:pPr eaLnBrk="1" hangingPunct="1">
                <a:spcBef>
                  <a:spcPct val="0"/>
                </a:spcBef>
              </a:pPr>
              <a:t>26</a:t>
            </a:fld>
            <a:endParaRPr lang="en-GB" altLang="en-US">
              <a:solidFill>
                <a:prstClr val="black"/>
              </a:solidFill>
            </a:endParaRPr>
          </a:p>
        </p:txBody>
      </p:sp>
    </p:spTree>
    <p:extLst>
      <p:ext uri="{BB962C8B-B14F-4D97-AF65-F5344CB8AC3E}">
        <p14:creationId xmlns:p14="http://schemas.microsoft.com/office/powerpoint/2010/main" val="136677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isn’t new…</a:t>
            </a:r>
            <a:endParaRPr lang="en-GB" dirty="0"/>
          </a:p>
        </p:txBody>
      </p:sp>
      <p:sp>
        <p:nvSpPr>
          <p:cNvPr id="4" name="Slide Number Placeholder 3"/>
          <p:cNvSpPr>
            <a:spLocks noGrp="1"/>
          </p:cNvSpPr>
          <p:nvPr>
            <p:ph type="sldNum" sz="quarter" idx="10"/>
          </p:nvPr>
        </p:nvSpPr>
        <p:spPr/>
        <p:txBody>
          <a:bodyPr/>
          <a:lstStyle/>
          <a:p>
            <a:fld id="{77B1EE0D-DB83-4B43-920B-34A1DAD92143}" type="slidenum">
              <a:rPr lang="en-GB" smtClean="0"/>
              <a:pPr/>
              <a:t>37</a:t>
            </a:fld>
            <a:endParaRPr lang="en-GB"/>
          </a:p>
        </p:txBody>
      </p:sp>
    </p:spTree>
    <p:extLst>
      <p:ext uri="{BB962C8B-B14F-4D97-AF65-F5344CB8AC3E}">
        <p14:creationId xmlns:p14="http://schemas.microsoft.com/office/powerpoint/2010/main" val="154474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7B1EE0D-DB83-4B43-920B-34A1DAD92143}" type="slidenum">
              <a:rPr lang="en-GB" smtClean="0"/>
              <a:pPr/>
              <a:t>38</a:t>
            </a:fld>
            <a:endParaRPr lang="en-GB"/>
          </a:p>
        </p:txBody>
      </p:sp>
    </p:spTree>
    <p:extLst>
      <p:ext uri="{BB962C8B-B14F-4D97-AF65-F5344CB8AC3E}">
        <p14:creationId xmlns:p14="http://schemas.microsoft.com/office/powerpoint/2010/main" val="359903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8ED2CF-41A7-4D0F-82BD-AA4DA2B6A632}" type="slidenum">
              <a:rPr lang="en-GB" smtClean="0"/>
              <a:t>2</a:t>
            </a:fld>
            <a:endParaRPr lang="en-GB" dirty="0"/>
          </a:p>
        </p:txBody>
      </p:sp>
    </p:spTree>
    <p:extLst>
      <p:ext uri="{BB962C8B-B14F-4D97-AF65-F5344CB8AC3E}">
        <p14:creationId xmlns:p14="http://schemas.microsoft.com/office/powerpoint/2010/main" val="2066759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a:p>
            <a:endParaRPr lang="en-GB" altLang="en-US"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607CC07-3F25-4119-9326-BBCCE577F3E7}" type="slidenum">
              <a:rPr lang="en-GB" altLang="en-US"/>
              <a:pPr eaLnBrk="1" hangingPunct="1">
                <a:spcBef>
                  <a:spcPct val="0"/>
                </a:spcBef>
              </a:pPr>
              <a:t>8</a:t>
            </a:fld>
            <a:endParaRPr lang="en-GB" altLang="en-US"/>
          </a:p>
        </p:txBody>
      </p:sp>
    </p:spTree>
    <p:extLst>
      <p:ext uri="{BB962C8B-B14F-4D97-AF65-F5344CB8AC3E}">
        <p14:creationId xmlns:p14="http://schemas.microsoft.com/office/powerpoint/2010/main" val="299492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a:p>
            <a:endParaRPr lang="en-GB" altLang="en-US"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607CC07-3F25-4119-9326-BBCCE577F3E7}" type="slidenum">
              <a:rPr lang="en-GB" altLang="en-US"/>
              <a:pPr eaLnBrk="1" hangingPunct="1">
                <a:spcBef>
                  <a:spcPct val="0"/>
                </a:spcBef>
              </a:pPr>
              <a:t>9</a:t>
            </a:fld>
            <a:endParaRPr lang="en-GB" altLang="en-US"/>
          </a:p>
        </p:txBody>
      </p:sp>
    </p:spTree>
    <p:extLst>
      <p:ext uri="{BB962C8B-B14F-4D97-AF65-F5344CB8AC3E}">
        <p14:creationId xmlns:p14="http://schemas.microsoft.com/office/powerpoint/2010/main" val="54752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a:p>
            <a:endParaRPr lang="en-GB"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2065D21-5DFA-451A-AF54-B1316F8B09A4}" type="slidenum">
              <a:rPr lang="en-GB" altLang="en-US"/>
              <a:pPr eaLnBrk="1" hangingPunct="1">
                <a:spcBef>
                  <a:spcPct val="0"/>
                </a:spcBef>
              </a:pPr>
              <a:t>10</a:t>
            </a:fld>
            <a:endParaRPr lang="en-GB" altLang="en-US"/>
          </a:p>
        </p:txBody>
      </p:sp>
    </p:spTree>
    <p:extLst>
      <p:ext uri="{BB962C8B-B14F-4D97-AF65-F5344CB8AC3E}">
        <p14:creationId xmlns:p14="http://schemas.microsoft.com/office/powerpoint/2010/main" val="3675472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a:p>
            <a:r>
              <a:rPr lang="en-GB" altLang="en-US" dirty="0" smtClean="0"/>
              <a:t>The positive effect of this</a:t>
            </a:r>
            <a:r>
              <a:rPr lang="en-GB" altLang="en-US" baseline="0" dirty="0" smtClean="0"/>
              <a:t> increase in greenspace is similar in effect size to around 1/10 of the positive effect of having a job vs not having a job, or about 1/3 of the positive effect of being married vs being single</a:t>
            </a:r>
            <a:endParaRPr lang="en-GB" altLang="en-US" dirty="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781487D-BA6E-48FF-A569-E886084A522E}" type="slidenum">
              <a:rPr lang="en-GB" altLang="en-US"/>
              <a:pPr eaLnBrk="1" hangingPunct="1">
                <a:spcBef>
                  <a:spcPct val="0"/>
                </a:spcBef>
              </a:pPr>
              <a:t>11</a:t>
            </a:fld>
            <a:endParaRPr lang="en-GB" altLang="en-US"/>
          </a:p>
        </p:txBody>
      </p:sp>
    </p:spTree>
    <p:extLst>
      <p:ext uri="{BB962C8B-B14F-4D97-AF65-F5344CB8AC3E}">
        <p14:creationId xmlns:p14="http://schemas.microsoft.com/office/powerpoint/2010/main" val="3283429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8ED2CF-41A7-4D0F-82BD-AA4DA2B6A632}" type="slidenum">
              <a:rPr lang="en-GB" smtClean="0"/>
              <a:t>13</a:t>
            </a:fld>
            <a:endParaRPr lang="en-GB" dirty="0"/>
          </a:p>
        </p:txBody>
      </p:sp>
    </p:spTree>
    <p:extLst>
      <p:ext uri="{BB962C8B-B14F-4D97-AF65-F5344CB8AC3E}">
        <p14:creationId xmlns:p14="http://schemas.microsoft.com/office/powerpoint/2010/main" val="3781537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Coastal populations</a:t>
            </a:r>
            <a:r>
              <a:rPr lang="en-GB" baseline="0" dirty="0" smtClean="0"/>
              <a:t> of England report poorer health than those inland.</a:t>
            </a:r>
            <a:endParaRPr lang="en-GB" dirty="0"/>
          </a:p>
        </p:txBody>
      </p:sp>
      <p:sp>
        <p:nvSpPr>
          <p:cNvPr id="4" name="Slide Number Placeholder 3"/>
          <p:cNvSpPr>
            <a:spLocks noGrp="1"/>
          </p:cNvSpPr>
          <p:nvPr>
            <p:ph type="sldNum" sz="quarter" idx="10"/>
          </p:nvPr>
        </p:nvSpPr>
        <p:spPr/>
        <p:txBody>
          <a:bodyPr/>
          <a:lstStyle/>
          <a:p>
            <a:fld id="{6F8ED2CF-41A7-4D0F-82BD-AA4DA2B6A632}" type="slidenum">
              <a:rPr lang="en-GB" smtClean="0"/>
              <a:t>16</a:t>
            </a:fld>
            <a:endParaRPr lang="en-GB" dirty="0"/>
          </a:p>
        </p:txBody>
      </p:sp>
    </p:spTree>
    <p:extLst>
      <p:ext uri="{BB962C8B-B14F-4D97-AF65-F5344CB8AC3E}">
        <p14:creationId xmlns:p14="http://schemas.microsoft.com/office/powerpoint/2010/main" val="3098649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 coastal populations are actually healthier than expected</a:t>
            </a:r>
            <a:r>
              <a:rPr lang="en-GB" baseline="0" dirty="0" smtClean="0"/>
              <a:t> given that they tend to be more socio-economically deprived and older.</a:t>
            </a:r>
            <a:endParaRPr lang="en-GB" dirty="0"/>
          </a:p>
        </p:txBody>
      </p:sp>
      <p:sp>
        <p:nvSpPr>
          <p:cNvPr id="4" name="Slide Number Placeholder 3"/>
          <p:cNvSpPr>
            <a:spLocks noGrp="1"/>
          </p:cNvSpPr>
          <p:nvPr>
            <p:ph type="sldNum" sz="quarter" idx="10"/>
          </p:nvPr>
        </p:nvSpPr>
        <p:spPr/>
        <p:txBody>
          <a:bodyPr/>
          <a:lstStyle/>
          <a:p>
            <a:fld id="{6F8ED2CF-41A7-4D0F-82BD-AA4DA2B6A632}" type="slidenum">
              <a:rPr lang="en-GB" smtClean="0"/>
              <a:t>17</a:t>
            </a:fld>
            <a:endParaRPr lang="en-GB" dirty="0"/>
          </a:p>
        </p:txBody>
      </p:sp>
    </p:spTree>
    <p:extLst>
      <p:ext uri="{BB962C8B-B14F-4D97-AF65-F5344CB8AC3E}">
        <p14:creationId xmlns:p14="http://schemas.microsoft.com/office/powerpoint/2010/main" val="3708246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566"/>
            <a:ext cx="8209543" cy="6140738"/>
          </a:xfrm>
          <a:prstGeom prst="rect">
            <a:avLst/>
          </a:prstGeom>
        </p:spPr>
      </p:pic>
      <p:sp>
        <p:nvSpPr>
          <p:cNvPr id="7" name="Text Placeholder 6"/>
          <p:cNvSpPr>
            <a:spLocks noGrp="1"/>
          </p:cNvSpPr>
          <p:nvPr>
            <p:ph type="body" sz="quarter" idx="10" hasCustomPrompt="1"/>
          </p:nvPr>
        </p:nvSpPr>
        <p:spPr>
          <a:xfrm>
            <a:off x="352712" y="4869160"/>
            <a:ext cx="8539768" cy="431800"/>
          </a:xfrm>
        </p:spPr>
        <p:txBody>
          <a:bodyPr lIns="0">
            <a:noAutofit/>
          </a:bodyPr>
          <a:lstStyle>
            <a:lvl1pPr marL="0" indent="0">
              <a:buNone/>
              <a:defRPr sz="2800" b="1" baseline="0"/>
            </a:lvl1pPr>
          </a:lstStyle>
          <a:p>
            <a:pPr lvl="0"/>
            <a:r>
              <a:rPr lang="en-GB" dirty="0" smtClean="0"/>
              <a:t>Type your presentation title here</a:t>
            </a:r>
            <a:endParaRPr lang="en-GB" dirty="0"/>
          </a:p>
        </p:txBody>
      </p:sp>
      <p:sp>
        <p:nvSpPr>
          <p:cNvPr id="10" name="Text Placeholder 9"/>
          <p:cNvSpPr>
            <a:spLocks noGrp="1"/>
          </p:cNvSpPr>
          <p:nvPr>
            <p:ph type="body" sz="quarter" idx="11" hasCustomPrompt="1"/>
          </p:nvPr>
        </p:nvSpPr>
        <p:spPr>
          <a:xfrm>
            <a:off x="352712" y="5396584"/>
            <a:ext cx="8539768" cy="359940"/>
          </a:xfrm>
        </p:spPr>
        <p:txBody>
          <a:bodyPr lIns="0"/>
          <a:lstStyle>
            <a:lvl1pPr marL="0" marR="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lvl1pPr>
          </a:lstStyle>
          <a:p>
            <a:pPr marL="0" marR="0" lvl="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pPr>
            <a:r>
              <a:rPr lang="en-US" dirty="0" smtClean="0">
                <a:solidFill>
                  <a:schemeClr val="tx1">
                    <a:lumMod val="50000"/>
                    <a:lumOff val="50000"/>
                  </a:schemeClr>
                </a:solidFill>
                <a:latin typeface="Arial" charset="0"/>
              </a:rPr>
              <a:t>Type the author</a:t>
            </a:r>
            <a:r>
              <a:rPr lang="en-GB" dirty="0" smtClean="0">
                <a:solidFill>
                  <a:schemeClr val="tx1">
                    <a:lumMod val="50000"/>
                    <a:lumOff val="50000"/>
                  </a:schemeClr>
                </a:solidFill>
                <a:latin typeface="Arial"/>
              </a:rPr>
              <a:t>’</a:t>
            </a:r>
            <a:r>
              <a:rPr lang="en-US" dirty="0" smtClean="0">
                <a:solidFill>
                  <a:schemeClr val="tx1">
                    <a:lumMod val="50000"/>
                    <a:lumOff val="50000"/>
                  </a:schemeClr>
                </a:solidFill>
                <a:latin typeface="Arial" charset="0"/>
              </a:rPr>
              <a:t>s name and date of presentation here</a:t>
            </a:r>
          </a:p>
        </p:txBody>
      </p:sp>
    </p:spTree>
    <p:extLst>
      <p:ext uri="{BB962C8B-B14F-4D97-AF65-F5344CB8AC3E}">
        <p14:creationId xmlns:p14="http://schemas.microsoft.com/office/powerpoint/2010/main" val="1459637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adioactive lab">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993544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lk thro wood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318519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lhoutte surf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68398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ke on beac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910888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b culture close u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51394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b test tube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771826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ople ocean swi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41131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4" cy="6844283"/>
          </a:xfrm>
          <a:prstGeom prst="rect">
            <a:avLst/>
          </a:prstGeom>
        </p:spPr>
      </p:pic>
      <p:sp>
        <p:nvSpPr>
          <p:cNvPr id="5" name="Text Placeholder 11"/>
          <p:cNvSpPr>
            <a:spLocks noGrp="1"/>
          </p:cNvSpPr>
          <p:nvPr>
            <p:ph type="body" sz="quarter" idx="11" hasCustomPrompt="1"/>
          </p:nvPr>
        </p:nvSpPr>
        <p:spPr>
          <a:xfrm>
            <a:off x="676072" y="4355376"/>
            <a:ext cx="7772400" cy="360288"/>
          </a:xfrm>
        </p:spPr>
        <p:txBody>
          <a:bodyPr/>
          <a:lstStyle>
            <a:lvl1pPr marL="0" indent="0">
              <a:buNone/>
              <a:defRPr b="1" baseline="0"/>
            </a:lvl1pPr>
          </a:lstStyle>
          <a:p>
            <a:pPr lvl="0"/>
            <a:r>
              <a:rPr lang="en-GB" dirty="0" smtClean="0"/>
              <a:t>Contact us:</a:t>
            </a:r>
            <a:endParaRPr lang="en-GB" dirty="0"/>
          </a:p>
        </p:txBody>
      </p:sp>
      <p:sp>
        <p:nvSpPr>
          <p:cNvPr id="6" name="Text Placeholder 13"/>
          <p:cNvSpPr>
            <a:spLocks noGrp="1"/>
          </p:cNvSpPr>
          <p:nvPr>
            <p:ph type="body" sz="quarter" idx="12" hasCustomPrompt="1"/>
          </p:nvPr>
        </p:nvSpPr>
        <p:spPr>
          <a:xfrm>
            <a:off x="677826" y="4725144"/>
            <a:ext cx="7704138" cy="885357"/>
          </a:xfrm>
        </p:spPr>
        <p:txBody>
          <a:bodyPr/>
          <a:lstStyle>
            <a:lvl1pPr marL="0" indent="0">
              <a:buNone/>
              <a:defRPr sz="1800" baseline="0"/>
            </a:lvl1pPr>
          </a:lstStyle>
          <a:p>
            <a:pPr>
              <a:lnSpc>
                <a:spcPct val="90000"/>
              </a:lnSpc>
              <a:spcBef>
                <a:spcPct val="50000"/>
              </a:spcBef>
            </a:pPr>
            <a:r>
              <a:rPr lang="en-US" sz="1600" dirty="0" smtClean="0">
                <a:solidFill>
                  <a:srgbClr val="7F7F7F"/>
                </a:solidFill>
                <a:latin typeface="Arial" charset="0"/>
              </a:rPr>
              <a:t>Type web addresses, email addresses here and telephone number on the next line</a:t>
            </a:r>
          </a:p>
          <a:p>
            <a:pPr lvl="0"/>
            <a:endParaRPr lang="en-GB" dirty="0"/>
          </a:p>
        </p:txBody>
      </p:sp>
      <p:sp>
        <p:nvSpPr>
          <p:cNvPr id="7" name="Text Placeholder 2"/>
          <p:cNvSpPr>
            <a:spLocks noGrp="1"/>
          </p:cNvSpPr>
          <p:nvPr>
            <p:ph type="body" sz="quarter" idx="13" hasCustomPrompt="1"/>
          </p:nvPr>
        </p:nvSpPr>
        <p:spPr>
          <a:xfrm>
            <a:off x="611981" y="2060848"/>
            <a:ext cx="7920037" cy="1511300"/>
          </a:xfrm>
        </p:spPr>
        <p:txBody>
          <a:bodyPr>
            <a:normAutofit/>
          </a:bodyPr>
          <a:lstStyle>
            <a:lvl1pPr marL="0" indent="0">
              <a:buNone/>
              <a:defRPr sz="2400" b="1" baseline="0">
                <a:solidFill>
                  <a:srgbClr val="0062AB"/>
                </a:solidFill>
              </a:defRPr>
            </a:lvl1pPr>
          </a:lstStyle>
          <a:p>
            <a:pPr lvl="0"/>
            <a:r>
              <a:rPr lang="en-GB" sz="2400" dirty="0" smtClean="0"/>
              <a:t>Type your closing statement (two or three lines of text) or ‘any questions’ here</a:t>
            </a:r>
            <a:endParaRPr lang="en-GB" dirty="0"/>
          </a:p>
        </p:txBody>
      </p:sp>
    </p:spTree>
    <p:extLst>
      <p:ext uri="{BB962C8B-B14F-4D97-AF65-F5344CB8AC3E}">
        <p14:creationId xmlns:p14="http://schemas.microsoft.com/office/powerpoint/2010/main" val="2638628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2" descr="G:\ECEHH\Graphics\ECEHH Logo\ECEHH LOGO_mark and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5704" y="188640"/>
            <a:ext cx="2592288" cy="66414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896861" y="846241"/>
            <a:ext cx="7796212" cy="654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28201" b="34185"/>
          <a:stretch/>
        </p:blipFill>
        <p:spPr bwMode="auto">
          <a:xfrm>
            <a:off x="6964881" y="4702456"/>
            <a:ext cx="2176235" cy="215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11"/>
          <p:cNvSpPr>
            <a:spLocks noGrp="1"/>
          </p:cNvSpPr>
          <p:nvPr>
            <p:ph type="body" sz="quarter" idx="10" hasCustomPrompt="1"/>
          </p:nvPr>
        </p:nvSpPr>
        <p:spPr>
          <a:xfrm>
            <a:off x="6197479" y="511590"/>
            <a:ext cx="2495594" cy="266725"/>
          </a:xfrm>
          <a:prstGeom prst="rect">
            <a:avLst/>
          </a:prstGeom>
        </p:spPr>
        <p:txBody>
          <a:bodyPr lIns="36000" rIns="36000">
            <a:normAutofit/>
          </a:bodyPr>
          <a:lstStyle>
            <a:lvl1pPr marL="0" indent="0" algn="r">
              <a:buNone/>
              <a:defRPr sz="1600" b="1" baseline="0">
                <a:latin typeface="Myriad Pro" pitchFamily="34" charset="0"/>
              </a:defRPr>
            </a:lvl1pPr>
          </a:lstStyle>
          <a:p>
            <a:pPr lvl="0"/>
            <a:r>
              <a:rPr lang="en-GB" dirty="0" smtClean="0"/>
              <a:t>Slide title</a:t>
            </a:r>
            <a:endParaRPr lang="en-GB" dirty="0"/>
          </a:p>
        </p:txBody>
      </p:sp>
      <p:sp>
        <p:nvSpPr>
          <p:cNvPr id="4" name="Text Placeholder 3"/>
          <p:cNvSpPr>
            <a:spLocks noGrp="1"/>
          </p:cNvSpPr>
          <p:nvPr>
            <p:ph type="body" sz="quarter" idx="11" hasCustomPrompt="1"/>
          </p:nvPr>
        </p:nvSpPr>
        <p:spPr>
          <a:xfrm>
            <a:off x="896816" y="1341438"/>
            <a:ext cx="7463204" cy="503386"/>
          </a:xfrm>
          <a:prstGeom prst="rect">
            <a:avLst/>
          </a:prstGeom>
        </p:spPr>
        <p:txBody>
          <a:bodyPr/>
          <a:lstStyle>
            <a:lvl1pPr marL="0" indent="0">
              <a:spcBef>
                <a:spcPts val="0"/>
              </a:spcBef>
              <a:spcAft>
                <a:spcPts val="0"/>
              </a:spcAft>
              <a:buFont typeface="Arial" pitchFamily="34" charset="0"/>
              <a:buNone/>
              <a:defRPr sz="3200"/>
            </a:lvl1pPr>
          </a:lstStyle>
          <a:p>
            <a:r>
              <a:rPr lang="en-GB" sz="2400" b="1" dirty="0" smtClean="0">
                <a:latin typeface="Myriad Pro" pitchFamily="34" charset="0"/>
              </a:rPr>
              <a:t>Paragraph title</a:t>
            </a:r>
          </a:p>
        </p:txBody>
      </p:sp>
      <p:sp>
        <p:nvSpPr>
          <p:cNvPr id="3" name="Text Placeholder 2"/>
          <p:cNvSpPr>
            <a:spLocks noGrp="1"/>
          </p:cNvSpPr>
          <p:nvPr>
            <p:ph type="body" sz="quarter" idx="12"/>
          </p:nvPr>
        </p:nvSpPr>
        <p:spPr>
          <a:xfrm>
            <a:off x="896816" y="1916113"/>
            <a:ext cx="7463204" cy="3529012"/>
          </a:xfrm>
        </p:spPr>
        <p:txBody>
          <a:bodyPr/>
          <a:lstStyle>
            <a:lvl1pPr marL="457200" indent="-457200">
              <a:buFont typeface="Arial" pitchFamily="34" charset="0"/>
              <a:buChar char="•"/>
              <a:defRPr sz="2800"/>
            </a:lvl1pPr>
            <a:lvl2pPr>
              <a:defRPr sz="2400"/>
            </a:lvl2pPr>
            <a:lvl3pPr>
              <a:defRPr sz="20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006561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6" name="Picture 2" descr="G:\ECEHH\Graphics\ECEHH Logo\ECEHH LOGO_mark and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5704" y="188640"/>
            <a:ext cx="2592288" cy="66414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userDrawn="1"/>
        </p:nvCxnSpPr>
        <p:spPr>
          <a:xfrm>
            <a:off x="896861" y="846241"/>
            <a:ext cx="7796212" cy="654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28201" b="34185"/>
          <a:stretch/>
        </p:blipFill>
        <p:spPr bwMode="auto">
          <a:xfrm>
            <a:off x="6964881" y="4702456"/>
            <a:ext cx="2176235" cy="215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11"/>
          <p:cNvSpPr>
            <a:spLocks noGrp="1"/>
          </p:cNvSpPr>
          <p:nvPr>
            <p:ph type="body" sz="quarter" idx="10" hasCustomPrompt="1"/>
          </p:nvPr>
        </p:nvSpPr>
        <p:spPr>
          <a:xfrm>
            <a:off x="6197479" y="511590"/>
            <a:ext cx="2495594" cy="266725"/>
          </a:xfrm>
          <a:prstGeom prst="rect">
            <a:avLst/>
          </a:prstGeom>
        </p:spPr>
        <p:txBody>
          <a:bodyPr lIns="36000" rIns="36000">
            <a:normAutofit/>
          </a:bodyPr>
          <a:lstStyle>
            <a:lvl1pPr marL="0" indent="0" algn="r">
              <a:buNone/>
              <a:defRPr sz="1600" b="1" baseline="0">
                <a:latin typeface="Myriad Pro" pitchFamily="34" charset="0"/>
              </a:defRPr>
            </a:lvl1pPr>
          </a:lstStyle>
          <a:p>
            <a:pPr lvl="0"/>
            <a:r>
              <a:rPr lang="en-GB" dirty="0" smtClean="0"/>
              <a:t>Slide title</a:t>
            </a:r>
            <a:endParaRPr lang="en-GB" dirty="0"/>
          </a:p>
        </p:txBody>
      </p:sp>
    </p:spTree>
    <p:extLst>
      <p:ext uri="{BB962C8B-B14F-4D97-AF65-F5344CB8AC3E}">
        <p14:creationId xmlns:p14="http://schemas.microsoft.com/office/powerpoint/2010/main" val="4224453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2"/>
          </a:xfrm>
          <a:prstGeom prst="rect">
            <a:avLst/>
          </a:prstGeom>
        </p:spPr>
      </p:pic>
      <p:sp>
        <p:nvSpPr>
          <p:cNvPr id="2" name="Title 1"/>
          <p:cNvSpPr>
            <a:spLocks noGrp="1"/>
          </p:cNvSpPr>
          <p:nvPr>
            <p:ph type="title"/>
          </p:nvPr>
        </p:nvSpPr>
        <p:spPr/>
        <p:txBody>
          <a:bodyPr/>
          <a:lstStyle>
            <a:lvl1pPr>
              <a:defRPr>
                <a:latin typeface="Gill Sans MT" panose="020B0502020104020203" pitchFamily="34" charset="0"/>
              </a:defRPr>
            </a:lvl1pPr>
          </a:lstStyle>
          <a:p>
            <a:r>
              <a:rPr lang="en-US" dirty="0" smtClean="0"/>
              <a:t>Click to edit Master title style</a:t>
            </a:r>
            <a:endParaRPr lang="en-GB" dirty="0"/>
          </a:p>
        </p:txBody>
      </p:sp>
      <p:sp>
        <p:nvSpPr>
          <p:cNvPr id="13" name="Text Placeholder 11"/>
          <p:cNvSpPr>
            <a:spLocks noGrp="1"/>
          </p:cNvSpPr>
          <p:nvPr>
            <p:ph type="body" sz="quarter" idx="10"/>
          </p:nvPr>
        </p:nvSpPr>
        <p:spPr>
          <a:xfrm>
            <a:off x="457199" y="1124744"/>
            <a:ext cx="8229600" cy="4248497"/>
          </a:xfrm>
        </p:spPr>
        <p:txBody>
          <a:bodyPr>
            <a:normAutofit/>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800">
                <a:latin typeface="Gill Sans MT" panose="020B05020201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TextBox 2"/>
          <p:cNvSpPr txBox="1"/>
          <p:nvPr userDrawn="1"/>
        </p:nvSpPr>
        <p:spPr>
          <a:xfrm>
            <a:off x="0" y="188641"/>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127537610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A4F8FF7-8E68-49D0-9A45-1E1F93664A1E}" type="slidenum">
              <a:rPr lang="en-GB" smtClean="0"/>
              <a:pPr/>
              <a:t>‹#›</a:t>
            </a:fld>
            <a:endParaRPr lang="en-GB" dirty="0"/>
          </a:p>
        </p:txBody>
      </p:sp>
    </p:spTree>
    <p:extLst>
      <p:ext uri="{BB962C8B-B14F-4D97-AF65-F5344CB8AC3E}">
        <p14:creationId xmlns:p14="http://schemas.microsoft.com/office/powerpoint/2010/main" val="3576342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ogo 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45843"/>
            <a:ext cx="4824787" cy="3612157"/>
          </a:xfrm>
          <a:prstGeom prst="rect">
            <a:avLst/>
          </a:prstGeom>
        </p:spPr>
      </p:pic>
      <p:sp>
        <p:nvSpPr>
          <p:cNvPr id="3" name="TextBox 2"/>
          <p:cNvSpPr txBox="1"/>
          <p:nvPr userDrawn="1"/>
        </p:nvSpPr>
        <p:spPr>
          <a:xfrm>
            <a:off x="0" y="0"/>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4281661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ogo 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1335"/>
            <a:ext cx="4824787" cy="3612157"/>
          </a:xfrm>
          <a:prstGeom prst="rect">
            <a:avLst/>
          </a:prstGeom>
        </p:spPr>
      </p:pic>
      <p:sp>
        <p:nvSpPr>
          <p:cNvPr id="3" name="Title 1"/>
          <p:cNvSpPr>
            <a:spLocks noGrp="1"/>
          </p:cNvSpPr>
          <p:nvPr>
            <p:ph type="title"/>
          </p:nvPr>
        </p:nvSpPr>
        <p:spPr>
          <a:xfrm>
            <a:off x="467544" y="188640"/>
            <a:ext cx="8229600" cy="706090"/>
          </a:xfrm>
        </p:spPr>
        <p:txBody>
          <a:bodyPr/>
          <a:lstStyle>
            <a:lvl1pPr>
              <a:defRPr>
                <a:latin typeface="Gill Sans MT" panose="020B0502020104020203" pitchFamily="34" charset="0"/>
              </a:defRPr>
            </a:lvl1pPr>
          </a:lstStyle>
          <a:p>
            <a:r>
              <a:rPr lang="en-US" dirty="0" smtClean="0"/>
              <a:t>Click to edit Master title style</a:t>
            </a:r>
            <a:endParaRPr lang="en-GB" dirty="0"/>
          </a:p>
        </p:txBody>
      </p:sp>
      <p:sp>
        <p:nvSpPr>
          <p:cNvPr id="4" name="Text Placeholder 11"/>
          <p:cNvSpPr>
            <a:spLocks noGrp="1"/>
          </p:cNvSpPr>
          <p:nvPr>
            <p:ph type="body" sz="quarter" idx="10"/>
          </p:nvPr>
        </p:nvSpPr>
        <p:spPr>
          <a:xfrm>
            <a:off x="457199" y="1124744"/>
            <a:ext cx="8229600" cy="4248497"/>
          </a:xfrm>
        </p:spPr>
        <p:txBody>
          <a:bodyPr>
            <a:normAutofit/>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800">
                <a:latin typeface="Gill Sans MT" panose="020B05020201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10062" y="0"/>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945928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548680"/>
            <a:ext cx="6622504" cy="1470025"/>
          </a:xfrm>
        </p:spPr>
        <p:txBody>
          <a:bodyPr/>
          <a:lstStyle/>
          <a:p>
            <a:r>
              <a:rPr lang="en-US" smtClean="0"/>
              <a:t>Click to edit Master title style</a:t>
            </a:r>
            <a:endParaRPr lang="en-GB" dirty="0"/>
          </a:p>
        </p:txBody>
      </p:sp>
      <p:sp>
        <p:nvSpPr>
          <p:cNvPr id="3" name="Subtitle 2"/>
          <p:cNvSpPr>
            <a:spLocks noGrp="1"/>
          </p:cNvSpPr>
          <p:nvPr>
            <p:ph type="subTitle" idx="1"/>
          </p:nvPr>
        </p:nvSpPr>
        <p:spPr>
          <a:xfrm>
            <a:off x="1403648" y="2132856"/>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7" name="Footer Placeholder 4"/>
          <p:cNvSpPr>
            <a:spLocks noGrp="1"/>
          </p:cNvSpPr>
          <p:nvPr>
            <p:ph type="ftr" sz="quarter" idx="3"/>
          </p:nvPr>
        </p:nvSpPr>
        <p:spPr>
          <a:xfrm>
            <a:off x="1115616" y="6492875"/>
            <a:ext cx="8028384" cy="365125"/>
          </a:xfrm>
          <a:prstGeom prst="rect">
            <a:avLst/>
          </a:prstGeom>
        </p:spPr>
        <p:txBody>
          <a:bodyPr vert="horz" lIns="91440" tIns="45720" rIns="91440" bIns="45720" rtlCol="0" anchor="ctr"/>
          <a:lstStyle>
            <a:lvl1pPr algn="ctr">
              <a:defRPr sz="1000" i="1">
                <a:solidFill>
                  <a:schemeClr val="tx1">
                    <a:tint val="75000"/>
                  </a:schemeClr>
                </a:solidFill>
                <a:latin typeface="Times" pitchFamily="18" charset="0"/>
              </a:defRPr>
            </a:lvl1pPr>
          </a:lstStyle>
          <a:p>
            <a:endParaRPr lang="en-GB" dirty="0"/>
          </a:p>
        </p:txBody>
      </p:sp>
      <p:sp>
        <p:nvSpPr>
          <p:cNvPr id="5" name="TextBox 4"/>
          <p:cNvSpPr txBox="1"/>
          <p:nvPr userDrawn="1"/>
        </p:nvSpPr>
        <p:spPr>
          <a:xfrm>
            <a:off x="0" y="0"/>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2639548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LESS TEX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30731"/>
          <a:stretch/>
        </p:blipFill>
        <p:spPr>
          <a:xfrm>
            <a:off x="4283968" y="63590"/>
            <a:ext cx="4788024" cy="2480835"/>
          </a:xfrm>
          <a:prstGeom prst="rect">
            <a:avLst/>
          </a:prstGeom>
        </p:spPr>
      </p:pic>
      <p:sp>
        <p:nvSpPr>
          <p:cNvPr id="7" name="Text Placeholder 6"/>
          <p:cNvSpPr>
            <a:spLocks noGrp="1"/>
          </p:cNvSpPr>
          <p:nvPr>
            <p:ph type="body" sz="quarter" idx="10" hasCustomPrompt="1"/>
          </p:nvPr>
        </p:nvSpPr>
        <p:spPr>
          <a:xfrm>
            <a:off x="352714" y="4725144"/>
            <a:ext cx="8539768" cy="431800"/>
          </a:xfrm>
        </p:spPr>
        <p:txBody>
          <a:bodyPr lIns="0">
            <a:noAutofit/>
          </a:bodyPr>
          <a:lstStyle>
            <a:lvl1pPr marL="0" indent="0">
              <a:buNone/>
              <a:defRPr sz="2800" b="1" baseline="0"/>
            </a:lvl1pPr>
          </a:lstStyle>
          <a:p>
            <a:pPr lvl="0"/>
            <a:r>
              <a:rPr lang="en-GB" dirty="0" smtClean="0"/>
              <a:t>Type your presentation title here</a:t>
            </a:r>
            <a:endParaRPr lang="en-GB" dirty="0"/>
          </a:p>
        </p:txBody>
      </p:sp>
      <p:sp>
        <p:nvSpPr>
          <p:cNvPr id="10" name="Text Placeholder 9"/>
          <p:cNvSpPr>
            <a:spLocks noGrp="1"/>
          </p:cNvSpPr>
          <p:nvPr>
            <p:ph type="body" sz="quarter" idx="11" hasCustomPrompt="1"/>
          </p:nvPr>
        </p:nvSpPr>
        <p:spPr>
          <a:xfrm>
            <a:off x="352714" y="5301208"/>
            <a:ext cx="8539768" cy="359940"/>
          </a:xfrm>
        </p:spPr>
        <p:txBody>
          <a:bodyPr lIns="0"/>
          <a:lstStyle>
            <a:lvl1pPr marL="0" marR="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latin typeface="+mj-lt"/>
              </a:defRPr>
            </a:lvl1pPr>
          </a:lstStyle>
          <a:p>
            <a:pPr marL="0" marR="0" lvl="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pPr>
            <a:r>
              <a:rPr lang="en-US" dirty="0" smtClean="0">
                <a:solidFill>
                  <a:schemeClr val="tx1">
                    <a:lumMod val="50000"/>
                    <a:lumOff val="50000"/>
                  </a:schemeClr>
                </a:solidFill>
                <a:latin typeface="Arial" charset="0"/>
              </a:rPr>
              <a:t>Type the author</a:t>
            </a:r>
            <a:r>
              <a:rPr lang="en-GB" dirty="0" smtClean="0">
                <a:solidFill>
                  <a:schemeClr val="tx1">
                    <a:lumMod val="50000"/>
                    <a:lumOff val="50000"/>
                  </a:schemeClr>
                </a:solidFill>
                <a:latin typeface="Arial"/>
              </a:rPr>
              <a:t>’</a:t>
            </a:r>
            <a:r>
              <a:rPr lang="en-US" dirty="0" smtClean="0">
                <a:solidFill>
                  <a:schemeClr val="tx1">
                    <a:lumMod val="50000"/>
                    <a:lumOff val="50000"/>
                  </a:schemeClr>
                </a:solidFill>
                <a:latin typeface="Arial" charset="0"/>
              </a:rPr>
              <a:t>s name and date of presentation here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t="84756"/>
          <a:stretch/>
        </p:blipFill>
        <p:spPr>
          <a:xfrm>
            <a:off x="107508" y="5791200"/>
            <a:ext cx="8964488" cy="1022176"/>
          </a:xfrm>
          <a:prstGeom prst="rect">
            <a:avLst/>
          </a:prstGeom>
        </p:spPr>
      </p:pic>
    </p:spTree>
    <p:extLst>
      <p:ext uri="{BB962C8B-B14F-4D97-AF65-F5344CB8AC3E}">
        <p14:creationId xmlns:p14="http://schemas.microsoft.com/office/powerpoint/2010/main" val="427473143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MORE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566"/>
            <a:ext cx="9144000" cy="6839712"/>
          </a:xfrm>
          <a:prstGeom prst="rect">
            <a:avLst/>
          </a:prstGeom>
        </p:spPr>
      </p:pic>
      <p:sp>
        <p:nvSpPr>
          <p:cNvPr id="7" name="Text Placeholder 6"/>
          <p:cNvSpPr>
            <a:spLocks noGrp="1"/>
          </p:cNvSpPr>
          <p:nvPr>
            <p:ph type="body" sz="quarter" idx="10" hasCustomPrompt="1"/>
          </p:nvPr>
        </p:nvSpPr>
        <p:spPr>
          <a:xfrm>
            <a:off x="352714" y="3573016"/>
            <a:ext cx="8539768" cy="1656184"/>
          </a:xfrm>
        </p:spPr>
        <p:txBody>
          <a:bodyPr lIns="0">
            <a:noAutofit/>
          </a:bodyPr>
          <a:lstStyle>
            <a:lvl1pPr marL="0" indent="0">
              <a:buNone/>
              <a:defRPr sz="2800" b="1" baseline="0"/>
            </a:lvl1pPr>
          </a:lstStyle>
          <a:p>
            <a:pPr lvl="0"/>
            <a:r>
              <a:rPr lang="en-GB" dirty="0" smtClean="0"/>
              <a:t>Type your presentation title here</a:t>
            </a:r>
            <a:endParaRPr lang="en-GB" dirty="0"/>
          </a:p>
        </p:txBody>
      </p:sp>
      <p:sp>
        <p:nvSpPr>
          <p:cNvPr id="10" name="Text Placeholder 9"/>
          <p:cNvSpPr>
            <a:spLocks noGrp="1"/>
          </p:cNvSpPr>
          <p:nvPr>
            <p:ph type="body" sz="quarter" idx="11" hasCustomPrompt="1"/>
          </p:nvPr>
        </p:nvSpPr>
        <p:spPr>
          <a:xfrm>
            <a:off x="352714" y="5267855"/>
            <a:ext cx="8539768" cy="359940"/>
          </a:xfrm>
        </p:spPr>
        <p:txBody>
          <a:bodyPr lIns="0"/>
          <a:lstStyle>
            <a:lvl1pPr marL="0" marR="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lvl1pPr>
          </a:lstStyle>
          <a:p>
            <a:pPr marL="0" marR="0" lvl="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pPr>
            <a:r>
              <a:rPr lang="en-US" dirty="0" smtClean="0">
                <a:solidFill>
                  <a:schemeClr val="tx1">
                    <a:lumMod val="50000"/>
                    <a:lumOff val="50000"/>
                  </a:schemeClr>
                </a:solidFill>
                <a:latin typeface="Arial" charset="0"/>
              </a:rPr>
              <a:t>Type the author</a:t>
            </a:r>
            <a:r>
              <a:rPr lang="en-GB" dirty="0" smtClean="0">
                <a:solidFill>
                  <a:schemeClr val="tx1">
                    <a:lumMod val="50000"/>
                    <a:lumOff val="50000"/>
                  </a:schemeClr>
                </a:solidFill>
                <a:latin typeface="Arial"/>
              </a:rPr>
              <a:t>’</a:t>
            </a:r>
            <a:r>
              <a:rPr lang="en-US" dirty="0" smtClean="0">
                <a:solidFill>
                  <a:schemeClr val="tx1">
                    <a:lumMod val="50000"/>
                    <a:lumOff val="50000"/>
                  </a:schemeClr>
                </a:solidFill>
                <a:latin typeface="Arial" charset="0"/>
              </a:rPr>
              <a:t>s name and date of presentation here</a:t>
            </a:r>
          </a:p>
        </p:txBody>
      </p:sp>
    </p:spTree>
    <p:extLst>
      <p:ext uri="{BB962C8B-B14F-4D97-AF65-F5344CB8AC3E}">
        <p14:creationId xmlns:p14="http://schemas.microsoft.com/office/powerpoint/2010/main" val="3625908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63309"/>
            <a:ext cx="5197097" cy="389089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lstStyle>
            <a:lvl1pPr>
              <a:defRPr sz="24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Box 4"/>
          <p:cNvSpPr txBox="1"/>
          <p:nvPr userDrawn="1"/>
        </p:nvSpPr>
        <p:spPr>
          <a:xfrm>
            <a:off x="0" y="0"/>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282854544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Box 3"/>
          <p:cNvSpPr txBox="1"/>
          <p:nvPr userDrawn="1"/>
        </p:nvSpPr>
        <p:spPr>
          <a:xfrm>
            <a:off x="0" y="0"/>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35724606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b petri dis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4" cy="6844284"/>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Box 4"/>
          <p:cNvSpPr txBox="1"/>
          <p:nvPr userDrawn="1"/>
        </p:nvSpPr>
        <p:spPr>
          <a:xfrm>
            <a:off x="0" y="0"/>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1326584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each tai chi">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61"/>
            <a:ext cx="9141964"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2615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b petri dis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4" cy="6844284"/>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Box 4"/>
          <p:cNvSpPr txBox="1"/>
          <p:nvPr userDrawn="1"/>
        </p:nvSpPr>
        <p:spPr>
          <a:xfrm>
            <a:off x="0" y="251356"/>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4277733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iff mine rui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61045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uple on beac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743882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eople golden sand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48624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rson in fiel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14248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nset foli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762687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dioactive lab">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74230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alk thro wood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856200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lhoutte surf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551513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ke on beac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853735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b culture close u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1553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ach tai chi">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4"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Box 4"/>
          <p:cNvSpPr txBox="1"/>
          <p:nvPr userDrawn="1"/>
        </p:nvSpPr>
        <p:spPr>
          <a:xfrm>
            <a:off x="0" y="188641"/>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887474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b test tube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013125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ople ocean swi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 y="52861"/>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7"/>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875483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61"/>
            <a:ext cx="9141964" cy="6844283"/>
          </a:xfrm>
          <a:prstGeom prst="rect">
            <a:avLst/>
          </a:prstGeom>
        </p:spPr>
      </p:pic>
      <p:sp>
        <p:nvSpPr>
          <p:cNvPr id="5" name="Text Placeholder 11"/>
          <p:cNvSpPr>
            <a:spLocks noGrp="1"/>
          </p:cNvSpPr>
          <p:nvPr>
            <p:ph type="body" sz="quarter" idx="11" hasCustomPrompt="1"/>
          </p:nvPr>
        </p:nvSpPr>
        <p:spPr>
          <a:xfrm>
            <a:off x="676072" y="4355376"/>
            <a:ext cx="7772400" cy="360288"/>
          </a:xfrm>
        </p:spPr>
        <p:txBody>
          <a:bodyPr>
            <a:noAutofit/>
          </a:bodyPr>
          <a:lstStyle>
            <a:lvl1pPr marL="0" indent="0">
              <a:buNone/>
              <a:defRPr sz="2400" b="1" baseline="0"/>
            </a:lvl1pPr>
          </a:lstStyle>
          <a:p>
            <a:pPr lvl="0"/>
            <a:r>
              <a:rPr lang="en-GB" dirty="0" smtClean="0"/>
              <a:t>Contact us:</a:t>
            </a:r>
            <a:endParaRPr lang="en-GB" dirty="0"/>
          </a:p>
        </p:txBody>
      </p:sp>
      <p:sp>
        <p:nvSpPr>
          <p:cNvPr id="6" name="Text Placeholder 13"/>
          <p:cNvSpPr>
            <a:spLocks noGrp="1"/>
          </p:cNvSpPr>
          <p:nvPr>
            <p:ph type="body" sz="quarter" idx="12" hasCustomPrompt="1"/>
          </p:nvPr>
        </p:nvSpPr>
        <p:spPr>
          <a:xfrm>
            <a:off x="677826" y="4725152"/>
            <a:ext cx="7704138" cy="885357"/>
          </a:xfrm>
        </p:spPr>
        <p:txBody>
          <a:bodyPr>
            <a:normAutofit/>
          </a:bodyPr>
          <a:lstStyle>
            <a:lvl1pPr marL="0" indent="0">
              <a:buNone/>
              <a:defRPr sz="2000" baseline="0"/>
            </a:lvl1pPr>
          </a:lstStyle>
          <a:p>
            <a:pPr>
              <a:lnSpc>
                <a:spcPct val="90000"/>
              </a:lnSpc>
              <a:spcBef>
                <a:spcPct val="50000"/>
              </a:spcBef>
            </a:pPr>
            <a:r>
              <a:rPr lang="en-US" sz="1600" dirty="0" smtClean="0">
                <a:solidFill>
                  <a:srgbClr val="7F7F7F"/>
                </a:solidFill>
                <a:latin typeface="Arial" charset="0"/>
              </a:rPr>
              <a:t>Type web addresses, email addresses here and telephone number on the next line</a:t>
            </a:r>
          </a:p>
          <a:p>
            <a:pPr lvl="0"/>
            <a:endParaRPr lang="en-GB" dirty="0"/>
          </a:p>
        </p:txBody>
      </p:sp>
      <p:sp>
        <p:nvSpPr>
          <p:cNvPr id="7" name="Text Placeholder 2"/>
          <p:cNvSpPr>
            <a:spLocks noGrp="1"/>
          </p:cNvSpPr>
          <p:nvPr>
            <p:ph type="body" sz="quarter" idx="13" hasCustomPrompt="1"/>
          </p:nvPr>
        </p:nvSpPr>
        <p:spPr>
          <a:xfrm>
            <a:off x="611982" y="2060848"/>
            <a:ext cx="7920037" cy="1511300"/>
          </a:xfrm>
        </p:spPr>
        <p:txBody>
          <a:bodyPr>
            <a:normAutofit/>
          </a:bodyPr>
          <a:lstStyle>
            <a:lvl1pPr marL="0" indent="0">
              <a:buNone/>
              <a:defRPr sz="2400" b="1" baseline="0">
                <a:solidFill>
                  <a:srgbClr val="0062AB"/>
                </a:solidFill>
              </a:defRPr>
            </a:lvl1pPr>
          </a:lstStyle>
          <a:p>
            <a:pPr lvl="0"/>
            <a:r>
              <a:rPr lang="en-GB" sz="2400" dirty="0" smtClean="0"/>
              <a:t>Type your closing statement (two or three lines of text) or ‘any questions’ here</a:t>
            </a:r>
            <a:endParaRPr lang="en-GB" dirty="0"/>
          </a:p>
        </p:txBody>
      </p:sp>
    </p:spTree>
    <p:extLst>
      <p:ext uri="{BB962C8B-B14F-4D97-AF65-F5344CB8AC3E}">
        <p14:creationId xmlns:p14="http://schemas.microsoft.com/office/powerpoint/2010/main" val="4249556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fld id="{6294C92D-0306-4E69-9CD3-20855E84965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4206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extLst/>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extLst/>
          </a:lstStyle>
          <a:p>
            <a:fld id="{C587D768-BA49-4B35-A017-5732C02BF61A}"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96856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338055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logo 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48992"/>
            <a:ext cx="4824787" cy="3612157"/>
          </a:xfrm>
          <a:prstGeom prst="rect">
            <a:avLst/>
          </a:prstGeom>
        </p:spPr>
      </p:pic>
      <p:sp>
        <p:nvSpPr>
          <p:cNvPr id="3" name="Title 1"/>
          <p:cNvSpPr>
            <a:spLocks noGrp="1"/>
          </p:cNvSpPr>
          <p:nvPr>
            <p:ph type="title"/>
          </p:nvPr>
        </p:nvSpPr>
        <p:spPr>
          <a:xfrm>
            <a:off x="467544" y="188640"/>
            <a:ext cx="8229600" cy="706090"/>
          </a:xfrm>
        </p:spPr>
        <p:txBody>
          <a:bodyPr/>
          <a:lstStyle>
            <a:lvl1pPr>
              <a:defRPr>
                <a:latin typeface="Gill Sans MT" panose="020B0502020104020203" pitchFamily="34" charset="0"/>
              </a:defRPr>
            </a:lvl1pPr>
          </a:lstStyle>
          <a:p>
            <a:r>
              <a:rPr lang="en-US" dirty="0" smtClean="0"/>
              <a:t>Click to edit Master title style</a:t>
            </a:r>
            <a:endParaRPr lang="en-GB" dirty="0"/>
          </a:p>
        </p:txBody>
      </p:sp>
      <p:sp>
        <p:nvSpPr>
          <p:cNvPr id="4" name="Text Placeholder 11"/>
          <p:cNvSpPr>
            <a:spLocks noGrp="1"/>
          </p:cNvSpPr>
          <p:nvPr>
            <p:ph type="body" sz="quarter" idx="10"/>
          </p:nvPr>
        </p:nvSpPr>
        <p:spPr>
          <a:xfrm>
            <a:off x="457199" y="1124744"/>
            <a:ext cx="8229600" cy="4248497"/>
          </a:xfrm>
        </p:spPr>
        <p:txBody>
          <a:bodyPr>
            <a:normAutofit/>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800">
                <a:latin typeface="Gill Sans MT" panose="020B05020201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extBox 5"/>
          <p:cNvSpPr txBox="1"/>
          <p:nvPr userDrawn="1"/>
        </p:nvSpPr>
        <p:spPr>
          <a:xfrm>
            <a:off x="0" y="0"/>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41125675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ogo 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45843"/>
            <a:ext cx="4824787" cy="3612157"/>
          </a:xfrm>
          <a:prstGeom prst="rect">
            <a:avLst/>
          </a:prstGeom>
        </p:spPr>
      </p:pic>
      <p:sp>
        <p:nvSpPr>
          <p:cNvPr id="3" name="TextBox 2"/>
          <p:cNvSpPr txBox="1"/>
          <p:nvPr userDrawn="1"/>
        </p:nvSpPr>
        <p:spPr>
          <a:xfrm>
            <a:off x="0" y="0"/>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3192855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LESS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566"/>
            <a:ext cx="9144000" cy="6839712"/>
          </a:xfrm>
          <a:prstGeom prst="rect">
            <a:avLst/>
          </a:prstGeom>
        </p:spPr>
      </p:pic>
      <p:sp>
        <p:nvSpPr>
          <p:cNvPr id="7" name="Text Placeholder 6"/>
          <p:cNvSpPr>
            <a:spLocks noGrp="1"/>
          </p:cNvSpPr>
          <p:nvPr>
            <p:ph type="body" sz="quarter" idx="10" hasCustomPrompt="1"/>
          </p:nvPr>
        </p:nvSpPr>
        <p:spPr>
          <a:xfrm>
            <a:off x="352712" y="4725144"/>
            <a:ext cx="8539768" cy="431800"/>
          </a:xfrm>
        </p:spPr>
        <p:txBody>
          <a:bodyPr lIns="0">
            <a:noAutofit/>
          </a:bodyPr>
          <a:lstStyle>
            <a:lvl1pPr marL="0" indent="0">
              <a:buNone/>
              <a:defRPr sz="2800" b="1" baseline="0"/>
            </a:lvl1pPr>
          </a:lstStyle>
          <a:p>
            <a:pPr lvl="0"/>
            <a:r>
              <a:rPr lang="en-GB" dirty="0" smtClean="0"/>
              <a:t>Type your presentation title here</a:t>
            </a:r>
            <a:endParaRPr lang="en-GB" dirty="0"/>
          </a:p>
        </p:txBody>
      </p:sp>
      <p:sp>
        <p:nvSpPr>
          <p:cNvPr id="10" name="Text Placeholder 9"/>
          <p:cNvSpPr>
            <a:spLocks noGrp="1"/>
          </p:cNvSpPr>
          <p:nvPr>
            <p:ph type="body" sz="quarter" idx="11" hasCustomPrompt="1"/>
          </p:nvPr>
        </p:nvSpPr>
        <p:spPr>
          <a:xfrm>
            <a:off x="352712" y="5301208"/>
            <a:ext cx="8539768" cy="359940"/>
          </a:xfrm>
        </p:spPr>
        <p:txBody>
          <a:bodyPr lIns="0"/>
          <a:lstStyle>
            <a:lvl1pPr marL="0" marR="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lvl1pPr>
          </a:lstStyle>
          <a:p>
            <a:pPr marL="0" marR="0" lvl="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pPr>
            <a:r>
              <a:rPr lang="en-US" dirty="0" smtClean="0">
                <a:solidFill>
                  <a:schemeClr val="tx1">
                    <a:lumMod val="50000"/>
                    <a:lumOff val="50000"/>
                  </a:schemeClr>
                </a:solidFill>
                <a:latin typeface="Arial" charset="0"/>
              </a:rPr>
              <a:t>Type the author</a:t>
            </a:r>
            <a:r>
              <a:rPr lang="en-GB" dirty="0" smtClean="0">
                <a:solidFill>
                  <a:schemeClr val="tx1">
                    <a:lumMod val="50000"/>
                    <a:lumOff val="50000"/>
                  </a:schemeClr>
                </a:solidFill>
                <a:latin typeface="Arial"/>
              </a:rPr>
              <a:t>’</a:t>
            </a:r>
            <a:r>
              <a:rPr lang="en-US" dirty="0" smtClean="0">
                <a:solidFill>
                  <a:schemeClr val="tx1">
                    <a:lumMod val="50000"/>
                    <a:lumOff val="50000"/>
                  </a:schemeClr>
                </a:solidFill>
                <a:latin typeface="Arial" charset="0"/>
              </a:rPr>
              <a:t>s name and date of presentation here</a:t>
            </a:r>
          </a:p>
        </p:txBody>
      </p:sp>
    </p:spTree>
    <p:extLst>
      <p:ext uri="{BB962C8B-B14F-4D97-AF65-F5344CB8AC3E}">
        <p14:creationId xmlns:p14="http://schemas.microsoft.com/office/powerpoint/2010/main" val="22446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MORE TEX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566"/>
            <a:ext cx="9144000" cy="6839712"/>
          </a:xfrm>
          <a:prstGeom prst="rect">
            <a:avLst/>
          </a:prstGeom>
        </p:spPr>
      </p:pic>
      <p:sp>
        <p:nvSpPr>
          <p:cNvPr id="7" name="Text Placeholder 6"/>
          <p:cNvSpPr>
            <a:spLocks noGrp="1"/>
          </p:cNvSpPr>
          <p:nvPr>
            <p:ph type="body" sz="quarter" idx="10" hasCustomPrompt="1"/>
          </p:nvPr>
        </p:nvSpPr>
        <p:spPr>
          <a:xfrm>
            <a:off x="352712" y="3573016"/>
            <a:ext cx="8539768" cy="1656184"/>
          </a:xfrm>
        </p:spPr>
        <p:txBody>
          <a:bodyPr lIns="0">
            <a:noAutofit/>
          </a:bodyPr>
          <a:lstStyle>
            <a:lvl1pPr marL="0" indent="0">
              <a:buNone/>
              <a:defRPr sz="2800" b="1" baseline="0"/>
            </a:lvl1pPr>
          </a:lstStyle>
          <a:p>
            <a:pPr lvl="0"/>
            <a:r>
              <a:rPr lang="en-GB" dirty="0" smtClean="0"/>
              <a:t>Type your presentation title here</a:t>
            </a:r>
            <a:endParaRPr lang="en-GB" dirty="0"/>
          </a:p>
        </p:txBody>
      </p:sp>
      <p:sp>
        <p:nvSpPr>
          <p:cNvPr id="10" name="Text Placeholder 9"/>
          <p:cNvSpPr>
            <a:spLocks noGrp="1"/>
          </p:cNvSpPr>
          <p:nvPr>
            <p:ph type="body" sz="quarter" idx="11" hasCustomPrompt="1"/>
          </p:nvPr>
        </p:nvSpPr>
        <p:spPr>
          <a:xfrm>
            <a:off x="352712" y="5267855"/>
            <a:ext cx="8539768" cy="359940"/>
          </a:xfrm>
        </p:spPr>
        <p:txBody>
          <a:bodyPr lIns="0"/>
          <a:lstStyle>
            <a:lvl1pPr marL="0" marR="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lvl1pPr>
          </a:lstStyle>
          <a:p>
            <a:pPr marL="0" marR="0" lvl="0" indent="0" algn="l" defTabSz="914400" rtl="0" eaLnBrk="1" fontAlgn="auto" latinLnBrk="0" hangingPunct="1">
              <a:lnSpc>
                <a:spcPct val="100000"/>
              </a:lnSpc>
              <a:spcBef>
                <a:spcPct val="20000"/>
              </a:spcBef>
              <a:spcAft>
                <a:spcPts val="0"/>
              </a:spcAft>
              <a:buClr>
                <a:srgbClr val="0062AB"/>
              </a:buClr>
              <a:buSzTx/>
              <a:buFont typeface="Arial" pitchFamily="34" charset="0"/>
              <a:buNone/>
              <a:tabLst/>
              <a:defRPr/>
            </a:pPr>
            <a:r>
              <a:rPr lang="en-US" dirty="0" smtClean="0">
                <a:solidFill>
                  <a:schemeClr val="tx1">
                    <a:lumMod val="50000"/>
                    <a:lumOff val="50000"/>
                  </a:schemeClr>
                </a:solidFill>
                <a:latin typeface="Arial" charset="0"/>
              </a:rPr>
              <a:t>Type the author</a:t>
            </a:r>
            <a:r>
              <a:rPr lang="en-GB" dirty="0" smtClean="0">
                <a:solidFill>
                  <a:schemeClr val="tx1">
                    <a:lumMod val="50000"/>
                    <a:lumOff val="50000"/>
                  </a:schemeClr>
                </a:solidFill>
                <a:latin typeface="Arial"/>
              </a:rPr>
              <a:t>’</a:t>
            </a:r>
            <a:r>
              <a:rPr lang="en-US" dirty="0" smtClean="0">
                <a:solidFill>
                  <a:schemeClr val="tx1">
                    <a:lumMod val="50000"/>
                    <a:lumOff val="50000"/>
                  </a:schemeClr>
                </a:solidFill>
                <a:latin typeface="Arial" charset="0"/>
              </a:rPr>
              <a:t>s name and date of presentation here</a:t>
            </a:r>
          </a:p>
        </p:txBody>
      </p:sp>
    </p:spTree>
    <p:extLst>
      <p:ext uri="{BB962C8B-B14F-4D97-AF65-F5344CB8AC3E}">
        <p14:creationId xmlns:p14="http://schemas.microsoft.com/office/powerpoint/2010/main" val="439413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iff mine rui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Box 4"/>
          <p:cNvSpPr txBox="1"/>
          <p:nvPr userDrawn="1"/>
        </p:nvSpPr>
        <p:spPr>
          <a:xfrm>
            <a:off x="0" y="188641"/>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1486813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2"/>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34916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00414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b petri dis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4" cy="6844284"/>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91066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each tai chi">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4"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28194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iff mine rui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307162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uple on beac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703763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eople golden sand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260529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erson in fiel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75009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nset foli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62842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adioactive lab">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723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ple on beac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Box 4"/>
          <p:cNvSpPr txBox="1"/>
          <p:nvPr userDrawn="1"/>
        </p:nvSpPr>
        <p:spPr>
          <a:xfrm>
            <a:off x="0" y="188641"/>
            <a:ext cx="467544" cy="369332"/>
          </a:xfrm>
          <a:prstGeom prst="rect">
            <a:avLst/>
          </a:prstGeom>
          <a:noFill/>
        </p:spPr>
        <p:txBody>
          <a:bodyPr wrap="square" rtlCol="0">
            <a:spAutoFit/>
          </a:bodyPr>
          <a:lstStyle/>
          <a:p>
            <a:fld id="{398E86D0-120C-4C36-8726-FFFD99D0FDF2}" type="slidenum">
              <a:rPr lang="en-GB" b="1" smtClean="0"/>
              <a:t>‹#›</a:t>
            </a:fld>
            <a:endParaRPr lang="en-GB" b="1" dirty="0"/>
          </a:p>
        </p:txBody>
      </p:sp>
    </p:spTree>
    <p:extLst>
      <p:ext uri="{BB962C8B-B14F-4D97-AF65-F5344CB8AC3E}">
        <p14:creationId xmlns:p14="http://schemas.microsoft.com/office/powerpoint/2010/main" val="313193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 thro wood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336382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lhoutte surf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04625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ke on beach">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183639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b culture close u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207239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b test tube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3313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eople ocean swi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normAutofit/>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989879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5" name="Text Placeholder 11"/>
          <p:cNvSpPr>
            <a:spLocks noGrp="1"/>
          </p:cNvSpPr>
          <p:nvPr>
            <p:ph type="body" sz="quarter" idx="11" hasCustomPrompt="1"/>
          </p:nvPr>
        </p:nvSpPr>
        <p:spPr>
          <a:xfrm>
            <a:off x="676072" y="4355376"/>
            <a:ext cx="7772400" cy="360288"/>
          </a:xfrm>
        </p:spPr>
        <p:txBody>
          <a:bodyPr>
            <a:noAutofit/>
          </a:bodyPr>
          <a:lstStyle>
            <a:lvl1pPr marL="0" indent="0">
              <a:buNone/>
              <a:defRPr sz="2400" b="1" baseline="0"/>
            </a:lvl1pPr>
          </a:lstStyle>
          <a:p>
            <a:pPr lvl="0"/>
            <a:r>
              <a:rPr lang="en-GB" dirty="0" smtClean="0"/>
              <a:t>Contact us:</a:t>
            </a:r>
            <a:endParaRPr lang="en-GB" dirty="0"/>
          </a:p>
        </p:txBody>
      </p:sp>
      <p:sp>
        <p:nvSpPr>
          <p:cNvPr id="6" name="Text Placeholder 13"/>
          <p:cNvSpPr>
            <a:spLocks noGrp="1"/>
          </p:cNvSpPr>
          <p:nvPr>
            <p:ph type="body" sz="quarter" idx="12" hasCustomPrompt="1"/>
          </p:nvPr>
        </p:nvSpPr>
        <p:spPr>
          <a:xfrm>
            <a:off x="677826" y="4725144"/>
            <a:ext cx="7704138" cy="885357"/>
          </a:xfrm>
        </p:spPr>
        <p:txBody>
          <a:bodyPr>
            <a:normAutofit/>
          </a:bodyPr>
          <a:lstStyle>
            <a:lvl1pPr marL="0" indent="0">
              <a:buNone/>
              <a:defRPr sz="2000" baseline="0"/>
            </a:lvl1pPr>
          </a:lstStyle>
          <a:p>
            <a:pPr>
              <a:lnSpc>
                <a:spcPct val="90000"/>
              </a:lnSpc>
              <a:spcBef>
                <a:spcPct val="50000"/>
              </a:spcBef>
            </a:pPr>
            <a:r>
              <a:rPr lang="en-US" sz="1600" dirty="0" smtClean="0">
                <a:solidFill>
                  <a:srgbClr val="7F7F7F"/>
                </a:solidFill>
                <a:latin typeface="Arial" charset="0"/>
              </a:rPr>
              <a:t>Type web addresses, email addresses here and telephone number on the next line</a:t>
            </a:r>
          </a:p>
          <a:p>
            <a:pPr lvl="0"/>
            <a:endParaRPr lang="en-GB" dirty="0"/>
          </a:p>
        </p:txBody>
      </p:sp>
      <p:sp>
        <p:nvSpPr>
          <p:cNvPr id="7" name="Text Placeholder 2"/>
          <p:cNvSpPr>
            <a:spLocks noGrp="1"/>
          </p:cNvSpPr>
          <p:nvPr>
            <p:ph type="body" sz="quarter" idx="13" hasCustomPrompt="1"/>
          </p:nvPr>
        </p:nvSpPr>
        <p:spPr>
          <a:xfrm>
            <a:off x="611981" y="2060848"/>
            <a:ext cx="7920037" cy="1511300"/>
          </a:xfrm>
        </p:spPr>
        <p:txBody>
          <a:bodyPr>
            <a:normAutofit/>
          </a:bodyPr>
          <a:lstStyle>
            <a:lvl1pPr marL="0" indent="0">
              <a:buNone/>
              <a:defRPr sz="2400" b="1" baseline="0">
                <a:solidFill>
                  <a:srgbClr val="0062AB"/>
                </a:solidFill>
              </a:defRPr>
            </a:lvl1pPr>
          </a:lstStyle>
          <a:p>
            <a:pPr lvl="0"/>
            <a:r>
              <a:rPr lang="en-GB" sz="2400" dirty="0" smtClean="0"/>
              <a:t>Type your closing statement (two or three lines of text) or ‘any questions’ here</a:t>
            </a:r>
            <a:endParaRPr lang="en-GB" dirty="0"/>
          </a:p>
        </p:txBody>
      </p:sp>
    </p:spTree>
    <p:extLst>
      <p:ext uri="{BB962C8B-B14F-4D97-AF65-F5344CB8AC3E}">
        <p14:creationId xmlns:p14="http://schemas.microsoft.com/office/powerpoint/2010/main" val="2803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ople golden sand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25687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son in fiel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dirty="0"/>
          </a:p>
        </p:txBody>
      </p:sp>
      <p:sp>
        <p:nvSpPr>
          <p:cNvPr id="13" name="Text Placeholder 11"/>
          <p:cNvSpPr>
            <a:spLocks noGrp="1"/>
          </p:cNvSpPr>
          <p:nvPr>
            <p:ph type="body" sz="quarter" idx="10"/>
          </p:nvPr>
        </p:nvSpPr>
        <p:spPr>
          <a:xfrm>
            <a:off x="468312" y="1628774"/>
            <a:ext cx="8229600" cy="42484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04900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nset foli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 y="52859"/>
            <a:ext cx="9141963" cy="6844283"/>
          </a:xfrm>
          <a:prstGeom prst="rect">
            <a:avLst/>
          </a:prstGeom>
        </p:spPr>
      </p:pic>
      <p:sp>
        <p:nvSpPr>
          <p:cNvPr id="2" name="Title 1"/>
          <p:cNvSpPr>
            <a:spLocks noGrp="1"/>
          </p:cNvSpPr>
          <p:nvPr>
            <p:ph type="title"/>
          </p:nvPr>
        </p:nvSpPr>
        <p:spPr>
          <a:xfrm>
            <a:off x="457200" y="274638"/>
            <a:ext cx="8229600" cy="706090"/>
          </a:xfrm>
        </p:spPr>
        <p:txBody>
          <a:bodyPr/>
          <a:lstStyle/>
          <a:p>
            <a:r>
              <a:rPr lang="en-US" dirty="0" smtClean="0"/>
              <a:t>Click to edit Master title style</a:t>
            </a:r>
            <a:endParaRPr lang="en-GB" dirty="0"/>
          </a:p>
        </p:txBody>
      </p:sp>
      <p:sp>
        <p:nvSpPr>
          <p:cNvPr id="13" name="Text Placeholder 11"/>
          <p:cNvSpPr>
            <a:spLocks noGrp="1"/>
          </p:cNvSpPr>
          <p:nvPr>
            <p:ph type="body" sz="quarter" idx="10"/>
          </p:nvPr>
        </p:nvSpPr>
        <p:spPr>
          <a:xfrm>
            <a:off x="468312" y="1268760"/>
            <a:ext cx="8229600" cy="4608511"/>
          </a:xfrm>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356443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88640"/>
            <a:ext cx="8229600" cy="70609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2718" y="0"/>
            <a:ext cx="608841" cy="476672"/>
          </a:xfrm>
          <a:prstGeom prst="rect">
            <a:avLst/>
          </a:prstGeom>
        </p:spPr>
        <p:txBody>
          <a:bodyPr vert="horz" lIns="91440" tIns="45720" rIns="91440" bIns="45720" rtlCol="0" anchor="ctr"/>
          <a:lstStyle>
            <a:lvl1pPr algn="r">
              <a:defRPr sz="2400">
                <a:solidFill>
                  <a:schemeClr val="tx1"/>
                </a:solidFill>
              </a:defRPr>
            </a:lvl1pPr>
          </a:lstStyle>
          <a:p>
            <a:fld id="{ED8031A5-CB93-4DFA-B1A2-79F7C875EBBE}" type="slidenum">
              <a:rPr lang="en-GB" smtClean="0"/>
              <a:pPr/>
              <a:t>‹#›</a:t>
            </a:fld>
            <a:endParaRPr lang="en-GB" dirty="0"/>
          </a:p>
        </p:txBody>
      </p:sp>
    </p:spTree>
    <p:extLst>
      <p:ext uri="{BB962C8B-B14F-4D97-AF65-F5344CB8AC3E}">
        <p14:creationId xmlns:p14="http://schemas.microsoft.com/office/powerpoint/2010/main" val="1065553809"/>
      </p:ext>
    </p:extLst>
  </p:cSld>
  <p:clrMap bg1="lt1" tx1="dk1" bg2="lt2" tx2="dk2" accent1="accent1" accent2="accent2" accent3="accent3" accent4="accent4" accent5="accent5" accent6="accent6" hlink="hlink" folHlink="folHlink"/>
  <p:sldLayoutIdLst>
    <p:sldLayoutId id="2147483681" r:id="rId1"/>
    <p:sldLayoutId id="2147483697" r:id="rId2"/>
    <p:sldLayoutId id="2147483682"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83" r:id="rId17"/>
    <p:sldLayoutId id="2147483698" r:id="rId18"/>
    <p:sldLayoutId id="2147483699" r:id="rId19"/>
    <p:sldLayoutId id="2147483722" r:id="rId20"/>
    <p:sldLayoutId id="2147483747" r:id="rId21"/>
    <p:sldLayoutId id="2147483768" r:id="rId22"/>
    <p:sldLayoutId id="2147483769" r:id="rId23"/>
  </p:sldLayoutIdLst>
  <p:timing>
    <p:tnLst>
      <p:par>
        <p:cTn id="1" dur="indefinite" restart="never" nodeType="tmRoot"/>
      </p:par>
    </p:tnLst>
  </p:timing>
  <p:hf hdr="0" ftr="0" dt="0"/>
  <p:txStyles>
    <p:titleStyle>
      <a:lvl1pPr algn="l" defTabSz="914400" rtl="0" eaLnBrk="1" latinLnBrk="0" hangingPunct="1">
        <a:spcBef>
          <a:spcPct val="0"/>
        </a:spcBef>
        <a:buNone/>
        <a:defRPr sz="3600" kern="1200">
          <a:solidFill>
            <a:srgbClr val="0062AB"/>
          </a:solidFill>
          <a:latin typeface="Gill Sans MT" panose="020B0502020104020203" pitchFamily="34" charset="0"/>
          <a:ea typeface="+mj-ea"/>
          <a:cs typeface="Arial" pitchFamily="34" charset="0"/>
        </a:defRPr>
      </a:lvl1pPr>
    </p:titleStyle>
    <p:bodyStyle>
      <a:lvl1pPr marL="342900" indent="-342900" algn="l" defTabSz="914400" rtl="0" eaLnBrk="1" latinLnBrk="0" hangingPunct="1">
        <a:spcBef>
          <a:spcPct val="20000"/>
        </a:spcBef>
        <a:buClr>
          <a:srgbClr val="0062AB"/>
        </a:buClr>
        <a:buFont typeface="Arial" pitchFamily="34" charset="0"/>
        <a:buChar char="•"/>
        <a:defRPr sz="2800" kern="1200">
          <a:solidFill>
            <a:schemeClr val="tx1"/>
          </a:solidFill>
          <a:latin typeface="Gill Sans MT" panose="020B0502020104020203" pitchFamily="34" charset="0"/>
          <a:ea typeface="+mn-ea"/>
          <a:cs typeface="Arial" pitchFamily="34" charset="0"/>
        </a:defRPr>
      </a:lvl1pPr>
      <a:lvl2pPr marL="742950" indent="-285750" algn="l" defTabSz="914400" rtl="0" eaLnBrk="1" latinLnBrk="0" hangingPunct="1">
        <a:spcBef>
          <a:spcPct val="20000"/>
        </a:spcBef>
        <a:buClr>
          <a:srgbClr val="0062AB"/>
        </a:buClr>
        <a:buFont typeface="Arial" pitchFamily="34" charset="0"/>
        <a:buChar char="–"/>
        <a:defRPr sz="2400" kern="1200">
          <a:solidFill>
            <a:schemeClr val="tx1"/>
          </a:solidFill>
          <a:latin typeface="Gill Sans MT" panose="020B0502020104020203" pitchFamily="34" charset="0"/>
          <a:ea typeface="+mn-ea"/>
          <a:cs typeface="Arial" pitchFamily="34" charset="0"/>
        </a:defRPr>
      </a:lvl2pPr>
      <a:lvl3pPr marL="1143000" indent="-228600" algn="l" defTabSz="914400" rtl="0" eaLnBrk="1" latinLnBrk="0" hangingPunct="1">
        <a:spcBef>
          <a:spcPct val="20000"/>
        </a:spcBef>
        <a:buClr>
          <a:srgbClr val="0062AB"/>
        </a:buClr>
        <a:buFont typeface="Arial" pitchFamily="34" charset="0"/>
        <a:buChar char="•"/>
        <a:defRPr sz="2000" kern="1200">
          <a:solidFill>
            <a:schemeClr val="tx1"/>
          </a:solidFill>
          <a:latin typeface="Gill Sans MT" panose="020B0502020104020203" pitchFamily="34" charset="0"/>
          <a:ea typeface="+mn-ea"/>
          <a:cs typeface="Arial" pitchFamily="34" charset="0"/>
        </a:defRPr>
      </a:lvl3pPr>
      <a:lvl4pPr marL="1600200" indent="-228600" algn="l" defTabSz="914400" rtl="0" eaLnBrk="1" latinLnBrk="0" hangingPunct="1">
        <a:spcBef>
          <a:spcPct val="20000"/>
        </a:spcBef>
        <a:buClr>
          <a:srgbClr val="0062AB"/>
        </a:buClr>
        <a:buFont typeface="Arial" pitchFamily="34" charset="0"/>
        <a:buChar char="–"/>
        <a:defRPr sz="1800" kern="1200">
          <a:solidFill>
            <a:schemeClr val="tx1"/>
          </a:solidFill>
          <a:latin typeface="Gill Sans MT" panose="020B0502020104020203" pitchFamily="34" charset="0"/>
          <a:ea typeface="+mn-ea"/>
          <a:cs typeface="Arial" pitchFamily="34" charset="0"/>
        </a:defRPr>
      </a:lvl4pPr>
      <a:lvl5pPr marL="2057400" indent="-228600" algn="l" defTabSz="914400" rtl="0" eaLnBrk="1" latinLnBrk="0" hangingPunct="1">
        <a:spcBef>
          <a:spcPct val="20000"/>
        </a:spcBef>
        <a:buClr>
          <a:srgbClr val="0062AB"/>
        </a:buClr>
        <a:buFont typeface="Arial" pitchFamily="34" charset="0"/>
        <a:buChar char="»"/>
        <a:defRPr sz="1800" kern="1200">
          <a:solidFill>
            <a:schemeClr val="tx1"/>
          </a:solidFill>
          <a:latin typeface="Gill Sans MT" panose="020B0502020104020203"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7B7EF-9239-4F35-9502-774271416D2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975153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70" r:id="rId23"/>
    <p:sldLayoutId id="2147483771" r:id="rId24"/>
  </p:sldLayoutIdLst>
  <p:timing>
    <p:tnLst>
      <p:par>
        <p:cTn id="1" dur="indefinite" restart="never" nodeType="tmRoot"/>
      </p:par>
    </p:tnLst>
  </p:timing>
  <p:hf hdr="0" ftr="0" dt="0"/>
  <p:txStyles>
    <p:titleStyle>
      <a:lvl1pPr algn="l" defTabSz="914400" rtl="0" eaLnBrk="1" latinLnBrk="0" hangingPunct="1">
        <a:spcBef>
          <a:spcPct val="0"/>
        </a:spcBef>
        <a:buNone/>
        <a:defRPr sz="3600" kern="1200">
          <a:solidFill>
            <a:srgbClr val="0062AB"/>
          </a:solidFill>
          <a:latin typeface="+mj-lt"/>
          <a:ea typeface="+mj-ea"/>
          <a:cs typeface="Arial" pitchFamily="34" charset="0"/>
        </a:defRPr>
      </a:lvl1pPr>
    </p:titleStyle>
    <p:bodyStyle>
      <a:lvl1pPr marL="342900" indent="-342900" algn="l" defTabSz="914400" rtl="0" eaLnBrk="1" latinLnBrk="0" hangingPunct="1">
        <a:spcBef>
          <a:spcPct val="20000"/>
        </a:spcBef>
        <a:buClr>
          <a:srgbClr val="0062AB"/>
        </a:buClr>
        <a:buFont typeface="Arial" pitchFamily="34" charset="0"/>
        <a:buChar char="•"/>
        <a:defRPr sz="2400" kern="1200">
          <a:solidFill>
            <a:schemeClr val="tx1"/>
          </a:solidFill>
          <a:latin typeface="+mj-lt"/>
          <a:ea typeface="+mn-ea"/>
          <a:cs typeface="Arial" pitchFamily="34" charset="0"/>
        </a:defRPr>
      </a:lvl1pPr>
      <a:lvl2pPr marL="742950" indent="-285750" algn="l" defTabSz="914400" rtl="0" eaLnBrk="1" latinLnBrk="0" hangingPunct="1">
        <a:spcBef>
          <a:spcPct val="20000"/>
        </a:spcBef>
        <a:buClr>
          <a:srgbClr val="0062AB"/>
        </a:buClr>
        <a:buFont typeface="Arial" pitchFamily="34" charset="0"/>
        <a:buChar char="–"/>
        <a:defRPr sz="2000" kern="1200">
          <a:solidFill>
            <a:schemeClr val="tx1"/>
          </a:solidFill>
          <a:latin typeface="+mj-lt"/>
          <a:ea typeface="+mn-ea"/>
          <a:cs typeface="Arial" pitchFamily="34" charset="0"/>
        </a:defRPr>
      </a:lvl2pPr>
      <a:lvl3pPr marL="1143000" indent="-228600" algn="l" defTabSz="914400" rtl="0" eaLnBrk="1" latinLnBrk="0" hangingPunct="1">
        <a:spcBef>
          <a:spcPct val="20000"/>
        </a:spcBef>
        <a:buClr>
          <a:srgbClr val="0062AB"/>
        </a:buClr>
        <a:buFont typeface="Arial" pitchFamily="34" charset="0"/>
        <a:buChar char="•"/>
        <a:defRPr sz="2000" kern="1200">
          <a:solidFill>
            <a:schemeClr val="tx1"/>
          </a:solidFill>
          <a:latin typeface="+mj-lt"/>
          <a:ea typeface="+mn-ea"/>
          <a:cs typeface="Arial" pitchFamily="34" charset="0"/>
        </a:defRPr>
      </a:lvl3pPr>
      <a:lvl4pPr marL="1600200" indent="-228600" algn="l" defTabSz="914400" rtl="0" eaLnBrk="1" latinLnBrk="0" hangingPunct="1">
        <a:spcBef>
          <a:spcPct val="20000"/>
        </a:spcBef>
        <a:buClr>
          <a:srgbClr val="0062AB"/>
        </a:buClr>
        <a:buFont typeface="Arial" pitchFamily="34" charset="0"/>
        <a:buChar char="–"/>
        <a:defRPr sz="2000" kern="1200">
          <a:solidFill>
            <a:schemeClr val="tx1"/>
          </a:solidFill>
          <a:latin typeface="+mj-lt"/>
          <a:ea typeface="+mn-ea"/>
          <a:cs typeface="Arial" pitchFamily="34" charset="0"/>
        </a:defRPr>
      </a:lvl4pPr>
      <a:lvl5pPr marL="2057400" indent="-228600" algn="l" defTabSz="914400" rtl="0" eaLnBrk="1" latinLnBrk="0" hangingPunct="1">
        <a:spcBef>
          <a:spcPct val="20000"/>
        </a:spcBef>
        <a:buClr>
          <a:srgbClr val="0062AB"/>
        </a:buClr>
        <a:buFont typeface="Arial" pitchFamily="34"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7B7EF-9239-4F35-9502-774271416D2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3470841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Lst>
  <p:hf hdr="0" ftr="0" dt="0"/>
  <p:txStyles>
    <p:titleStyle>
      <a:lvl1pPr algn="l" defTabSz="914400" rtl="0" eaLnBrk="1" latinLnBrk="0" hangingPunct="1">
        <a:spcBef>
          <a:spcPct val="0"/>
        </a:spcBef>
        <a:buNone/>
        <a:defRPr sz="3600" kern="1200">
          <a:solidFill>
            <a:srgbClr val="0062AB"/>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0062AB"/>
        </a:buClr>
        <a:buFont typeface="Arial" pitchFamily="34" charset="0"/>
        <a:buChar char="•"/>
        <a:defRPr sz="2400" kern="1200">
          <a:solidFill>
            <a:schemeClr val="bg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chart" Target="../charts/chart1.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ec.europa.eu/maritimeaffairs/policy/blue_growth/" TargetMode="External"/><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7.tiff"/><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5.xml"/><Relationship Id="rId5" Type="http://schemas.openxmlformats.org/officeDocument/2006/relationships/image" Target="../media/image48.jp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1.xml"/><Relationship Id="rId5" Type="http://schemas.openxmlformats.org/officeDocument/2006/relationships/image" Target="../media/image30.jpeg"/><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hyperlink" Target="http://www.bcnuej.org/green-inequalities-blog/" TargetMode="External"/><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hyperlink" Target="http://publications.naturalengland.org.uk/publication/5327964912746496" TargetMode="External"/><Relationship Id="rId2" Type="http://schemas.openxmlformats.org/officeDocument/2006/relationships/image" Target="../media/image65.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1.xml"/><Relationship Id="rId5" Type="http://schemas.openxmlformats.org/officeDocument/2006/relationships/image" Target="../media/image30.jpeg"/><Relationship Id="rId4" Type="http://schemas.openxmlformats.org/officeDocument/2006/relationships/image" Target="../media/image29.jpeg"/></Relationships>
</file>

<file path=ppt/slides/_rels/slide40.xml.rels><?xml version="1.0" encoding="UTF-8" standalone="yes"?>
<Relationships xmlns="http://schemas.openxmlformats.org/package/2006/relationships"><Relationship Id="rId3" Type="http://schemas.openxmlformats.org/officeDocument/2006/relationships/hyperlink" Target="https://beyondgreenspace.net/2018/09/07/defra_health_review/" TargetMode="External"/><Relationship Id="rId2" Type="http://schemas.openxmlformats.org/officeDocument/2006/relationships/image" Target="../media/image66.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7.xml"/><Relationship Id="rId6" Type="http://schemas.openxmlformats.org/officeDocument/2006/relationships/hyperlink" Target="https://beyondgreenspace.net/" TargetMode="External"/><Relationship Id="rId5" Type="http://schemas.openxmlformats.org/officeDocument/2006/relationships/image" Target="../media/image70.pn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6.xml"/><Relationship Id="rId5" Type="http://schemas.openxmlformats.org/officeDocument/2006/relationships/hyperlink" Target="http://www.euro.who.int/en/health-topics/environment-and-health/urban-health/publications/2017/urban-green-spaces-a-brief-for-action-2017" TargetMode="Externa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6.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6.xml"/><Relationship Id="rId4" Type="http://schemas.openxmlformats.org/officeDocument/2006/relationships/hyperlink" Target="http://beyondgreenspace.n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cache4.asset-cache.net/xd/467825641.jpg?v=1&amp;c=IWSAsset&amp;k=2&amp;d=DE35C22108443EE90AD1237122F328C85145F92974FB5D86ACCBC24F43975673E228B492D625A4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27" y="221683"/>
            <a:ext cx="8774236" cy="493550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395536" y="3501008"/>
            <a:ext cx="8568951" cy="1512168"/>
          </a:xfrm>
        </p:spPr>
        <p:txBody>
          <a:bodyPr/>
          <a:lstStyle/>
          <a:p>
            <a:r>
              <a:rPr lang="en-GB" sz="2600" dirty="0">
                <a:solidFill>
                  <a:schemeClr val="bg1"/>
                </a:solidFill>
              </a:rPr>
              <a:t>Natural environments and health and wellbeing: </a:t>
            </a:r>
            <a:r>
              <a:rPr lang="en-GB" sz="2000" dirty="0">
                <a:solidFill>
                  <a:schemeClr val="bg1"/>
                </a:solidFill>
              </a:rPr>
              <a:t>Evidence and connections with </a:t>
            </a:r>
            <a:r>
              <a:rPr lang="en-GB" sz="2000" dirty="0" smtClean="0">
                <a:solidFill>
                  <a:schemeClr val="bg1"/>
                </a:solidFill>
              </a:rPr>
              <a:t>local/national/international</a:t>
            </a:r>
          </a:p>
          <a:p>
            <a:r>
              <a:rPr lang="en-GB" sz="2000" dirty="0" smtClean="0">
                <a:solidFill>
                  <a:schemeClr val="bg1"/>
                </a:solidFill>
              </a:rPr>
              <a:t>health </a:t>
            </a:r>
            <a:r>
              <a:rPr lang="en-GB" sz="2000" dirty="0">
                <a:solidFill>
                  <a:schemeClr val="bg1"/>
                </a:solidFill>
              </a:rPr>
              <a:t>and environmental policy</a:t>
            </a:r>
            <a:endParaRPr lang="en-GB" sz="1400" dirty="0">
              <a:solidFill>
                <a:schemeClr val="bg1"/>
              </a:solidFill>
              <a:latin typeface="Gill Sans MT" panose="020B0502020104020203" pitchFamily="34" charset="0"/>
            </a:endParaRPr>
          </a:p>
        </p:txBody>
      </p:sp>
      <p:sp>
        <p:nvSpPr>
          <p:cNvPr id="5" name="Text Placeholder 4"/>
          <p:cNvSpPr>
            <a:spLocks noGrp="1"/>
          </p:cNvSpPr>
          <p:nvPr>
            <p:ph type="body" sz="quarter" idx="11"/>
          </p:nvPr>
        </p:nvSpPr>
        <p:spPr>
          <a:xfrm>
            <a:off x="323528" y="5517232"/>
            <a:ext cx="8539768" cy="359940"/>
          </a:xfrm>
        </p:spPr>
        <p:txBody>
          <a:bodyPr>
            <a:normAutofit fontScale="92500" lnSpcReduction="20000"/>
          </a:bodyPr>
          <a:lstStyle/>
          <a:p>
            <a:r>
              <a:rPr lang="en-GB" dirty="0" smtClean="0">
                <a:solidFill>
                  <a:schemeClr val="tx1"/>
                </a:solidFill>
                <a:latin typeface="Gill Sans MT" panose="020B0502020104020203" pitchFamily="34" charset="0"/>
              </a:rPr>
              <a:t>Ben Wheeler, Senior Lecturer</a:t>
            </a:r>
            <a:endParaRPr lang="en-GB" dirty="0">
              <a:solidFill>
                <a:schemeClr val="tx1"/>
              </a:solidFill>
              <a:latin typeface="Gill Sans MT" panose="020B0502020104020203" pitchFamily="34" charset="0"/>
            </a:endParaRPr>
          </a:p>
        </p:txBody>
      </p:sp>
      <p:sp>
        <p:nvSpPr>
          <p:cNvPr id="2" name="Rectangle 1"/>
          <p:cNvSpPr/>
          <p:nvPr/>
        </p:nvSpPr>
        <p:spPr>
          <a:xfrm>
            <a:off x="7079601" y="5157192"/>
            <a:ext cx="1955985" cy="646331"/>
          </a:xfrm>
          <a:prstGeom prst="rect">
            <a:avLst/>
          </a:prstGeom>
        </p:spPr>
        <p:txBody>
          <a:bodyPr wrap="none">
            <a:spAutoFit/>
          </a:bodyPr>
          <a:lstStyle/>
          <a:p>
            <a:pPr algn="r"/>
            <a:r>
              <a:rPr lang="en-GB" b="1" dirty="0" err="1" smtClean="0">
                <a:latin typeface="Gill Sans MT" panose="020B0502020104020203" pitchFamily="34" charset="0"/>
              </a:rPr>
              <a:t>SMaSH</a:t>
            </a:r>
            <a:r>
              <a:rPr lang="en-GB" b="1" dirty="0" smtClean="0">
                <a:latin typeface="Gill Sans MT" panose="020B0502020104020203" pitchFamily="34" charset="0"/>
              </a:rPr>
              <a:t> </a:t>
            </a:r>
            <a:r>
              <a:rPr lang="en-GB" b="1" dirty="0" smtClean="0">
                <a:latin typeface="Gill Sans MT" panose="020B0502020104020203" pitchFamily="34" charset="0"/>
              </a:rPr>
              <a:t>Seminar</a:t>
            </a:r>
          </a:p>
          <a:p>
            <a:pPr algn="r"/>
            <a:r>
              <a:rPr lang="en-GB" b="1" dirty="0" smtClean="0">
                <a:latin typeface="Gill Sans MT" panose="020B0502020104020203" pitchFamily="34" charset="0"/>
              </a:rPr>
              <a:t>December 2018</a:t>
            </a:r>
            <a:endParaRPr lang="fr-FR" b="1" dirty="0" smtClean="0">
              <a:latin typeface="Gill Sans MT" panose="020B0502020104020203" pitchFamily="34" charset="0"/>
            </a:endParaRPr>
          </a:p>
        </p:txBody>
      </p:sp>
    </p:spTree>
    <p:extLst>
      <p:ext uri="{BB962C8B-B14F-4D97-AF65-F5344CB8AC3E}">
        <p14:creationId xmlns:p14="http://schemas.microsoft.com/office/powerpoint/2010/main" val="3113535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896938" y="701403"/>
            <a:ext cx="7796212" cy="635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244" name="TextBox 11"/>
          <p:cNvSpPr txBox="1">
            <a:spLocks noChangeArrowheads="1"/>
          </p:cNvSpPr>
          <p:nvPr/>
        </p:nvSpPr>
        <p:spPr bwMode="auto">
          <a:xfrm>
            <a:off x="3375025" y="188640"/>
            <a:ext cx="55610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lgn="ctr" eaLnBrk="1" hangingPunct="1">
              <a:lnSpc>
                <a:spcPct val="90000"/>
              </a:lnSpc>
              <a:spcBef>
                <a:spcPct val="45000"/>
              </a:spcBef>
              <a:buFontTx/>
              <a:buNone/>
            </a:pPr>
            <a:endParaRPr lang="en-US" altLang="en-US" sz="1400" b="1">
              <a:solidFill>
                <a:srgbClr val="0D0D0D"/>
              </a:solidFill>
              <a:latin typeface="Gill Sans MT" panose="020B0502020104020203" pitchFamily="34" charset="0"/>
              <a:ea typeface="MS PGothic" pitchFamily="34" charset="-128"/>
            </a:endParaRPr>
          </a:p>
        </p:txBody>
      </p:sp>
      <p:sp>
        <p:nvSpPr>
          <p:cNvPr id="10247" name="Title 8"/>
          <p:cNvSpPr txBox="1">
            <a:spLocks/>
          </p:cNvSpPr>
          <p:nvPr/>
        </p:nvSpPr>
        <p:spPr bwMode="auto">
          <a:xfrm>
            <a:off x="877888" y="890315"/>
            <a:ext cx="74882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GB" altLang="en-US" sz="2000">
              <a:solidFill>
                <a:srgbClr val="002060"/>
              </a:solidFill>
              <a:latin typeface="Gill Sans MT" panose="020B0502020104020203" pitchFamily="34" charset="0"/>
            </a:endParaRPr>
          </a:p>
        </p:txBody>
      </p:sp>
      <p:sp>
        <p:nvSpPr>
          <p:cNvPr id="2" name="Rectangle 1"/>
          <p:cNvSpPr/>
          <p:nvPr/>
        </p:nvSpPr>
        <p:spPr>
          <a:xfrm>
            <a:off x="3563938" y="5300390"/>
            <a:ext cx="576262"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GB" altLang="en-US" sz="1800" smtClean="0">
              <a:solidFill>
                <a:srgbClr val="FFFFFF"/>
              </a:solidFill>
              <a:latin typeface="Gill Sans MT" panose="020B0502020104020203" pitchFamily="34" charset="0"/>
              <a:cs typeface="Arial" charset="0"/>
            </a:endParaRPr>
          </a:p>
        </p:txBody>
      </p:sp>
      <p:pic>
        <p:nvPicPr>
          <p:cNvPr id="10249" name="Picture 2" descr="d:\Local Data\mwhite1\BLUE GYM\photostudies\Other Study Photos\Berman_Photos\Nature[1]\Restoration_Image_1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890315"/>
            <a:ext cx="15113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9" descr="walk in the woo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3925" y="918890"/>
            <a:ext cx="16684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Chart 13"/>
          <p:cNvGraphicFramePr>
            <a:graphicFrameLocks/>
          </p:cNvGraphicFramePr>
          <p:nvPr>
            <p:extLst>
              <p:ext uri="{D42A27DB-BD31-4B8C-83A1-F6EECF244321}">
                <p14:modId xmlns:p14="http://schemas.microsoft.com/office/powerpoint/2010/main" val="3577894123"/>
              </p:ext>
            </p:extLst>
          </p:nvPr>
        </p:nvGraphicFramePr>
        <p:xfrm>
          <a:off x="1676400" y="1457052"/>
          <a:ext cx="5991944" cy="4347493"/>
        </p:xfrm>
        <a:graphic>
          <a:graphicData uri="http://schemas.openxmlformats.org/drawingml/2006/chart">
            <c:chart xmlns:c="http://schemas.openxmlformats.org/drawingml/2006/chart" xmlns:r="http://schemas.openxmlformats.org/officeDocument/2006/relationships" r:id="rId5"/>
          </a:graphicData>
        </a:graphic>
      </p:graphicFrame>
      <p:sp>
        <p:nvSpPr>
          <p:cNvPr id="10252" name="TextBox 15"/>
          <p:cNvSpPr txBox="1">
            <a:spLocks noChangeArrowheads="1"/>
          </p:cNvSpPr>
          <p:nvPr/>
        </p:nvSpPr>
        <p:spPr bwMode="auto">
          <a:xfrm>
            <a:off x="7508875" y="4892403"/>
            <a:ext cx="1400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000">
                <a:latin typeface="Gill Sans MT" panose="020B0502020104020203" pitchFamily="34" charset="0"/>
              </a:rPr>
              <a:t>Error bars = 95% confidence intervals</a:t>
            </a:r>
          </a:p>
        </p:txBody>
      </p:sp>
      <p:sp>
        <p:nvSpPr>
          <p:cNvPr id="13" name="Rectangle 19"/>
          <p:cNvSpPr>
            <a:spLocks noChangeArrowheads="1"/>
          </p:cNvSpPr>
          <p:nvPr/>
        </p:nvSpPr>
        <p:spPr bwMode="auto">
          <a:xfrm>
            <a:off x="74613" y="5653371"/>
            <a:ext cx="917790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1400" b="1" dirty="0">
                <a:solidFill>
                  <a:srgbClr val="002060"/>
                </a:solidFill>
                <a:latin typeface="Gill Sans MT" panose="020B0502020104020203" pitchFamily="34" charset="0"/>
              </a:rPr>
              <a:t>Controlling for:</a:t>
            </a:r>
          </a:p>
          <a:p>
            <a:pPr>
              <a:spcBef>
                <a:spcPct val="0"/>
              </a:spcBef>
              <a:buFontTx/>
              <a:buNone/>
            </a:pPr>
            <a:r>
              <a:rPr lang="en-GB" altLang="en-US" sz="1400" b="1" dirty="0">
                <a:solidFill>
                  <a:srgbClr val="002060"/>
                </a:solidFill>
                <a:latin typeface="Gill Sans MT" panose="020B0502020104020203" pitchFamily="34" charset="0"/>
              </a:rPr>
              <a:t>Individual Level -  age, income, education, health, employment status, marital status, children, commute, house type, house </a:t>
            </a:r>
            <a:r>
              <a:rPr lang="en-GB" altLang="en-US" sz="1400" b="1" dirty="0" smtClean="0">
                <a:solidFill>
                  <a:srgbClr val="002060"/>
                </a:solidFill>
                <a:latin typeface="Gill Sans MT" panose="020B0502020104020203" pitchFamily="34" charset="0"/>
              </a:rPr>
              <a:t>size. Area </a:t>
            </a:r>
            <a:r>
              <a:rPr lang="en-GB" altLang="en-US" sz="1400" b="1" dirty="0">
                <a:solidFill>
                  <a:srgbClr val="002060"/>
                </a:solidFill>
                <a:latin typeface="Gill Sans MT" panose="020B0502020104020203" pitchFamily="34" charset="0"/>
              </a:rPr>
              <a:t>Level: Income, Employment, Education, Crime,   </a:t>
            </a:r>
            <a:endParaRPr lang="en-GB" altLang="en-US" sz="1400" dirty="0">
              <a:solidFill>
                <a:srgbClr val="002060"/>
              </a:solidFill>
              <a:latin typeface="Gill Sans MT" panose="020B0502020104020203" pitchFamily="34" charset="0"/>
            </a:endParaRPr>
          </a:p>
        </p:txBody>
      </p:sp>
      <p:sp>
        <p:nvSpPr>
          <p:cNvPr id="15" name="TextBox 9"/>
          <p:cNvSpPr txBox="1">
            <a:spLocks noChangeArrowheads="1"/>
          </p:cNvSpPr>
          <p:nvPr/>
        </p:nvSpPr>
        <p:spPr bwMode="auto">
          <a:xfrm>
            <a:off x="4862270" y="6382489"/>
            <a:ext cx="4281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dirty="0">
                <a:solidFill>
                  <a:srgbClr val="002060"/>
                </a:solidFill>
                <a:latin typeface="Gill Sans MT" panose="020B0502020104020203" pitchFamily="34" charset="0"/>
              </a:rPr>
              <a:t>White, Alcock, Wheeler &amp; </a:t>
            </a:r>
            <a:r>
              <a:rPr lang="en-US" altLang="en-US" sz="1200" dirty="0" err="1">
                <a:solidFill>
                  <a:srgbClr val="002060"/>
                </a:solidFill>
                <a:latin typeface="Gill Sans MT" panose="020B0502020104020203" pitchFamily="34" charset="0"/>
              </a:rPr>
              <a:t>Depledge</a:t>
            </a:r>
            <a:r>
              <a:rPr lang="en-US" altLang="en-US" sz="1200" dirty="0">
                <a:solidFill>
                  <a:srgbClr val="002060"/>
                </a:solidFill>
                <a:latin typeface="Gill Sans MT" panose="020B0502020104020203" pitchFamily="34" charset="0"/>
              </a:rPr>
              <a:t> </a:t>
            </a:r>
            <a:r>
              <a:rPr lang="en-US" altLang="en-US" sz="1200" dirty="0" smtClean="0">
                <a:solidFill>
                  <a:srgbClr val="002060"/>
                </a:solidFill>
                <a:latin typeface="Gill Sans MT" panose="020B0502020104020203" pitchFamily="34" charset="0"/>
              </a:rPr>
              <a:t>(2013</a:t>
            </a:r>
            <a:r>
              <a:rPr lang="en-US" altLang="en-US" sz="1200" dirty="0">
                <a:solidFill>
                  <a:srgbClr val="002060"/>
                </a:solidFill>
                <a:latin typeface="Gill Sans MT" panose="020B0502020104020203" pitchFamily="34" charset="0"/>
              </a:rPr>
              <a:t>). Would you be happier living in a greener urban area? </a:t>
            </a:r>
            <a:r>
              <a:rPr lang="en-US" altLang="en-US" sz="1200" i="1" dirty="0">
                <a:solidFill>
                  <a:srgbClr val="002060"/>
                </a:solidFill>
                <a:latin typeface="Gill Sans MT" panose="020B0502020104020203" pitchFamily="34" charset="0"/>
              </a:rPr>
              <a:t>Psychological Science</a:t>
            </a:r>
            <a:r>
              <a:rPr lang="en-US" altLang="en-US" sz="1200" dirty="0">
                <a:solidFill>
                  <a:srgbClr val="002060"/>
                </a:solidFill>
                <a:latin typeface="Gill Sans MT" panose="020B0502020104020203" pitchFamily="34" charset="0"/>
              </a:rPr>
              <a:t>.24, 920-928. </a:t>
            </a:r>
            <a:endParaRPr lang="en-GB" altLang="en-US" sz="1200" i="1" dirty="0">
              <a:latin typeface="Gill Sans MT" panose="020B0502020104020203" pitchFamily="34" charset="0"/>
            </a:endParaRPr>
          </a:p>
        </p:txBody>
      </p:sp>
      <p:sp>
        <p:nvSpPr>
          <p:cNvPr id="3" name="Rectangle 2"/>
          <p:cNvSpPr/>
          <p:nvPr/>
        </p:nvSpPr>
        <p:spPr>
          <a:xfrm>
            <a:off x="2123728" y="116632"/>
            <a:ext cx="4572000" cy="1138773"/>
          </a:xfrm>
          <a:prstGeom prst="rect">
            <a:avLst/>
          </a:prstGeom>
        </p:spPr>
        <p:txBody>
          <a:bodyPr>
            <a:spAutoFit/>
          </a:bodyPr>
          <a:lstStyle/>
          <a:p>
            <a:r>
              <a:rPr lang="en-GB" dirty="0">
                <a:solidFill>
                  <a:srgbClr val="00B050"/>
                </a:solidFill>
              </a:rPr>
              <a:t>Do people report better mental health in years when they live in greener urban areas</a:t>
            </a:r>
            <a:r>
              <a:rPr lang="en-GB" dirty="0" smtClean="0">
                <a:solidFill>
                  <a:srgbClr val="00B050"/>
                </a:solidFill>
              </a:rPr>
              <a:t>?</a:t>
            </a:r>
          </a:p>
          <a:p>
            <a:r>
              <a:rPr lang="en-GB" sz="3200" b="1" dirty="0" smtClean="0">
                <a:solidFill>
                  <a:srgbClr val="00B050"/>
                </a:solidFill>
              </a:rPr>
              <a:t>YES</a:t>
            </a:r>
            <a:endParaRPr lang="en-GB" b="1" dirty="0">
              <a:solidFill>
                <a:srgbClr val="00B050"/>
              </a:solidFill>
            </a:endParaRPr>
          </a:p>
        </p:txBody>
      </p:sp>
    </p:spTree>
    <p:extLst>
      <p:ext uri="{BB962C8B-B14F-4D97-AF65-F5344CB8AC3E}">
        <p14:creationId xmlns:p14="http://schemas.microsoft.com/office/powerpoint/2010/main" val="936832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896938" y="701403"/>
            <a:ext cx="7796212" cy="635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508" name="Content Placeholder 2"/>
          <p:cNvSpPr txBox="1">
            <a:spLocks/>
          </p:cNvSpPr>
          <p:nvPr/>
        </p:nvSpPr>
        <p:spPr bwMode="auto">
          <a:xfrm>
            <a:off x="661988" y="2187303"/>
            <a:ext cx="4108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lvl="1" eaLnBrk="1" hangingPunct="1">
              <a:buFont typeface="Arial" charset="0"/>
              <a:buNone/>
            </a:pPr>
            <a:r>
              <a:rPr lang="en-GB" altLang="en-US" sz="1400" dirty="0">
                <a:solidFill>
                  <a:srgbClr val="002060"/>
                </a:solidFill>
                <a:latin typeface="Gill Sans MT" panose="020B0502020104020203" pitchFamily="34" charset="0"/>
              </a:rPr>
              <a:t>Mental well-being (Inverse GHQ: 1-12) </a:t>
            </a:r>
          </a:p>
          <a:p>
            <a:pPr marL="0" lvl="1" eaLnBrk="1" hangingPunct="1">
              <a:buFont typeface="Arial" charset="0"/>
              <a:buNone/>
            </a:pPr>
            <a:r>
              <a:rPr lang="en-GB" altLang="en-US" sz="1400" dirty="0">
                <a:solidFill>
                  <a:srgbClr val="002060"/>
                </a:solidFill>
                <a:latin typeface="Gill Sans MT" panose="020B0502020104020203" pitchFamily="34" charset="0"/>
              </a:rPr>
              <a:t>(N = 12,818; </a:t>
            </a:r>
            <a:r>
              <a:rPr lang="en-GB" altLang="en-US" sz="1400" dirty="0" err="1">
                <a:solidFill>
                  <a:srgbClr val="002060"/>
                </a:solidFill>
                <a:latin typeface="Gill Sans MT" panose="020B0502020104020203" pitchFamily="34" charset="0"/>
              </a:rPr>
              <a:t>Obs</a:t>
            </a:r>
            <a:r>
              <a:rPr lang="en-GB" altLang="en-US" sz="1400" dirty="0">
                <a:solidFill>
                  <a:srgbClr val="002060"/>
                </a:solidFill>
                <a:latin typeface="Gill Sans MT" panose="020B0502020104020203" pitchFamily="34" charset="0"/>
              </a:rPr>
              <a:t> = 87,573)</a:t>
            </a:r>
          </a:p>
        </p:txBody>
      </p:sp>
      <p:sp>
        <p:nvSpPr>
          <p:cNvPr id="11269" name="TextBox 11"/>
          <p:cNvSpPr txBox="1">
            <a:spLocks noChangeArrowheads="1"/>
          </p:cNvSpPr>
          <p:nvPr/>
        </p:nvSpPr>
        <p:spPr bwMode="auto">
          <a:xfrm>
            <a:off x="3375025" y="188640"/>
            <a:ext cx="55610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lgn="ctr" eaLnBrk="1" hangingPunct="1">
              <a:lnSpc>
                <a:spcPct val="90000"/>
              </a:lnSpc>
              <a:spcBef>
                <a:spcPct val="45000"/>
              </a:spcBef>
              <a:buFontTx/>
              <a:buNone/>
            </a:pPr>
            <a:endParaRPr lang="en-US" altLang="en-US" sz="1400" b="1">
              <a:solidFill>
                <a:srgbClr val="0D0D0D"/>
              </a:solidFill>
              <a:latin typeface="Gill Sans MT" panose="020B0502020104020203" pitchFamily="34" charset="0"/>
              <a:ea typeface="MS PGothic" pitchFamily="34" charset="-128"/>
            </a:endParaRPr>
          </a:p>
        </p:txBody>
      </p:sp>
      <p:sp>
        <p:nvSpPr>
          <p:cNvPr id="11273" name="Title 8"/>
          <p:cNvSpPr txBox="1">
            <a:spLocks/>
          </p:cNvSpPr>
          <p:nvPr/>
        </p:nvSpPr>
        <p:spPr bwMode="auto">
          <a:xfrm>
            <a:off x="395288" y="880790"/>
            <a:ext cx="8445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2000">
                <a:solidFill>
                  <a:srgbClr val="002060"/>
                </a:solidFill>
                <a:latin typeface="Gill Sans MT" panose="020B0502020104020203" pitchFamily="34" charset="0"/>
              </a:rPr>
              <a:t>British Household Panel Survey (1991-2008; 27,284 Urban  LSOA)</a:t>
            </a:r>
            <a:endParaRPr lang="en-GB" altLang="en-US">
              <a:solidFill>
                <a:srgbClr val="002060"/>
              </a:solidFill>
              <a:latin typeface="Gill Sans MT" panose="020B0502020104020203" pitchFamily="34" charset="0"/>
            </a:endParaRPr>
          </a:p>
        </p:txBody>
      </p:sp>
      <p:graphicFrame>
        <p:nvGraphicFramePr>
          <p:cNvPr id="15" name="Chart 14"/>
          <p:cNvGraphicFramePr>
            <a:graphicFrameLocks/>
          </p:cNvGraphicFramePr>
          <p:nvPr>
            <p:extLst>
              <p:ext uri="{D42A27DB-BD31-4B8C-83A1-F6EECF244321}">
                <p14:modId xmlns:p14="http://schemas.microsoft.com/office/powerpoint/2010/main" val="129520391"/>
              </p:ext>
            </p:extLst>
          </p:nvPr>
        </p:nvGraphicFramePr>
        <p:xfrm>
          <a:off x="4620874" y="275880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7" name="Content Placeholder 2"/>
          <p:cNvSpPr txBox="1">
            <a:spLocks/>
          </p:cNvSpPr>
          <p:nvPr/>
        </p:nvSpPr>
        <p:spPr bwMode="auto">
          <a:xfrm>
            <a:off x="5267325" y="2177778"/>
            <a:ext cx="31670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lvl="1" eaLnBrk="1" hangingPunct="1">
              <a:buFont typeface="Arial" charset="0"/>
              <a:buNone/>
            </a:pPr>
            <a:r>
              <a:rPr lang="en-GB" altLang="en-US" sz="1400">
                <a:solidFill>
                  <a:srgbClr val="002060"/>
                </a:solidFill>
                <a:latin typeface="Gill Sans MT" panose="020B0502020104020203" pitchFamily="34" charset="0"/>
              </a:rPr>
              <a:t>Life Satisfaction (1-7) </a:t>
            </a:r>
          </a:p>
          <a:p>
            <a:pPr marL="0" lvl="1" eaLnBrk="1" hangingPunct="1">
              <a:buFont typeface="Arial" charset="0"/>
              <a:buNone/>
            </a:pPr>
            <a:r>
              <a:rPr lang="en-GB" altLang="en-US" sz="1400">
                <a:solidFill>
                  <a:srgbClr val="002060"/>
                </a:solidFill>
                <a:latin typeface="Gill Sans MT" panose="020B0502020104020203" pitchFamily="34" charset="0"/>
              </a:rPr>
              <a:t>(N = 10,168; Obs = 56,574)</a:t>
            </a:r>
          </a:p>
        </p:txBody>
      </p:sp>
      <p:sp>
        <p:nvSpPr>
          <p:cNvPr id="11277" name="TextBox 2"/>
          <p:cNvSpPr txBox="1">
            <a:spLocks noChangeArrowheads="1"/>
          </p:cNvSpPr>
          <p:nvPr/>
        </p:nvSpPr>
        <p:spPr bwMode="auto">
          <a:xfrm>
            <a:off x="1482725" y="1385615"/>
            <a:ext cx="6624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a:solidFill>
                  <a:srgbClr val="002060"/>
                </a:solidFill>
                <a:latin typeface="Gill Sans MT" panose="020B0502020104020203" pitchFamily="34" charset="0"/>
              </a:rPr>
              <a:t>Modelling the impact of moving from an LSOA 1SD &lt; M Green cover (48%) to one 1SD &gt;M green cover (81%)</a:t>
            </a:r>
          </a:p>
        </p:txBody>
      </p:sp>
      <p:sp>
        <p:nvSpPr>
          <p:cNvPr id="11278" name="TextBox 26"/>
          <p:cNvSpPr txBox="1">
            <a:spLocks noChangeArrowheads="1"/>
          </p:cNvSpPr>
          <p:nvPr/>
        </p:nvSpPr>
        <p:spPr bwMode="auto">
          <a:xfrm>
            <a:off x="2984500" y="412478"/>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GB" altLang="en-US" sz="2000">
                <a:solidFill>
                  <a:srgbClr val="002060"/>
                </a:solidFill>
                <a:latin typeface="Gill Sans MT" panose="020B0502020104020203" pitchFamily="34" charset="0"/>
              </a:rPr>
              <a:t>BHPS &amp; Mental Health</a:t>
            </a:r>
          </a:p>
        </p:txBody>
      </p:sp>
      <p:sp>
        <p:nvSpPr>
          <p:cNvPr id="13" name="Rectangle 19"/>
          <p:cNvSpPr>
            <a:spLocks noChangeArrowheads="1"/>
          </p:cNvSpPr>
          <p:nvPr/>
        </p:nvSpPr>
        <p:spPr bwMode="auto">
          <a:xfrm>
            <a:off x="74613" y="5653371"/>
            <a:ext cx="917790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1400" b="1" dirty="0">
                <a:solidFill>
                  <a:srgbClr val="002060"/>
                </a:solidFill>
                <a:latin typeface="Gill Sans MT" panose="020B0502020104020203" pitchFamily="34" charset="0"/>
              </a:rPr>
              <a:t>Controlling for:</a:t>
            </a:r>
          </a:p>
          <a:p>
            <a:pPr>
              <a:spcBef>
                <a:spcPct val="0"/>
              </a:spcBef>
              <a:buFontTx/>
              <a:buNone/>
            </a:pPr>
            <a:r>
              <a:rPr lang="en-GB" altLang="en-US" sz="1400" b="1" dirty="0">
                <a:solidFill>
                  <a:srgbClr val="002060"/>
                </a:solidFill>
                <a:latin typeface="Gill Sans MT" panose="020B0502020104020203" pitchFamily="34" charset="0"/>
              </a:rPr>
              <a:t>Individual Level -  age, income, education, health, employment status, marital status, children, commute, house type, house </a:t>
            </a:r>
            <a:r>
              <a:rPr lang="en-GB" altLang="en-US" sz="1400" b="1" dirty="0" smtClean="0">
                <a:solidFill>
                  <a:srgbClr val="002060"/>
                </a:solidFill>
                <a:latin typeface="Gill Sans MT" panose="020B0502020104020203" pitchFamily="34" charset="0"/>
              </a:rPr>
              <a:t>size. Area </a:t>
            </a:r>
            <a:r>
              <a:rPr lang="en-GB" altLang="en-US" sz="1400" b="1" dirty="0">
                <a:solidFill>
                  <a:srgbClr val="002060"/>
                </a:solidFill>
                <a:latin typeface="Gill Sans MT" panose="020B0502020104020203" pitchFamily="34" charset="0"/>
              </a:rPr>
              <a:t>Level: Income, Employment, Education, Crime,   </a:t>
            </a:r>
            <a:endParaRPr lang="en-GB" altLang="en-US" sz="1400" dirty="0">
              <a:solidFill>
                <a:srgbClr val="002060"/>
              </a:solidFill>
              <a:latin typeface="Gill Sans MT" panose="020B0502020104020203" pitchFamily="34" charset="0"/>
            </a:endParaRPr>
          </a:p>
        </p:txBody>
      </p:sp>
      <p:sp>
        <p:nvSpPr>
          <p:cNvPr id="14" name="TextBox 9"/>
          <p:cNvSpPr txBox="1">
            <a:spLocks noChangeArrowheads="1"/>
          </p:cNvSpPr>
          <p:nvPr/>
        </p:nvSpPr>
        <p:spPr bwMode="auto">
          <a:xfrm>
            <a:off x="4862270" y="6382489"/>
            <a:ext cx="4281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dirty="0">
                <a:solidFill>
                  <a:srgbClr val="002060"/>
                </a:solidFill>
                <a:latin typeface="Gill Sans MT" panose="020B0502020104020203" pitchFamily="34" charset="0"/>
              </a:rPr>
              <a:t>White, Alcock, Wheeler &amp; </a:t>
            </a:r>
            <a:r>
              <a:rPr lang="en-US" altLang="en-US" sz="1200" dirty="0" err="1">
                <a:solidFill>
                  <a:srgbClr val="002060"/>
                </a:solidFill>
                <a:latin typeface="Gill Sans MT" panose="020B0502020104020203" pitchFamily="34" charset="0"/>
              </a:rPr>
              <a:t>Depledge</a:t>
            </a:r>
            <a:r>
              <a:rPr lang="en-US" altLang="en-US" sz="1200" dirty="0">
                <a:solidFill>
                  <a:srgbClr val="002060"/>
                </a:solidFill>
                <a:latin typeface="Gill Sans MT" panose="020B0502020104020203" pitchFamily="34" charset="0"/>
              </a:rPr>
              <a:t> </a:t>
            </a:r>
            <a:r>
              <a:rPr lang="en-US" altLang="en-US" sz="1200" dirty="0" smtClean="0">
                <a:solidFill>
                  <a:srgbClr val="002060"/>
                </a:solidFill>
                <a:latin typeface="Gill Sans MT" panose="020B0502020104020203" pitchFamily="34" charset="0"/>
              </a:rPr>
              <a:t>(2013</a:t>
            </a:r>
            <a:r>
              <a:rPr lang="en-US" altLang="en-US" sz="1200" dirty="0">
                <a:solidFill>
                  <a:srgbClr val="002060"/>
                </a:solidFill>
                <a:latin typeface="Gill Sans MT" panose="020B0502020104020203" pitchFamily="34" charset="0"/>
              </a:rPr>
              <a:t>). Would you be happier living in a greener urban area? </a:t>
            </a:r>
            <a:r>
              <a:rPr lang="en-US" altLang="en-US" sz="1200" i="1" dirty="0">
                <a:solidFill>
                  <a:srgbClr val="002060"/>
                </a:solidFill>
                <a:latin typeface="Gill Sans MT" panose="020B0502020104020203" pitchFamily="34" charset="0"/>
              </a:rPr>
              <a:t>Psychological Science</a:t>
            </a:r>
            <a:r>
              <a:rPr lang="en-US" altLang="en-US" sz="1200" dirty="0">
                <a:solidFill>
                  <a:srgbClr val="002060"/>
                </a:solidFill>
                <a:latin typeface="Gill Sans MT" panose="020B0502020104020203" pitchFamily="34" charset="0"/>
              </a:rPr>
              <a:t>.24, 920-928. </a:t>
            </a:r>
            <a:endParaRPr lang="en-GB" altLang="en-US" sz="1200" i="1" dirty="0">
              <a:latin typeface="Gill Sans MT" panose="020B0502020104020203" pitchFamily="34" charset="0"/>
            </a:endParaRPr>
          </a:p>
        </p:txBody>
      </p:sp>
      <p:graphicFrame>
        <p:nvGraphicFramePr>
          <p:cNvPr id="19" name="Chart 18"/>
          <p:cNvGraphicFramePr>
            <a:graphicFrameLocks/>
          </p:cNvGraphicFramePr>
          <p:nvPr/>
        </p:nvGraphicFramePr>
        <p:xfrm>
          <a:off x="50800" y="2760156"/>
          <a:ext cx="4572000" cy="29010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22780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32"/>
            <a:ext cx="9144000" cy="5170714"/>
          </a:xfrm>
          <a:prstGeom prst="rect">
            <a:avLst/>
          </a:prstGeom>
        </p:spPr>
      </p:pic>
      <p:sp>
        <p:nvSpPr>
          <p:cNvPr id="4" name="Title 3"/>
          <p:cNvSpPr>
            <a:spLocks noGrp="1"/>
          </p:cNvSpPr>
          <p:nvPr>
            <p:ph type="title"/>
          </p:nvPr>
        </p:nvSpPr>
        <p:spPr>
          <a:xfrm>
            <a:off x="179512" y="332656"/>
            <a:ext cx="8229600" cy="1008112"/>
          </a:xfrm>
        </p:spPr>
        <p:txBody>
          <a:bodyPr>
            <a:normAutofit fontScale="90000"/>
          </a:bodyPr>
          <a:lstStyle/>
          <a:p>
            <a:r>
              <a:rPr lang="en-GB" dirty="0" smtClean="0"/>
              <a:t>What about ‘blue space’?</a:t>
            </a:r>
            <a:br>
              <a:rPr lang="en-GB" dirty="0" smtClean="0"/>
            </a:br>
            <a:r>
              <a:rPr lang="en-GB" dirty="0" smtClean="0"/>
              <a:t>Evidence on coastal environments</a:t>
            </a:r>
            <a:endParaRPr lang="en-GB" dirty="0"/>
          </a:p>
        </p:txBody>
      </p:sp>
    </p:spTree>
    <p:extLst>
      <p:ext uri="{BB962C8B-B14F-4D97-AF65-F5344CB8AC3E}">
        <p14:creationId xmlns:p14="http://schemas.microsoft.com/office/powerpoint/2010/main" val="342475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p:cNvSpPr txBox="1">
            <a:spLocks noChangeArrowheads="1"/>
          </p:cNvSpPr>
          <p:nvPr/>
        </p:nvSpPr>
        <p:spPr bwMode="auto">
          <a:xfrm>
            <a:off x="179512" y="116632"/>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dirty="0" smtClean="0">
                <a:solidFill>
                  <a:srgbClr val="002060"/>
                </a:solidFill>
                <a:latin typeface="Gill Sans MT" panose="020B0502020104020203" pitchFamily="34" charset="0"/>
              </a:rPr>
              <a:t>The coast in Europe</a:t>
            </a:r>
            <a:endParaRPr lang="en-GB" altLang="en-US" sz="3600" dirty="0">
              <a:solidFill>
                <a:srgbClr val="002060"/>
              </a:solidFill>
              <a:latin typeface="Gill Sans MT" panose="020B0502020104020203" pitchFamily="34" charset="0"/>
            </a:endParaRPr>
          </a:p>
        </p:txBody>
      </p:sp>
      <p:sp>
        <p:nvSpPr>
          <p:cNvPr id="5" name="TextBox 9"/>
          <p:cNvSpPr txBox="1">
            <a:spLocks noChangeArrowheads="1"/>
          </p:cNvSpPr>
          <p:nvPr/>
        </p:nvSpPr>
        <p:spPr bwMode="auto">
          <a:xfrm>
            <a:off x="85725" y="5877272"/>
            <a:ext cx="9058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1000" baseline="30000" dirty="0" smtClean="0">
                <a:solidFill>
                  <a:schemeClr val="tx2"/>
                </a:solidFill>
                <a:latin typeface="Arial" panose="020B0604020202020204" pitchFamily="34" charset="0"/>
              </a:rPr>
              <a:t>a</a:t>
            </a:r>
            <a:r>
              <a:rPr lang="en-GB" altLang="en-US" sz="1000" dirty="0" err="1">
                <a:solidFill>
                  <a:schemeClr val="tx2"/>
                </a:solidFill>
                <a:latin typeface="Arial" panose="020B0604020202020204" pitchFamily="34" charset="0"/>
              </a:rPr>
              <a:t>Depledge</a:t>
            </a:r>
            <a:r>
              <a:rPr lang="en-GB" altLang="en-US" sz="1000" dirty="0">
                <a:solidFill>
                  <a:schemeClr val="tx2"/>
                </a:solidFill>
                <a:latin typeface="Arial" panose="020B0604020202020204" pitchFamily="34" charset="0"/>
              </a:rPr>
              <a:t>, M.H., Wheeler, B.W. &amp; White, M.P. (2014). Seas, society, health and well-being. The Marine Biologist, 3, </a:t>
            </a:r>
            <a:r>
              <a:rPr lang="en-GB" altLang="en-US" sz="1000" dirty="0" smtClean="0">
                <a:solidFill>
                  <a:schemeClr val="tx2"/>
                </a:solidFill>
                <a:latin typeface="Arial" panose="020B0604020202020204" pitchFamily="34" charset="0"/>
              </a:rPr>
              <a:t>25-27.</a:t>
            </a:r>
          </a:p>
          <a:p>
            <a:pPr>
              <a:spcBef>
                <a:spcPct val="0"/>
              </a:spcBef>
              <a:buNone/>
            </a:pPr>
            <a:r>
              <a:rPr lang="en-US" altLang="en-US" sz="1000" baseline="30000" dirty="0" smtClean="0">
                <a:solidFill>
                  <a:schemeClr val="tx2"/>
                </a:solidFill>
                <a:latin typeface="Arial" panose="020B0604020202020204" pitchFamily="34" charset="0"/>
              </a:rPr>
              <a:t>b</a:t>
            </a:r>
            <a:r>
              <a:rPr lang="en-GB" altLang="en-US" sz="1000" i="1" dirty="0">
                <a:solidFill>
                  <a:schemeClr val="tx2"/>
                </a:solidFill>
                <a:latin typeface="Arial" panose="020B0604020202020204" pitchFamily="34" charset="0"/>
              </a:rPr>
              <a:t>Blue Growth Strategy: </a:t>
            </a:r>
            <a:r>
              <a:rPr lang="en-GB" altLang="en-US" sz="1000" i="1" dirty="0">
                <a:solidFill>
                  <a:schemeClr val="tx2"/>
                </a:solidFill>
                <a:latin typeface="Arial" panose="020B0604020202020204" pitchFamily="34" charset="0"/>
                <a:hlinkClick r:id="rId3"/>
              </a:rPr>
              <a:t>http://ec.europa.eu/maritimeaffairs/policy/blue_growth</a:t>
            </a:r>
            <a:r>
              <a:rPr lang="en-GB" altLang="en-US" sz="1000" i="1" dirty="0" smtClean="0">
                <a:solidFill>
                  <a:schemeClr val="tx2"/>
                </a:solidFill>
                <a:latin typeface="Arial" panose="020B0604020202020204" pitchFamily="34" charset="0"/>
                <a:hlinkClick r:id="rId3"/>
              </a:rPr>
              <a:t>/</a:t>
            </a:r>
            <a:r>
              <a:rPr lang="en-GB" altLang="en-US" sz="1000" i="1" dirty="0" smtClean="0">
                <a:solidFill>
                  <a:schemeClr val="tx2"/>
                </a:solidFill>
                <a:latin typeface="Arial" panose="020B0604020202020204" pitchFamily="34" charset="0"/>
              </a:rPr>
              <a:t>;</a:t>
            </a:r>
            <a:r>
              <a:rPr lang="en-US" altLang="en-US" sz="1000" dirty="0" smtClean="0">
                <a:solidFill>
                  <a:srgbClr val="002060"/>
                </a:solidFill>
                <a:latin typeface="Arial" panose="020B0604020202020204" pitchFamily="34" charset="0"/>
              </a:rPr>
              <a:t>  </a:t>
            </a:r>
            <a:endParaRPr lang="en-GB" altLang="en-US" sz="1000" i="1" dirty="0">
              <a:solidFill>
                <a:srgbClr val="002060"/>
              </a:solidFill>
              <a:latin typeface="Arial" panose="020B0604020202020204" pitchFamily="34" charset="0"/>
            </a:endParaRPr>
          </a:p>
        </p:txBody>
      </p:sp>
      <p:sp>
        <p:nvSpPr>
          <p:cNvPr id="6" name="TextBox 5"/>
          <p:cNvSpPr txBox="1">
            <a:spLocks noChangeArrowheads="1"/>
          </p:cNvSpPr>
          <p:nvPr/>
        </p:nvSpPr>
        <p:spPr bwMode="auto">
          <a:xfrm>
            <a:off x="265113" y="1231900"/>
            <a:ext cx="8628062"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400" dirty="0">
                <a:solidFill>
                  <a:schemeClr val="tx2"/>
                </a:solidFill>
                <a:latin typeface="Gill Sans MT" panose="020B0502020104020203" pitchFamily="34" charset="0"/>
              </a:rPr>
              <a:t>European Coast: ≈ 89,000km</a:t>
            </a:r>
            <a:r>
              <a:rPr lang="en-GB" altLang="en-US" sz="2400" baseline="30000" dirty="0">
                <a:solidFill>
                  <a:schemeClr val="tx2"/>
                </a:solidFill>
                <a:latin typeface="Gill Sans MT" panose="020B0502020104020203" pitchFamily="34" charset="0"/>
              </a:rPr>
              <a:t>a</a:t>
            </a:r>
            <a:r>
              <a:rPr lang="en-GB" altLang="en-US" sz="2400" dirty="0">
                <a:solidFill>
                  <a:schemeClr val="tx2"/>
                </a:solidFill>
                <a:latin typeface="Gill Sans MT" panose="020B0502020104020203" pitchFamily="34" charset="0"/>
              </a:rPr>
              <a:t>       </a:t>
            </a:r>
          </a:p>
          <a:p>
            <a:pPr eaLnBrk="1" hangingPunct="1"/>
            <a:endParaRPr lang="en-GB" altLang="en-US" sz="2400" dirty="0">
              <a:solidFill>
                <a:schemeClr val="tx2"/>
              </a:solidFill>
              <a:latin typeface="Gill Sans MT" panose="020B0502020104020203" pitchFamily="34" charset="0"/>
            </a:endParaRPr>
          </a:p>
          <a:p>
            <a:pPr eaLnBrk="1" hangingPunct="1"/>
            <a:r>
              <a:rPr lang="en-GB" altLang="en-US" sz="2400" dirty="0">
                <a:solidFill>
                  <a:schemeClr val="tx2"/>
                </a:solidFill>
                <a:latin typeface="Gill Sans MT" panose="020B0502020104020203" pitchFamily="34" charset="0"/>
              </a:rPr>
              <a:t>It’s a place where people: live ≈ 200 million </a:t>
            </a:r>
            <a:r>
              <a:rPr lang="en-GB" altLang="en-US" sz="2400" dirty="0" err="1">
                <a:solidFill>
                  <a:schemeClr val="tx2"/>
                </a:solidFill>
                <a:latin typeface="Gill Sans MT" panose="020B0502020104020203" pitchFamily="34" charset="0"/>
              </a:rPr>
              <a:t>inhabitants</a:t>
            </a:r>
            <a:r>
              <a:rPr lang="en-GB" altLang="en-US" sz="2400" baseline="30000" dirty="0" err="1">
                <a:solidFill>
                  <a:schemeClr val="tx2"/>
                </a:solidFill>
                <a:latin typeface="Gill Sans MT" panose="020B0502020104020203" pitchFamily="34" charset="0"/>
              </a:rPr>
              <a:t>a</a:t>
            </a:r>
            <a:endParaRPr lang="en-GB" altLang="en-US" sz="2400" dirty="0">
              <a:solidFill>
                <a:schemeClr val="tx2"/>
              </a:solidFill>
              <a:latin typeface="Gill Sans MT" panose="020B0502020104020203" pitchFamily="34" charset="0"/>
            </a:endParaRPr>
          </a:p>
          <a:p>
            <a:pPr eaLnBrk="1" hangingPunct="1"/>
            <a:r>
              <a:rPr lang="en-GB" altLang="en-US" sz="2400" dirty="0">
                <a:solidFill>
                  <a:schemeClr val="tx2"/>
                </a:solidFill>
                <a:latin typeface="Gill Sans MT" panose="020B0502020104020203" pitchFamily="34" charset="0"/>
              </a:rPr>
              <a:t>                                          work ≈ 5.5 million </a:t>
            </a:r>
            <a:r>
              <a:rPr lang="en-GB" altLang="en-US" sz="2400" dirty="0" err="1">
                <a:solidFill>
                  <a:schemeClr val="tx2"/>
                </a:solidFill>
                <a:latin typeface="Gill Sans MT" panose="020B0502020104020203" pitchFamily="34" charset="0"/>
              </a:rPr>
              <a:t>jobs</a:t>
            </a:r>
            <a:r>
              <a:rPr lang="en-GB" altLang="en-US" sz="2400" baseline="30000" dirty="0" err="1">
                <a:solidFill>
                  <a:schemeClr val="tx2"/>
                </a:solidFill>
                <a:latin typeface="Gill Sans MT" panose="020B0502020104020203" pitchFamily="34" charset="0"/>
              </a:rPr>
              <a:t>b</a:t>
            </a:r>
            <a:endParaRPr lang="en-GB" altLang="en-US" sz="2400" dirty="0">
              <a:solidFill>
                <a:schemeClr val="tx2"/>
              </a:solidFill>
              <a:latin typeface="Gill Sans MT" panose="020B0502020104020203" pitchFamily="34" charset="0"/>
            </a:endParaRPr>
          </a:p>
          <a:p>
            <a:pPr eaLnBrk="1" hangingPunct="1"/>
            <a:r>
              <a:rPr lang="en-GB" altLang="en-US" sz="2400" dirty="0">
                <a:solidFill>
                  <a:schemeClr val="tx2"/>
                </a:solidFill>
                <a:latin typeface="Gill Sans MT" panose="020B0502020104020203" pitchFamily="34" charset="0"/>
              </a:rPr>
              <a:t>                                          generate growth  ≈ €500 billion </a:t>
            </a:r>
            <a:r>
              <a:rPr lang="en-GB" altLang="en-US" sz="2400" dirty="0" err="1">
                <a:solidFill>
                  <a:schemeClr val="tx2"/>
                </a:solidFill>
                <a:latin typeface="Gill Sans MT" panose="020B0502020104020203" pitchFamily="34" charset="0"/>
              </a:rPr>
              <a:t>pa</a:t>
            </a:r>
            <a:r>
              <a:rPr lang="en-GB" altLang="en-US" sz="2400" baseline="30000" dirty="0" err="1">
                <a:solidFill>
                  <a:schemeClr val="tx2"/>
                </a:solidFill>
                <a:latin typeface="Gill Sans MT" panose="020B0502020104020203" pitchFamily="34" charset="0"/>
              </a:rPr>
              <a:t>b</a:t>
            </a:r>
            <a:endParaRPr lang="en-GB" altLang="en-US" sz="2400" dirty="0">
              <a:solidFill>
                <a:schemeClr val="tx2"/>
              </a:solidFill>
              <a:latin typeface="Gill Sans MT" panose="020B0502020104020203" pitchFamily="34" charset="0"/>
            </a:endParaRPr>
          </a:p>
          <a:p>
            <a:pPr eaLnBrk="1" hangingPunct="1"/>
            <a:r>
              <a:rPr lang="en-GB" altLang="en-US" sz="2000" dirty="0" smtClean="0">
                <a:solidFill>
                  <a:schemeClr val="tx2"/>
                </a:solidFill>
                <a:latin typeface="Gill Sans MT" panose="020B0502020104020203" pitchFamily="34" charset="0"/>
              </a:rPr>
              <a:t>				</a:t>
            </a:r>
            <a:r>
              <a:rPr lang="en-GB" altLang="en-US" sz="2400" dirty="0" smtClean="0">
                <a:solidFill>
                  <a:schemeClr val="tx2"/>
                </a:solidFill>
                <a:latin typeface="Gill Sans MT" panose="020B0502020104020203" pitchFamily="34" charset="0"/>
              </a:rPr>
              <a:t>[Mostly urban]</a:t>
            </a:r>
          </a:p>
          <a:p>
            <a:pPr eaLnBrk="1" hangingPunct="1"/>
            <a:endParaRPr lang="en-GB" altLang="en-US" sz="2000" dirty="0">
              <a:solidFill>
                <a:schemeClr val="tx2"/>
              </a:solidFill>
              <a:latin typeface="Gill Sans MT" panose="020B0502020104020203" pitchFamily="34" charset="0"/>
            </a:endParaRPr>
          </a:p>
          <a:p>
            <a:pPr eaLnBrk="1" hangingPunct="1"/>
            <a:r>
              <a:rPr lang="en-GB" altLang="en-US" sz="2400" dirty="0">
                <a:solidFill>
                  <a:schemeClr val="tx2"/>
                </a:solidFill>
                <a:latin typeface="Gill Sans MT" panose="020B0502020104020203" pitchFamily="34" charset="0"/>
              </a:rPr>
              <a:t>And yet “</a:t>
            </a:r>
            <a:r>
              <a:rPr lang="en-GB" altLang="en-US" sz="2400" i="1" dirty="0">
                <a:solidFill>
                  <a:schemeClr val="tx2"/>
                </a:solidFill>
                <a:latin typeface="Gill Sans MT" panose="020B0502020104020203" pitchFamily="34" charset="0"/>
              </a:rPr>
              <a:t>many people have little understanding of the importance of our seas and oceans in their daily lives [and] the impact they have on human health and wellbeing</a:t>
            </a:r>
            <a:r>
              <a:rPr lang="en-GB" altLang="en-US" sz="2400" dirty="0">
                <a:solidFill>
                  <a:schemeClr val="tx2"/>
                </a:solidFill>
                <a:latin typeface="Gill Sans MT" panose="020B0502020104020203" pitchFamily="34" charset="0"/>
              </a:rPr>
              <a:t>” (Draft Rome Declaration, 2014)</a:t>
            </a:r>
          </a:p>
          <a:p>
            <a:pPr eaLnBrk="1" hangingPunct="1"/>
            <a:endParaRPr lang="en-GB" altLang="en-US" sz="2000" dirty="0">
              <a:solidFill>
                <a:schemeClr val="tx2"/>
              </a:solidFill>
              <a:latin typeface="Gill Sans MT" panose="020B0502020104020203" pitchFamily="34" charset="0"/>
            </a:endParaRPr>
          </a:p>
          <a:p>
            <a:pPr eaLnBrk="1" hangingPunct="1"/>
            <a:endParaRPr lang="en-GB" altLang="en-US" sz="2000" dirty="0">
              <a:solidFill>
                <a:schemeClr val="tx2"/>
              </a:solidFill>
              <a:latin typeface="Gill Sans MT" panose="020B0502020104020203" pitchFamily="34" charset="0"/>
            </a:endParaRPr>
          </a:p>
        </p:txBody>
      </p:sp>
    </p:spTree>
    <p:extLst>
      <p:ext uri="{BB962C8B-B14F-4D97-AF65-F5344CB8AC3E}">
        <p14:creationId xmlns:p14="http://schemas.microsoft.com/office/powerpoint/2010/main" val="2552050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124744"/>
            <a:ext cx="2987824" cy="4320480"/>
          </a:xfrm>
        </p:spPr>
        <p:txBody>
          <a:bodyPr>
            <a:normAutofit/>
          </a:bodyPr>
          <a:lstStyle/>
          <a:p>
            <a:r>
              <a:rPr lang="en-GB" dirty="0" smtClean="0"/>
              <a:t>England’s population health</a:t>
            </a:r>
          </a:p>
          <a:p>
            <a:r>
              <a:rPr lang="en-GB" dirty="0" smtClean="0"/>
              <a:t>Census general health question</a:t>
            </a:r>
          </a:p>
          <a:p>
            <a:r>
              <a:rPr lang="en-GB" dirty="0" smtClean="0"/>
              <a:t>n ~48m across ~30,000 small areas</a:t>
            </a:r>
            <a:endParaRPr lang="en-GB" dirty="0"/>
          </a:p>
        </p:txBody>
      </p:sp>
      <p:pic>
        <p:nvPicPr>
          <p:cNvPr id="5" name="Picture 4" descr="lsoa_good_health_dsr.tif"/>
          <p:cNvPicPr>
            <a:picLocks noChangeAspect="1"/>
          </p:cNvPicPr>
          <p:nvPr/>
        </p:nvPicPr>
        <p:blipFill>
          <a:blip r:embed="rId2" cstate="print"/>
          <a:srcRect b="6974"/>
          <a:stretch>
            <a:fillRect/>
          </a:stretch>
        </p:blipFill>
        <p:spPr>
          <a:xfrm>
            <a:off x="3131842" y="33475"/>
            <a:ext cx="6012158" cy="6859066"/>
          </a:xfrm>
          <a:prstGeom prst="rect">
            <a:avLst/>
          </a:prstGeom>
        </p:spPr>
      </p:pic>
    </p:spTree>
    <p:extLst>
      <p:ext uri="{BB962C8B-B14F-4D97-AF65-F5344CB8AC3E}">
        <p14:creationId xmlns:p14="http://schemas.microsoft.com/office/powerpoint/2010/main" val="42941664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pic>
        <p:nvPicPr>
          <p:cNvPr id="5" name="Picture 4" descr="lsoa_good_health_dsr.tif"/>
          <p:cNvPicPr>
            <a:picLocks noChangeAspect="1"/>
          </p:cNvPicPr>
          <p:nvPr/>
        </p:nvPicPr>
        <p:blipFill>
          <a:blip r:embed="rId2" cstate="print"/>
          <a:srcRect b="6974"/>
          <a:stretch>
            <a:fillRect/>
          </a:stretch>
        </p:blipFill>
        <p:spPr>
          <a:xfrm>
            <a:off x="3131842" y="33475"/>
            <a:ext cx="6012158" cy="685906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5616624" cy="6850126"/>
          </a:xfrm>
          <a:prstGeom prst="rect">
            <a:avLst/>
          </a:prstGeom>
        </p:spPr>
      </p:pic>
    </p:spTree>
    <p:extLst>
      <p:ext uri="{BB962C8B-B14F-4D97-AF65-F5344CB8AC3E}">
        <p14:creationId xmlns:p14="http://schemas.microsoft.com/office/powerpoint/2010/main" val="1833173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 of coastal populations</a:t>
            </a:r>
            <a:endParaRPr lang="en-GB" dirty="0"/>
          </a:p>
        </p:txBody>
      </p:sp>
      <p:sp>
        <p:nvSpPr>
          <p:cNvPr id="5" name="Rectangle 4"/>
          <p:cNvSpPr/>
          <p:nvPr/>
        </p:nvSpPr>
        <p:spPr>
          <a:xfrm>
            <a:off x="4788024" y="5903893"/>
            <a:ext cx="4572000" cy="954107"/>
          </a:xfrm>
          <a:prstGeom prst="rect">
            <a:avLst/>
          </a:prstGeom>
        </p:spPr>
        <p:txBody>
          <a:bodyPr>
            <a:spAutoFit/>
          </a:bodyPr>
          <a:lstStyle/>
          <a:p>
            <a:r>
              <a:rPr lang="en-GB" sz="1400" dirty="0" err="1">
                <a:latin typeface="Segoe UI" panose="020B0502040204020203" pitchFamily="34" charset="0"/>
              </a:rPr>
              <a:t>Depledge</a:t>
            </a:r>
            <a:r>
              <a:rPr lang="en-GB" sz="1400" dirty="0">
                <a:latin typeface="Segoe UI" panose="020B0502040204020203" pitchFamily="34" charset="0"/>
              </a:rPr>
              <a:t>, M., Lovell, R., Wheeler, B., Morrissey, K., White, M., Fleming, L., 2017. Future of the Sea: Health and Wellbeing of Coastal Communities</a:t>
            </a:r>
            <a:r>
              <a:rPr lang="en-GB" sz="1400" dirty="0" smtClean="0">
                <a:latin typeface="Segoe UI" panose="020B0502040204020203" pitchFamily="34" charset="0"/>
              </a:rPr>
              <a:t>. London: </a:t>
            </a:r>
            <a:r>
              <a:rPr lang="en-GB" sz="1400" dirty="0" err="1" smtClean="0">
                <a:latin typeface="Segoe UI" panose="020B0502040204020203" pitchFamily="34" charset="0"/>
              </a:rPr>
              <a:t>Gov</a:t>
            </a:r>
            <a:r>
              <a:rPr lang="en-GB" sz="1400" dirty="0" smtClean="0">
                <a:latin typeface="Segoe UI" panose="020B0502040204020203" pitchFamily="34" charset="0"/>
              </a:rPr>
              <a:t> Office for Science</a:t>
            </a:r>
            <a:endParaRPr lang="en-GB" sz="1400" dirty="0">
              <a:latin typeface="Segoe UI" panose="020B0502040204020203" pitchFamily="34" charset="0"/>
            </a:endParaRPr>
          </a:p>
        </p:txBody>
      </p:sp>
      <p:pic>
        <p:nvPicPr>
          <p:cNvPr id="3" name="Picture 2"/>
          <p:cNvPicPr>
            <a:picLocks noChangeAspect="1"/>
          </p:cNvPicPr>
          <p:nvPr/>
        </p:nvPicPr>
        <p:blipFill>
          <a:blip r:embed="rId3"/>
          <a:stretch>
            <a:fillRect/>
          </a:stretch>
        </p:blipFill>
        <p:spPr>
          <a:xfrm>
            <a:off x="899592" y="980728"/>
            <a:ext cx="6781219" cy="4968552"/>
          </a:xfrm>
          <a:prstGeom prst="rect">
            <a:avLst/>
          </a:prstGeom>
        </p:spPr>
      </p:pic>
    </p:spTree>
    <p:extLst>
      <p:ext uri="{BB962C8B-B14F-4D97-AF65-F5344CB8AC3E}">
        <p14:creationId xmlns:p14="http://schemas.microsoft.com/office/powerpoint/2010/main" val="40119195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Health at the coast – after adjustment</a:t>
            </a:r>
            <a:endParaRPr lang="en-GB" dirty="0"/>
          </a:p>
        </p:txBody>
      </p:sp>
      <p:sp>
        <p:nvSpPr>
          <p:cNvPr id="3" name="Text Placeholder 2"/>
          <p:cNvSpPr>
            <a:spLocks noGrp="1"/>
          </p:cNvSpPr>
          <p:nvPr>
            <p:ph type="body" sz="quarter" idx="10"/>
          </p:nvPr>
        </p:nvSpPr>
        <p:spPr>
          <a:xfrm>
            <a:off x="107504" y="5517232"/>
            <a:ext cx="8229600" cy="720105"/>
          </a:xfrm>
        </p:spPr>
        <p:txBody>
          <a:bodyPr>
            <a:normAutofit fontScale="85000" lnSpcReduction="20000"/>
          </a:bodyPr>
          <a:lstStyle/>
          <a:p>
            <a:pPr marL="0" indent="0">
              <a:buNone/>
            </a:pPr>
            <a:r>
              <a:rPr lang="en-GB" dirty="0" smtClean="0"/>
              <a:t>Adjusted for population age, sex, Indices of Deprivation, greenspace</a:t>
            </a:r>
            <a:endParaRPr lang="en-GB"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4092" r="62666"/>
          <a:stretch/>
        </p:blipFill>
        <p:spPr bwMode="auto">
          <a:xfrm>
            <a:off x="1259632" y="1772816"/>
            <a:ext cx="648241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88024" y="6286101"/>
            <a:ext cx="4572000" cy="600164"/>
          </a:xfrm>
          <a:prstGeom prst="rect">
            <a:avLst/>
          </a:prstGeom>
        </p:spPr>
        <p:txBody>
          <a:bodyPr>
            <a:spAutoFit/>
          </a:bodyPr>
          <a:lstStyle/>
          <a:p>
            <a:r>
              <a:rPr lang="en-GB" sz="1100" dirty="0"/>
              <a:t>Wheeler, B.W., White, M., Stahl-Timmins, W., Depledge, M.H. (2012). Does living by the coast improve health and wellbeing? </a:t>
            </a:r>
            <a:r>
              <a:rPr lang="en-GB" sz="1100" i="1" dirty="0"/>
              <a:t>Health &amp; Place </a:t>
            </a:r>
            <a:r>
              <a:rPr lang="en-GB" sz="1100" dirty="0"/>
              <a:t>18 (5</a:t>
            </a:r>
            <a:r>
              <a:rPr lang="en-GB" sz="1100" dirty="0" smtClean="0"/>
              <a:t>): 1198-1201</a:t>
            </a:r>
            <a:endParaRPr lang="en-GB" sz="1100" b="1" dirty="0"/>
          </a:p>
        </p:txBody>
      </p:sp>
      <p:sp>
        <p:nvSpPr>
          <p:cNvPr id="6" name="TextBox 5"/>
          <p:cNvSpPr txBox="1"/>
          <p:nvPr/>
        </p:nvSpPr>
        <p:spPr>
          <a:xfrm>
            <a:off x="3563888" y="1340768"/>
            <a:ext cx="5272597" cy="369332"/>
          </a:xfrm>
          <a:prstGeom prst="rect">
            <a:avLst/>
          </a:prstGeom>
          <a:noFill/>
        </p:spPr>
        <p:txBody>
          <a:bodyPr wrap="none" rtlCol="0">
            <a:spAutoFit/>
          </a:bodyPr>
          <a:lstStyle/>
          <a:p>
            <a:r>
              <a:rPr lang="en-GB" dirty="0" smtClean="0"/>
              <a:t>&gt;50km                 20-50km   5-20km  1-5km    &lt;1km      </a:t>
            </a: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2924944"/>
            <a:ext cx="1638803" cy="1584176"/>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1987853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Inequalities</a:t>
            </a:r>
            <a:endParaRPr lang="en-GB" dirty="0"/>
          </a:p>
        </p:txBody>
      </p:sp>
      <p:sp>
        <p:nvSpPr>
          <p:cNvPr id="3" name="Text Placeholder 2"/>
          <p:cNvSpPr>
            <a:spLocks noGrp="1"/>
          </p:cNvSpPr>
          <p:nvPr>
            <p:ph type="body" sz="quarter" idx="10"/>
          </p:nvPr>
        </p:nvSpPr>
        <p:spPr/>
        <p:txBody>
          <a:bodyPr/>
          <a:lstStyle/>
          <a:p>
            <a:r>
              <a:rPr lang="en-GB" dirty="0" smtClean="0"/>
              <a:t>Do good quality environments have the potential to mitigate adverse health impacts of poverty/low socio-economic status?</a:t>
            </a:r>
          </a:p>
          <a:p>
            <a:r>
              <a:rPr lang="en-GB" dirty="0" err="1" smtClean="0"/>
              <a:t>Equigenic</a:t>
            </a:r>
            <a:r>
              <a:rPr lang="en-GB" dirty="0" smtClean="0"/>
              <a:t> – equality promoting - environments? </a:t>
            </a:r>
            <a:r>
              <a:rPr lang="en-GB" dirty="0"/>
              <a:t>(Mitchell et </a:t>
            </a:r>
            <a:r>
              <a:rPr lang="en-GB" dirty="0" smtClean="0"/>
              <a:t>al, 2015) </a:t>
            </a:r>
            <a:endParaRPr lang="en-GB" dirty="0"/>
          </a:p>
        </p:txBody>
      </p:sp>
      <p:sp>
        <p:nvSpPr>
          <p:cNvPr id="4" name="Rectangle 3"/>
          <p:cNvSpPr/>
          <p:nvPr/>
        </p:nvSpPr>
        <p:spPr>
          <a:xfrm>
            <a:off x="4788024" y="6008342"/>
            <a:ext cx="4104456" cy="830997"/>
          </a:xfrm>
          <a:prstGeom prst="rect">
            <a:avLst/>
          </a:prstGeom>
        </p:spPr>
        <p:txBody>
          <a:bodyPr wrap="square">
            <a:spAutoFit/>
          </a:bodyPr>
          <a:lstStyle/>
          <a:p>
            <a:r>
              <a:rPr lang="en-GB" sz="1200" dirty="0" smtClean="0">
                <a:latin typeface="Segoe UI" panose="020B0502040204020203" pitchFamily="34" charset="0"/>
              </a:rPr>
              <a:t> Mitchell</a:t>
            </a:r>
            <a:r>
              <a:rPr lang="en-GB" sz="1200" dirty="0">
                <a:latin typeface="Segoe UI" panose="020B0502040204020203" pitchFamily="34" charset="0"/>
              </a:rPr>
              <a:t>, R.J., Richardson, E.A., Shortt, N.K., Pearce, J.R., 2015. </a:t>
            </a:r>
            <a:r>
              <a:rPr lang="en-GB" sz="1200" dirty="0" err="1">
                <a:latin typeface="Segoe UI" panose="020B0502040204020203" pitchFamily="34" charset="0"/>
              </a:rPr>
              <a:t>Neighborhood</a:t>
            </a:r>
            <a:r>
              <a:rPr lang="en-GB" sz="1200" dirty="0">
                <a:latin typeface="Segoe UI" panose="020B0502040204020203" pitchFamily="34" charset="0"/>
              </a:rPr>
              <a:t> Environments and Socioeconomic Inequalities in Mental Well-Being. American Journal of Preventive Medicine 49, 80-84. </a:t>
            </a:r>
            <a:endParaRPr lang="en-GB" sz="1200" dirty="0"/>
          </a:p>
        </p:txBody>
      </p:sp>
    </p:spTree>
    <p:extLst>
      <p:ext uri="{BB962C8B-B14F-4D97-AF65-F5344CB8AC3E}">
        <p14:creationId xmlns:p14="http://schemas.microsoft.com/office/powerpoint/2010/main" val="4101767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Health at the coast</a:t>
            </a:r>
            <a:r>
              <a:rPr lang="en-GB" dirty="0"/>
              <a:t> </a:t>
            </a:r>
            <a:r>
              <a:rPr lang="en-GB" dirty="0" smtClean="0"/>
              <a:t>&amp; </a:t>
            </a:r>
            <a:r>
              <a:rPr lang="en-GB" dirty="0" err="1" smtClean="0"/>
              <a:t>equigenesis</a:t>
            </a:r>
            <a:endParaRPr lang="en-GB" dirty="0"/>
          </a:p>
        </p:txBody>
      </p:sp>
      <p:sp>
        <p:nvSpPr>
          <p:cNvPr id="5" name="TextBox 4"/>
          <p:cNvSpPr txBox="1"/>
          <p:nvPr/>
        </p:nvSpPr>
        <p:spPr>
          <a:xfrm>
            <a:off x="179512" y="4509120"/>
            <a:ext cx="8820472" cy="646331"/>
          </a:xfrm>
          <a:prstGeom prst="rect">
            <a:avLst/>
          </a:prstGeom>
          <a:noFill/>
        </p:spPr>
        <p:txBody>
          <a:bodyPr wrap="square" rtlCol="0">
            <a:spAutoFit/>
          </a:bodyPr>
          <a:lstStyle/>
          <a:p>
            <a:r>
              <a:rPr lang="en-GB" dirty="0" smtClean="0">
                <a:latin typeface="Myriad Pro" pitchFamily="34" charset="0"/>
              </a:rPr>
              <a:t>OLS regression coefficients; all models adjust for age, sex, 5 deprivation domains, and greenspace</a:t>
            </a:r>
            <a:endParaRPr lang="en-GB" dirty="0">
              <a:latin typeface="Myriad Pro" pitchFamily="34" charset="0"/>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321" t="50000"/>
          <a:stretch/>
        </p:blipFill>
        <p:spPr bwMode="auto">
          <a:xfrm>
            <a:off x="144016" y="1700808"/>
            <a:ext cx="8820472" cy="2749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9512" y="5301208"/>
            <a:ext cx="8820472" cy="646331"/>
          </a:xfrm>
          <a:prstGeom prst="rect">
            <a:avLst/>
          </a:prstGeom>
          <a:noFill/>
        </p:spPr>
        <p:txBody>
          <a:bodyPr wrap="square" rtlCol="0">
            <a:spAutoFit/>
          </a:bodyPr>
          <a:lstStyle/>
          <a:p>
            <a:r>
              <a:rPr lang="en-GB" dirty="0" smtClean="0">
                <a:latin typeface="Myriad Pro" pitchFamily="34" charset="0"/>
              </a:rPr>
              <a:t>We find the strongest link in the poorest urban areas; in wealthier areas there’s almost no evidence of a connection.</a:t>
            </a:r>
            <a:endParaRPr lang="en-GB" dirty="0">
              <a:latin typeface="Myriad Pro" pitchFamily="34" charset="0"/>
            </a:endParaRPr>
          </a:p>
        </p:txBody>
      </p:sp>
      <p:sp>
        <p:nvSpPr>
          <p:cNvPr id="9" name="Rectangle 8"/>
          <p:cNvSpPr/>
          <p:nvPr/>
        </p:nvSpPr>
        <p:spPr>
          <a:xfrm>
            <a:off x="4788024" y="6286101"/>
            <a:ext cx="4572000" cy="600164"/>
          </a:xfrm>
          <a:prstGeom prst="rect">
            <a:avLst/>
          </a:prstGeom>
        </p:spPr>
        <p:txBody>
          <a:bodyPr>
            <a:spAutoFit/>
          </a:bodyPr>
          <a:lstStyle/>
          <a:p>
            <a:r>
              <a:rPr lang="en-GB" sz="1100" dirty="0"/>
              <a:t>Wheeler, B.W., White, M., Stahl-Timmins, W., Depledge, M.H. (2012). Does living by the coast improve health and wellbeing? </a:t>
            </a:r>
            <a:r>
              <a:rPr lang="en-GB" sz="1100" i="1" dirty="0"/>
              <a:t>Health &amp; Place </a:t>
            </a:r>
            <a:r>
              <a:rPr lang="en-GB" sz="1100" dirty="0"/>
              <a:t>18 (5</a:t>
            </a:r>
            <a:r>
              <a:rPr lang="en-GB" sz="1100" dirty="0" smtClean="0"/>
              <a:t>): 1198-1201</a:t>
            </a:r>
            <a:endParaRPr lang="en-GB" sz="1100" b="1" dirty="0"/>
          </a:p>
        </p:txBody>
      </p:sp>
    </p:spTree>
    <p:extLst>
      <p:ext uri="{BB962C8B-B14F-4D97-AF65-F5344CB8AC3E}">
        <p14:creationId xmlns:p14="http://schemas.microsoft.com/office/powerpoint/2010/main" val="1761508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Gill Sans MT" panose="020B0502020104020203" pitchFamily="34" charset="0"/>
              </a:rPr>
              <a:t>Outline</a:t>
            </a:r>
            <a:endParaRPr lang="en-GB" sz="4000" dirty="0">
              <a:latin typeface="Gill Sans MT" panose="020B0502020104020203" pitchFamily="34" charset="0"/>
            </a:endParaRPr>
          </a:p>
        </p:txBody>
      </p:sp>
      <p:sp>
        <p:nvSpPr>
          <p:cNvPr id="3" name="Text Placeholder 2"/>
          <p:cNvSpPr>
            <a:spLocks noGrp="1"/>
          </p:cNvSpPr>
          <p:nvPr>
            <p:ph type="body" sz="quarter" idx="10"/>
          </p:nvPr>
        </p:nvSpPr>
        <p:spPr/>
        <p:txBody>
          <a:bodyPr>
            <a:normAutofit/>
          </a:bodyPr>
          <a:lstStyle/>
          <a:p>
            <a:r>
              <a:rPr lang="en-GB" sz="2800" b="1" dirty="0" smtClean="0">
                <a:latin typeface="Gill Sans MT" panose="020B0502020104020203" pitchFamily="34" charset="0"/>
              </a:rPr>
              <a:t>Pathways</a:t>
            </a:r>
            <a:r>
              <a:rPr lang="en-GB" sz="2800" dirty="0" smtClean="0">
                <a:latin typeface="Gill Sans MT" panose="020B0502020104020203" pitchFamily="34" charset="0"/>
              </a:rPr>
              <a:t> from nature </a:t>
            </a:r>
            <a:r>
              <a:rPr lang="en-GB" sz="2800" dirty="0" smtClean="0">
                <a:latin typeface="Gill Sans MT" panose="020B0502020104020203" pitchFamily="34" charset="0"/>
                <a:sym typeface="Wingdings" panose="05000000000000000000" pitchFamily="2" charset="2"/>
              </a:rPr>
              <a:t> health and wellbeing</a:t>
            </a:r>
          </a:p>
          <a:p>
            <a:r>
              <a:rPr lang="en-GB" sz="2800" dirty="0" smtClean="0">
                <a:latin typeface="Gill Sans MT" panose="020B0502020104020203" pitchFamily="34" charset="0"/>
                <a:sym typeface="Wingdings" panose="05000000000000000000" pitchFamily="2" charset="2"/>
              </a:rPr>
              <a:t>Some recent </a:t>
            </a:r>
            <a:r>
              <a:rPr lang="en-GB" sz="2800" b="1" dirty="0" smtClean="0">
                <a:latin typeface="Gill Sans MT" panose="020B0502020104020203" pitchFamily="34" charset="0"/>
                <a:sym typeface="Wingdings" panose="05000000000000000000" pitchFamily="2" charset="2"/>
              </a:rPr>
              <a:t>evidence</a:t>
            </a:r>
          </a:p>
          <a:p>
            <a:pPr lvl="1"/>
            <a:r>
              <a:rPr lang="en-GB" sz="2400" dirty="0" smtClean="0">
                <a:solidFill>
                  <a:srgbClr val="00B050"/>
                </a:solidFill>
                <a:latin typeface="Gill Sans MT" panose="020B0502020104020203" pitchFamily="34" charset="0"/>
                <a:sym typeface="Wingdings" panose="05000000000000000000" pitchFamily="2" charset="2"/>
              </a:rPr>
              <a:t>Green space </a:t>
            </a:r>
            <a:r>
              <a:rPr lang="en-GB" sz="2400" dirty="0" smtClean="0">
                <a:latin typeface="Gill Sans MT" panose="020B0502020104020203" pitchFamily="34" charset="0"/>
                <a:sym typeface="Wingdings" panose="05000000000000000000" pitchFamily="2" charset="2"/>
              </a:rPr>
              <a:t>&amp; </a:t>
            </a:r>
            <a:r>
              <a:rPr lang="en-GB" sz="2400" dirty="0" smtClean="0">
                <a:solidFill>
                  <a:schemeClr val="tx2"/>
                </a:solidFill>
                <a:latin typeface="Gill Sans MT" panose="020B0502020104020203" pitchFamily="34" charset="0"/>
                <a:sym typeface="Wingdings" panose="05000000000000000000" pitchFamily="2" charset="2"/>
              </a:rPr>
              <a:t>Blue space</a:t>
            </a:r>
          </a:p>
          <a:p>
            <a:pPr lvl="1"/>
            <a:r>
              <a:rPr lang="en-GB" sz="2400" dirty="0" smtClean="0">
                <a:latin typeface="Gill Sans MT" panose="020B0502020104020203" pitchFamily="34" charset="0"/>
                <a:sym typeface="Wingdings" panose="05000000000000000000" pitchFamily="2" charset="2"/>
              </a:rPr>
              <a:t>Links with health inequalities</a:t>
            </a:r>
            <a:endParaRPr lang="en-GB" sz="2400" b="1" dirty="0" smtClean="0">
              <a:solidFill>
                <a:srgbClr val="FF0000"/>
              </a:solidFill>
              <a:latin typeface="Gill Sans MT" panose="020B0502020104020203" pitchFamily="34" charset="0"/>
              <a:sym typeface="Wingdings" panose="05000000000000000000" pitchFamily="2" charset="2"/>
            </a:endParaRPr>
          </a:p>
          <a:p>
            <a:r>
              <a:rPr lang="en-GB" sz="2800" dirty="0">
                <a:latin typeface="Gill Sans MT" panose="020B0502020104020203" pitchFamily="34" charset="0"/>
                <a:sym typeface="Wingdings" panose="05000000000000000000" pitchFamily="2" charset="2"/>
              </a:rPr>
              <a:t>W</a:t>
            </a:r>
            <a:r>
              <a:rPr lang="en-GB" sz="2800" dirty="0" smtClean="0">
                <a:latin typeface="Gill Sans MT" panose="020B0502020104020203" pitchFamily="34" charset="0"/>
                <a:sym typeface="Wingdings" panose="05000000000000000000" pitchFamily="2" charset="2"/>
              </a:rPr>
              <a:t>hat’s it worth? </a:t>
            </a:r>
            <a:r>
              <a:rPr lang="en-GB" sz="2800" b="1" dirty="0" smtClean="0">
                <a:latin typeface="Gill Sans MT" panose="020B0502020104020203" pitchFamily="34" charset="0"/>
                <a:sym typeface="Wingdings" panose="05000000000000000000" pitchFamily="2" charset="2"/>
              </a:rPr>
              <a:t>Valuing</a:t>
            </a:r>
            <a:r>
              <a:rPr lang="en-GB" sz="2800" dirty="0" smtClean="0">
                <a:latin typeface="Gill Sans MT" panose="020B0502020104020203" pitchFamily="34" charset="0"/>
                <a:sym typeface="Wingdings" panose="05000000000000000000" pitchFamily="2" charset="2"/>
              </a:rPr>
              <a:t> nature for health</a:t>
            </a:r>
          </a:p>
          <a:p>
            <a:r>
              <a:rPr lang="en-GB" sz="2800" dirty="0" smtClean="0">
                <a:latin typeface="Gill Sans MT" panose="020B0502020104020203" pitchFamily="34" charset="0"/>
                <a:sym typeface="Wingdings" panose="05000000000000000000" pitchFamily="2" charset="2"/>
              </a:rPr>
              <a:t>Linking evidence, </a:t>
            </a:r>
            <a:r>
              <a:rPr lang="en-GB" sz="2800" b="1" dirty="0" smtClean="0">
                <a:latin typeface="Gill Sans MT" panose="020B0502020104020203" pitchFamily="34" charset="0"/>
                <a:sym typeface="Wingdings" panose="05000000000000000000" pitchFamily="2" charset="2"/>
              </a:rPr>
              <a:t>policy and practice</a:t>
            </a:r>
          </a:p>
          <a:p>
            <a:endParaRPr lang="en-GB" sz="2800" dirty="0">
              <a:latin typeface="Gill Sans MT" panose="020B0502020104020203" pitchFamily="34" charset="0"/>
              <a:sym typeface="Wingdings" panose="05000000000000000000" pitchFamily="2" charset="2"/>
            </a:endParaRPr>
          </a:p>
          <a:p>
            <a:endParaRPr lang="en-GB" sz="2800" b="1" dirty="0" smtClean="0">
              <a:solidFill>
                <a:srgbClr val="00B050"/>
              </a:solidFill>
              <a:latin typeface="Gill Sans MT" panose="020B0502020104020203" pitchFamily="34" charset="0"/>
              <a:sym typeface="Wingdings" panose="05000000000000000000" pitchFamily="2" charset="2"/>
            </a:endParaRPr>
          </a:p>
          <a:p>
            <a:endParaRPr lang="en-GB" sz="2800" dirty="0">
              <a:latin typeface="Gill Sans MT" panose="020B0502020104020203" pitchFamily="34" charset="0"/>
            </a:endParaRPr>
          </a:p>
        </p:txBody>
      </p:sp>
    </p:spTree>
    <p:extLst>
      <p:ext uri="{BB962C8B-B14F-4D97-AF65-F5344CB8AC3E}">
        <p14:creationId xmlns:p14="http://schemas.microsoft.com/office/powerpoint/2010/main" val="3052541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06090"/>
          </a:xfrm>
        </p:spPr>
        <p:txBody>
          <a:bodyPr/>
          <a:lstStyle/>
          <a:p>
            <a:r>
              <a:rPr lang="en-GB" dirty="0" smtClean="0"/>
              <a:t>What about actual visits to nature?</a:t>
            </a:r>
            <a:endParaRPr lang="en-GB" dirty="0"/>
          </a:p>
        </p:txBody>
      </p:sp>
      <p:pic>
        <p:nvPicPr>
          <p:cNvPr id="5122" name="Picture 2" descr="https://lh3.googleusercontent.com/_NjyDeNOSM-Y9fAMr4fQ3qDC97c03mGSJzpgJg78imMZbyP9grs2yVnPWg6U6v__FzgRWFUBOA7s6FhlQTfRBpWFswq1q13vLZfL52BI88DqBlHGf2WB4oBYlDx3UVCIjNZUxmoroxaNGzoitH-6jGGWFra0sH0H2OfKpBv7WvGwp4KqahB9buC0fk1Z81suTxjhKl5FeBfaRiJaeRWNVdeXEn9yuaDXrw2nAWWcZZn88q9B_O79qv2h5PUMkui37OaFd9WdLDOy9PfgJU-pcvh1JkGUFRxwSSrQiyE2wsGZ7VArzHU0xc_ES4gnZBDvV24sNmww4NkcButto_83RkXaLa7I7amjt4vIe53a7v94KaoKLRxqpx2Elpdk0EDyKbW2dKJOKJ4iZ6vNPVKp3-Pztl_1fXwsxJh9fPh7MjmLGCKen7GQ6RxISrDz7-30lgjIMcoHcFl6l7l_5H1LaMAB1akoZjeKKt4kjFKv6hTTBpxB_kXMz5Q4rQqUhcyUMseCSgdQPoqAoNhKOaiXMIMSXjLzds8q17xlFOsjSfq1YLtUhextddqNbgcPj1avMRV44-vgcn9Mlb-ej0XCsSLK5AP2Xh9a-jI=w1151-h647-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8967055"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362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230"/>
            <a:ext cx="9036497" cy="642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5678" y="6228601"/>
            <a:ext cx="5834674" cy="584775"/>
          </a:xfrm>
          <a:prstGeom prst="rect">
            <a:avLst/>
          </a:prstGeom>
          <a:noFill/>
        </p:spPr>
        <p:txBody>
          <a:bodyPr wrap="none" rtlCol="0">
            <a:spAutoFit/>
          </a:bodyPr>
          <a:lstStyle/>
          <a:p>
            <a:pPr algn="ctr"/>
            <a:r>
              <a:rPr lang="en-GB" sz="1600" b="1" dirty="0" smtClean="0">
                <a:solidFill>
                  <a:prstClr val="black"/>
                </a:solidFill>
              </a:rPr>
              <a:t>Natural England/TNS (2013) MENE Infographic Report</a:t>
            </a:r>
          </a:p>
          <a:p>
            <a:pPr algn="ctr"/>
            <a:r>
              <a:rPr lang="en-GB" sz="1600" b="1" dirty="0">
                <a:solidFill>
                  <a:prstClr val="black"/>
                </a:solidFill>
              </a:rPr>
              <a:t>http://www.naturalengland.org.uk/ourwork/evidence/mene.aspx</a:t>
            </a:r>
          </a:p>
        </p:txBody>
      </p:sp>
      <p:sp>
        <p:nvSpPr>
          <p:cNvPr id="5" name="Title 4"/>
          <p:cNvSpPr>
            <a:spLocks noGrp="1"/>
          </p:cNvSpPr>
          <p:nvPr>
            <p:ph type="title"/>
          </p:nvPr>
        </p:nvSpPr>
        <p:spPr>
          <a:xfrm>
            <a:off x="467544" y="-171400"/>
            <a:ext cx="8229600" cy="706090"/>
          </a:xfrm>
        </p:spPr>
        <p:txBody>
          <a:bodyPr>
            <a:normAutofit/>
          </a:bodyPr>
          <a:lstStyle/>
          <a:p>
            <a:r>
              <a:rPr lang="en-GB" sz="2800" dirty="0" smtClean="0"/>
              <a:t>Monitor of Engagement with the Natural Environment</a:t>
            </a:r>
            <a:endParaRPr lang="en-GB" sz="2800" dirty="0"/>
          </a:p>
        </p:txBody>
      </p:sp>
    </p:spTree>
    <p:extLst>
      <p:ext uri="{BB962C8B-B14F-4D97-AF65-F5344CB8AC3E}">
        <p14:creationId xmlns:p14="http://schemas.microsoft.com/office/powerpoint/2010/main" val="403199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11"/>
          <p:cNvSpPr txBox="1">
            <a:spLocks noChangeArrowheads="1"/>
          </p:cNvSpPr>
          <p:nvPr/>
        </p:nvSpPr>
        <p:spPr bwMode="auto">
          <a:xfrm>
            <a:off x="3375025" y="333375"/>
            <a:ext cx="55610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lgn="ctr" eaLnBrk="1" hangingPunct="1">
              <a:lnSpc>
                <a:spcPct val="90000"/>
              </a:lnSpc>
              <a:spcBef>
                <a:spcPct val="45000"/>
              </a:spcBef>
              <a:buFontTx/>
              <a:buNone/>
            </a:pPr>
            <a:endParaRPr lang="en-US" altLang="en-US" sz="1400" b="1">
              <a:solidFill>
                <a:srgbClr val="0D0D0D"/>
              </a:solidFill>
              <a:ea typeface="MS PGothic" pitchFamily="34" charset="-128"/>
            </a:endParaRPr>
          </a:p>
        </p:txBody>
      </p:sp>
      <p:sp>
        <p:nvSpPr>
          <p:cNvPr id="14341" name="TextBox 26"/>
          <p:cNvSpPr txBox="1">
            <a:spLocks noChangeArrowheads="1"/>
          </p:cNvSpPr>
          <p:nvPr/>
        </p:nvSpPr>
        <p:spPr bwMode="auto">
          <a:xfrm>
            <a:off x="2984500" y="557213"/>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GB" altLang="en-US" sz="2000">
                <a:solidFill>
                  <a:srgbClr val="002060"/>
                </a:solidFill>
                <a:latin typeface="Myriad Pro" pitchFamily="34" charset="0"/>
              </a:rPr>
              <a:t>MENE visit locations</a:t>
            </a:r>
          </a:p>
        </p:txBody>
      </p:sp>
      <p:sp>
        <p:nvSpPr>
          <p:cNvPr id="25606" name="Rectangle 2"/>
          <p:cNvSpPr>
            <a:spLocks noChangeArrowheads="1"/>
          </p:cNvSpPr>
          <p:nvPr/>
        </p:nvSpPr>
        <p:spPr bwMode="auto">
          <a:xfrm>
            <a:off x="179512" y="260648"/>
            <a:ext cx="466407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rgbClr val="002060"/>
                </a:solidFill>
                <a:latin typeface="Arial" charset="0"/>
              </a:rPr>
              <a:t>MENE </a:t>
            </a:r>
            <a:r>
              <a:rPr lang="en-US" altLang="en-US" sz="2400" dirty="0" smtClean="0">
                <a:solidFill>
                  <a:srgbClr val="002060"/>
                </a:solidFill>
                <a:latin typeface="Arial" charset="0"/>
              </a:rPr>
              <a:t>Subset </a:t>
            </a:r>
            <a:endParaRPr lang="en-US" altLang="en-US" sz="2400" dirty="0">
              <a:solidFill>
                <a:srgbClr val="002060"/>
              </a:solidFill>
              <a:latin typeface="Arial" charset="0"/>
            </a:endParaRPr>
          </a:p>
          <a:p>
            <a:pPr eaLnBrk="1" hangingPunct="1">
              <a:spcBef>
                <a:spcPct val="0"/>
              </a:spcBef>
              <a:buFontTx/>
              <a:buNone/>
            </a:pPr>
            <a:r>
              <a:rPr lang="en-US" altLang="en-US" sz="2400" dirty="0">
                <a:solidFill>
                  <a:srgbClr val="002060"/>
                </a:solidFill>
                <a:latin typeface="Arial" charset="0"/>
              </a:rPr>
              <a:t>asked about </a:t>
            </a:r>
            <a:r>
              <a:rPr lang="en-US" altLang="en-US" sz="2400" u="sng" dirty="0">
                <a:solidFill>
                  <a:srgbClr val="002060"/>
                </a:solidFill>
                <a:latin typeface="Arial" charset="0"/>
              </a:rPr>
              <a:t>experiences</a:t>
            </a:r>
          </a:p>
          <a:p>
            <a:pPr eaLnBrk="1" hangingPunct="1">
              <a:spcBef>
                <a:spcPct val="0"/>
              </a:spcBef>
              <a:buFontTx/>
              <a:buNone/>
            </a:pPr>
            <a:endParaRPr lang="en-US" altLang="en-US" sz="2400" u="sng" dirty="0">
              <a:solidFill>
                <a:srgbClr val="002060"/>
              </a:solidFill>
              <a:latin typeface="Arial" charset="0"/>
            </a:endParaRPr>
          </a:p>
          <a:p>
            <a:pPr eaLnBrk="1" hangingPunct="1">
              <a:spcBef>
                <a:spcPct val="0"/>
              </a:spcBef>
              <a:buFontTx/>
              <a:buNone/>
            </a:pPr>
            <a:r>
              <a:rPr lang="en-GB" altLang="en-US" sz="2400" u="sng" dirty="0">
                <a:solidFill>
                  <a:srgbClr val="002060"/>
                </a:solidFill>
                <a:latin typeface="Arial" charset="0"/>
              </a:rPr>
              <a:t>Stress reduction</a:t>
            </a:r>
            <a:r>
              <a:rPr lang="en-GB" altLang="en-US" sz="2400" dirty="0">
                <a:solidFill>
                  <a:srgbClr val="002060"/>
                </a:solidFill>
                <a:latin typeface="Arial" charset="0"/>
              </a:rPr>
              <a:t>: To what extent did they feel ‘x’ after the visit:</a:t>
            </a:r>
          </a:p>
          <a:p>
            <a:pPr eaLnBrk="1" hangingPunct="1">
              <a:spcBef>
                <a:spcPct val="0"/>
              </a:spcBef>
              <a:buFontTx/>
              <a:buNone/>
            </a:pPr>
            <a:endParaRPr lang="en-GB" altLang="en-US" sz="2400" dirty="0">
              <a:solidFill>
                <a:srgbClr val="002060"/>
              </a:solidFill>
              <a:latin typeface="Arial" charset="0"/>
            </a:endParaRPr>
          </a:p>
          <a:p>
            <a:pPr eaLnBrk="1" hangingPunct="1">
              <a:spcBef>
                <a:spcPct val="0"/>
              </a:spcBef>
              <a:buFontTx/>
              <a:buNone/>
            </a:pPr>
            <a:r>
              <a:rPr lang="en-GB" altLang="en-US" sz="2400" dirty="0">
                <a:solidFill>
                  <a:srgbClr val="002060"/>
                </a:solidFill>
                <a:latin typeface="Arial" charset="0"/>
              </a:rPr>
              <a:t>1) </a:t>
            </a:r>
            <a:r>
              <a:rPr lang="en-GB" altLang="en-US" sz="2400" dirty="0" smtClean="0">
                <a:solidFill>
                  <a:srgbClr val="002060"/>
                </a:solidFill>
                <a:latin typeface="Arial" charset="0"/>
              </a:rPr>
              <a:t>Relaxed?</a:t>
            </a:r>
            <a:endParaRPr lang="en-GB" altLang="en-US" sz="2400" dirty="0">
              <a:solidFill>
                <a:srgbClr val="002060"/>
              </a:solidFill>
              <a:latin typeface="Arial" charset="0"/>
            </a:endParaRPr>
          </a:p>
          <a:p>
            <a:pPr eaLnBrk="1" hangingPunct="1">
              <a:spcBef>
                <a:spcPct val="0"/>
              </a:spcBef>
              <a:buFontTx/>
              <a:buNone/>
            </a:pPr>
            <a:r>
              <a:rPr lang="en-GB" altLang="en-US" sz="2400" dirty="0">
                <a:solidFill>
                  <a:srgbClr val="002060"/>
                </a:solidFill>
                <a:latin typeface="Arial" charset="0"/>
              </a:rPr>
              <a:t>2) </a:t>
            </a:r>
            <a:r>
              <a:rPr lang="en-GB" altLang="en-US" sz="2400" dirty="0" smtClean="0">
                <a:solidFill>
                  <a:srgbClr val="002060"/>
                </a:solidFill>
                <a:latin typeface="Arial" charset="0"/>
              </a:rPr>
              <a:t>Calm?</a:t>
            </a:r>
            <a:endParaRPr lang="en-GB" altLang="en-US" sz="2400" dirty="0">
              <a:solidFill>
                <a:srgbClr val="002060"/>
              </a:solidFill>
              <a:latin typeface="Arial" charset="0"/>
            </a:endParaRPr>
          </a:p>
          <a:p>
            <a:pPr eaLnBrk="1" hangingPunct="1">
              <a:spcBef>
                <a:spcPct val="0"/>
              </a:spcBef>
              <a:buFontTx/>
              <a:buNone/>
            </a:pPr>
            <a:r>
              <a:rPr lang="en-GB" altLang="en-US" sz="2400" dirty="0">
                <a:solidFill>
                  <a:srgbClr val="002060"/>
                </a:solidFill>
                <a:latin typeface="Arial" charset="0"/>
              </a:rPr>
              <a:t>3) </a:t>
            </a:r>
            <a:r>
              <a:rPr lang="en-GB" altLang="en-US" sz="2400" dirty="0" smtClean="0">
                <a:solidFill>
                  <a:srgbClr val="002060"/>
                </a:solidFill>
                <a:latin typeface="Arial" charset="0"/>
              </a:rPr>
              <a:t>Refreshed?</a:t>
            </a:r>
            <a:endParaRPr lang="en-GB" altLang="en-US" sz="2400" dirty="0">
              <a:solidFill>
                <a:srgbClr val="002060"/>
              </a:solidFill>
              <a:latin typeface="Arial" charset="0"/>
            </a:endParaRPr>
          </a:p>
          <a:p>
            <a:pPr eaLnBrk="1" hangingPunct="1">
              <a:spcBef>
                <a:spcPct val="0"/>
              </a:spcBef>
              <a:buFontTx/>
              <a:buNone/>
            </a:pPr>
            <a:r>
              <a:rPr lang="en-GB" altLang="en-US" sz="2400" dirty="0">
                <a:solidFill>
                  <a:srgbClr val="002060"/>
                </a:solidFill>
                <a:latin typeface="Arial" charset="0"/>
              </a:rPr>
              <a:t>4) </a:t>
            </a:r>
            <a:r>
              <a:rPr lang="en-GB" altLang="en-US" sz="2400" dirty="0" smtClean="0">
                <a:solidFill>
                  <a:srgbClr val="002060"/>
                </a:solidFill>
                <a:latin typeface="Arial" charset="0"/>
              </a:rPr>
              <a:t>Revitalised?</a:t>
            </a:r>
            <a:endParaRPr lang="en-GB" altLang="en-US" sz="2400" dirty="0">
              <a:solidFill>
                <a:srgbClr val="002060"/>
              </a:solidFill>
              <a:latin typeface="Arial" charset="0"/>
            </a:endParaRPr>
          </a:p>
          <a:p>
            <a:pPr eaLnBrk="1" hangingPunct="1">
              <a:spcBef>
                <a:spcPct val="0"/>
              </a:spcBef>
              <a:buFontTx/>
              <a:buNone/>
            </a:pPr>
            <a:endParaRPr lang="en-US" altLang="en-US" sz="2400" u="sng" dirty="0">
              <a:solidFill>
                <a:srgbClr val="002060"/>
              </a:solidFill>
              <a:latin typeface="Arial" charset="0"/>
            </a:endParaRPr>
          </a:p>
          <a:p>
            <a:pPr eaLnBrk="1" hangingPunct="1">
              <a:spcBef>
                <a:spcPct val="0"/>
              </a:spcBef>
              <a:buFontTx/>
              <a:buNone/>
            </a:pPr>
            <a:r>
              <a:rPr lang="en-US" altLang="en-US" sz="1800" dirty="0">
                <a:solidFill>
                  <a:srgbClr val="002060"/>
                </a:solidFill>
                <a:latin typeface="Arial" charset="0"/>
              </a:rPr>
              <a:t>Controlled for Who (Age, gender, SES) &amp; What (activities, duration, who with, distance travelled etc.)</a:t>
            </a:r>
          </a:p>
          <a:p>
            <a:pPr eaLnBrk="1" hangingPunct="1">
              <a:spcBef>
                <a:spcPct val="0"/>
              </a:spcBef>
              <a:buFontTx/>
              <a:buNone/>
            </a:pPr>
            <a:endParaRPr lang="en-US" altLang="en-US" sz="1800" u="sng" dirty="0">
              <a:solidFill>
                <a:srgbClr val="002060"/>
              </a:solidFill>
              <a:latin typeface="Arial" charset="0"/>
            </a:endParaRPr>
          </a:p>
          <a:p>
            <a:pPr eaLnBrk="1" hangingPunct="1">
              <a:spcBef>
                <a:spcPct val="0"/>
              </a:spcBef>
              <a:buFontTx/>
              <a:buNone/>
            </a:pPr>
            <a:endParaRPr lang="en-US" altLang="en-US" sz="1800" dirty="0">
              <a:solidFill>
                <a:srgbClr val="002060"/>
              </a:solidFill>
              <a:latin typeface="Arial" charset="0"/>
            </a:endParaRPr>
          </a:p>
          <a:p>
            <a:pPr eaLnBrk="1" hangingPunct="1">
              <a:spcBef>
                <a:spcPct val="0"/>
              </a:spcBef>
              <a:buFontTx/>
              <a:buNone/>
            </a:pPr>
            <a:endParaRPr lang="en-US" altLang="en-US" sz="1800" dirty="0">
              <a:solidFill>
                <a:srgbClr val="002060"/>
              </a:solidFill>
              <a:latin typeface="Arial" charset="0"/>
            </a:endParaRPr>
          </a:p>
        </p:txBody>
      </p:sp>
      <p:pic>
        <p:nvPicPr>
          <p:cNvPr id="143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9025" y="993775"/>
            <a:ext cx="4105275"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57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26"/>
          <p:cNvSpPr txBox="1">
            <a:spLocks noChangeArrowheads="1"/>
          </p:cNvSpPr>
          <p:nvPr/>
        </p:nvSpPr>
        <p:spPr bwMode="auto">
          <a:xfrm>
            <a:off x="2984500" y="557213"/>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GB" altLang="en-US" sz="2000">
                <a:solidFill>
                  <a:srgbClr val="002060"/>
                </a:solidFill>
                <a:latin typeface="Myriad Pro" pitchFamily="34" charset="0"/>
              </a:rPr>
              <a:t>Stress reduction in different natural environments</a:t>
            </a:r>
          </a:p>
        </p:txBody>
      </p:sp>
      <p:grpSp>
        <p:nvGrpSpPr>
          <p:cNvPr id="15365" name="Group 6"/>
          <p:cNvGrpSpPr>
            <a:grpSpLocks/>
          </p:cNvGrpSpPr>
          <p:nvPr/>
        </p:nvGrpSpPr>
        <p:grpSpPr bwMode="auto">
          <a:xfrm>
            <a:off x="0" y="1341438"/>
            <a:ext cx="9144000" cy="4391025"/>
            <a:chOff x="467544" y="1628800"/>
            <a:chExt cx="7937574" cy="4392488"/>
          </a:xfrm>
        </p:grpSpPr>
        <p:graphicFrame>
          <p:nvGraphicFramePr>
            <p:cNvPr id="5" name="Chart 4"/>
            <p:cNvGraphicFramePr>
              <a:graphicFrameLocks/>
            </p:cNvGraphicFramePr>
            <p:nvPr/>
          </p:nvGraphicFramePr>
          <p:xfrm>
            <a:off x="467544" y="1628800"/>
            <a:ext cx="7937574" cy="439248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p:cNvCxnSpPr/>
            <p:nvPr/>
          </p:nvCxnSpPr>
          <p:spPr>
            <a:xfrm>
              <a:off x="1246143" y="2708660"/>
              <a:ext cx="700463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366" name="Rectangle 7"/>
          <p:cNvSpPr>
            <a:spLocks noChangeArrowheads="1"/>
          </p:cNvSpPr>
          <p:nvPr/>
        </p:nvSpPr>
        <p:spPr bwMode="auto">
          <a:xfrm>
            <a:off x="4878834" y="6237312"/>
            <a:ext cx="4265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dirty="0">
                <a:solidFill>
                  <a:srgbClr val="002060"/>
                </a:solidFill>
                <a:latin typeface="Arial" charset="0"/>
              </a:rPr>
              <a:t>White, Pahl, </a:t>
            </a:r>
            <a:r>
              <a:rPr lang="en-GB" altLang="en-US" sz="1200" dirty="0" err="1">
                <a:solidFill>
                  <a:srgbClr val="002060"/>
                </a:solidFill>
                <a:latin typeface="Arial" charset="0"/>
              </a:rPr>
              <a:t>Ashbullby</a:t>
            </a:r>
            <a:r>
              <a:rPr lang="en-GB" altLang="en-US" sz="1200" dirty="0">
                <a:solidFill>
                  <a:srgbClr val="002060"/>
                </a:solidFill>
                <a:latin typeface="Arial" charset="0"/>
              </a:rPr>
              <a:t>, Herbert &amp; </a:t>
            </a:r>
            <a:r>
              <a:rPr lang="en-GB" altLang="en-US" sz="1200" dirty="0" err="1">
                <a:solidFill>
                  <a:srgbClr val="002060"/>
                </a:solidFill>
                <a:latin typeface="Arial" charset="0"/>
              </a:rPr>
              <a:t>Depledge</a:t>
            </a:r>
            <a:r>
              <a:rPr lang="en-GB" altLang="en-US" sz="1200" dirty="0">
                <a:solidFill>
                  <a:srgbClr val="002060"/>
                </a:solidFill>
                <a:latin typeface="Arial" charset="0"/>
              </a:rPr>
              <a:t> (</a:t>
            </a:r>
            <a:r>
              <a:rPr lang="en-US" altLang="en-US" sz="1200" dirty="0">
                <a:solidFill>
                  <a:srgbClr val="002060"/>
                </a:solidFill>
                <a:latin typeface="Arial" charset="0"/>
              </a:rPr>
              <a:t>2013</a:t>
            </a:r>
            <a:r>
              <a:rPr lang="en-GB" altLang="en-US" sz="1200" dirty="0">
                <a:solidFill>
                  <a:srgbClr val="002060"/>
                </a:solidFill>
                <a:latin typeface="Arial" charset="0"/>
              </a:rPr>
              <a:t>). </a:t>
            </a:r>
            <a:r>
              <a:rPr lang="en-US" altLang="en-US" sz="1200" dirty="0">
                <a:solidFill>
                  <a:srgbClr val="002060"/>
                </a:solidFill>
                <a:latin typeface="Arial" charset="0"/>
              </a:rPr>
              <a:t>Journal of Environmental Psychology, </a:t>
            </a:r>
            <a:r>
              <a:rPr lang="en-GB" altLang="en-US" sz="1200" i="1" dirty="0">
                <a:solidFill>
                  <a:srgbClr val="002060"/>
                </a:solidFill>
                <a:latin typeface="Arial" charset="0"/>
              </a:rPr>
              <a:t>35</a:t>
            </a:r>
            <a:r>
              <a:rPr lang="en-GB" altLang="en-US" sz="1200" dirty="0">
                <a:solidFill>
                  <a:srgbClr val="002060"/>
                </a:solidFill>
                <a:latin typeface="Arial" charset="0"/>
              </a:rPr>
              <a:t>, 40-51</a:t>
            </a:r>
            <a:r>
              <a:rPr lang="en-US" altLang="en-US" sz="1200" dirty="0">
                <a:solidFill>
                  <a:srgbClr val="002060"/>
                </a:solidFill>
                <a:latin typeface="Arial" charset="0"/>
              </a:rPr>
              <a:t> </a:t>
            </a:r>
            <a:endParaRPr lang="en-GB" altLang="en-US" sz="1200" dirty="0">
              <a:solidFill>
                <a:srgbClr val="002060"/>
              </a:solidFill>
              <a:latin typeface="Arial" charset="0"/>
            </a:endParaRPr>
          </a:p>
        </p:txBody>
      </p:sp>
      <p:sp>
        <p:nvSpPr>
          <p:cNvPr id="10" name="TextBox 24"/>
          <p:cNvSpPr txBox="1">
            <a:spLocks noChangeArrowheads="1"/>
          </p:cNvSpPr>
          <p:nvPr/>
        </p:nvSpPr>
        <p:spPr bwMode="auto">
          <a:xfrm>
            <a:off x="8193088" y="1412875"/>
            <a:ext cx="93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000">
                <a:solidFill>
                  <a:prstClr val="black"/>
                </a:solidFill>
                <a:latin typeface="Arial" charset="0"/>
              </a:rPr>
              <a:t>Error bars:  95% CI</a:t>
            </a:r>
          </a:p>
        </p:txBody>
      </p:sp>
    </p:spTree>
    <p:extLst>
      <p:ext uri="{BB962C8B-B14F-4D97-AF65-F5344CB8AC3E}">
        <p14:creationId xmlns:p14="http://schemas.microsoft.com/office/powerpoint/2010/main" val="3545787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8229600" cy="706437"/>
          </a:xfrm>
        </p:spPr>
        <p:txBody>
          <a:bodyPr/>
          <a:lstStyle/>
          <a:p>
            <a:r>
              <a:rPr lang="en-GB" dirty="0" smtClean="0">
                <a:latin typeface="Gill Sans MT" panose="020B0502020104020203" pitchFamily="34" charset="0"/>
              </a:rPr>
              <a:t>Physical activity</a:t>
            </a:r>
            <a:endParaRPr lang="en-GB" dirty="0">
              <a:latin typeface="Gill Sans MT" panose="020B0502020104020203" pitchFamily="34" charset="0"/>
            </a:endParaRPr>
          </a:p>
        </p:txBody>
      </p:sp>
      <p:sp>
        <p:nvSpPr>
          <p:cNvPr id="5" name="Text Placeholder 4"/>
          <p:cNvSpPr>
            <a:spLocks noGrp="1"/>
          </p:cNvSpPr>
          <p:nvPr>
            <p:ph type="body" sz="quarter" idx="4294967295"/>
          </p:nvPr>
        </p:nvSpPr>
        <p:spPr>
          <a:xfrm>
            <a:off x="0" y="2133600"/>
            <a:ext cx="8820150" cy="4248150"/>
          </a:xfrm>
        </p:spPr>
        <p:txBody>
          <a:bodyPr>
            <a:normAutofit/>
          </a:bodyPr>
          <a:lstStyle/>
          <a:p>
            <a:pPr marL="0" indent="0">
              <a:buNone/>
            </a:pPr>
            <a:r>
              <a:rPr lang="en-GB" sz="2800" dirty="0">
                <a:latin typeface="Gill Sans MT" panose="020B0502020104020203" pitchFamily="34" charset="0"/>
              </a:rPr>
              <a:t>“In the past week, on how many days have you done a total of 30 minutes or more physical activity which was enough to raise your breathing rate? This may include sport, exercise, and brisk walking or cycling for recreation or to get to and from places, but should not include housework or physical activity that may be part of your job”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116632"/>
            <a:ext cx="2737628" cy="2053221"/>
          </a:xfrm>
          <a:prstGeom prst="rect">
            <a:avLst/>
          </a:prstGeom>
        </p:spPr>
      </p:pic>
      <p:pic>
        <p:nvPicPr>
          <p:cNvPr id="6146" name="Picture 2" descr="https://lh3.googleusercontent.com/iDzlU0LSebbh5ERzB7y3Ff8RHypd6QP8DS0ZOHotOqDlkUrkxNRDGhHqyutVqAh_KnLrfNTMeTJ3bFSldETVRbY036kqrV6D9tm72KcESAwio2ookapq2fAsWFozXmf1YZIfetFUn2GSnRP475yK8VfPTHpyWYuIQItJyz0g9ctPbuNLoMGhOzWlcbgcJRKXk9fLvz0vNnyiFoHPI3lMuDaX12tCUTxSjk80EsM48bQ_146EwVl6Bcb5tZRlds_rIS-osrXoIaz5I0B5xd72VQeBohu9nFvn-4ky8ditgdFAyqS4EIO6yxP6GAZ4tfCaAU2MrbngHbUe_Ug_C_Dxg-sGoNwAIhvwfy0PGNmAlkDfUvON5KHVRst-KecIjI8EZcm4E1K0LL9TuKrw8WVROD68Fdnpz6D8_S6f05gQzbbxBT5Y9JWE8OIJhFG_3lM8y-u-g454N7IsmXTxwublCXS9dNOE1ZGXJNLbpngj_8rGLgQIP5WighN92I3oA1VehfzBtzRGNnD9Djo9dK6cOxh0VfbrWYM2TvwvdRy5n3WF4eXF79XN7hIpN7QJpNkT2EftUF2swM8rLVSXX0LojvYGiemGIezUj9g=w488-h647-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336" y="4869160"/>
            <a:ext cx="1392089" cy="1849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0816" y="4773483"/>
            <a:ext cx="2995440" cy="19678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4805773"/>
            <a:ext cx="2736304" cy="2052228"/>
          </a:xfrm>
          <a:prstGeom prst="rect">
            <a:avLst/>
          </a:prstGeom>
        </p:spPr>
      </p:pic>
    </p:spTree>
    <p:extLst>
      <p:ext uri="{BB962C8B-B14F-4D97-AF65-F5344CB8AC3E}">
        <p14:creationId xmlns:p14="http://schemas.microsoft.com/office/powerpoint/2010/main" val="2441639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896938" y="405557"/>
            <a:ext cx="7796212" cy="635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316" name="TextBox 26"/>
          <p:cNvSpPr txBox="1">
            <a:spLocks noChangeArrowheads="1"/>
          </p:cNvSpPr>
          <p:nvPr/>
        </p:nvSpPr>
        <p:spPr bwMode="auto">
          <a:xfrm>
            <a:off x="2984500" y="116632"/>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GB" altLang="en-US" sz="2000" dirty="0">
                <a:solidFill>
                  <a:srgbClr val="002060"/>
                </a:solidFill>
                <a:latin typeface="Arial" charset="0"/>
              </a:rPr>
              <a:t>Do people who live near the coast exercise more?</a:t>
            </a:r>
            <a:endParaRPr lang="en-GB" altLang="en-US" sz="2000" dirty="0">
              <a:solidFill>
                <a:srgbClr val="002060"/>
              </a:solidFill>
              <a:latin typeface="Myriad Pro" pitchFamily="34" charset="0"/>
            </a:endParaRPr>
          </a:p>
        </p:txBody>
      </p:sp>
      <p:sp>
        <p:nvSpPr>
          <p:cNvPr id="39944" name="TextBox 8"/>
          <p:cNvSpPr txBox="1">
            <a:spLocks noChangeArrowheads="1"/>
          </p:cNvSpPr>
          <p:nvPr/>
        </p:nvSpPr>
        <p:spPr bwMode="auto">
          <a:xfrm>
            <a:off x="165100" y="5345857"/>
            <a:ext cx="88011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400" dirty="0">
                <a:solidFill>
                  <a:srgbClr val="002060"/>
                </a:solidFill>
                <a:latin typeface="Arial" charset="0"/>
              </a:rPr>
              <a:t>N = 183,755, controlling for area green space, &amp; deprivation (IMD) + individual age, gender, SES, marital status, employment status, children, ethnicity, disability, car ownership, dog ownership, year and season. </a:t>
            </a:r>
          </a:p>
        </p:txBody>
      </p:sp>
      <p:graphicFrame>
        <p:nvGraphicFramePr>
          <p:cNvPr id="9" name="Chart 8"/>
          <p:cNvGraphicFramePr>
            <a:graphicFrameLocks/>
          </p:cNvGraphicFramePr>
          <p:nvPr>
            <p:extLst>
              <p:ext uri="{D42A27DB-BD31-4B8C-83A1-F6EECF244321}">
                <p14:modId xmlns:p14="http://schemas.microsoft.com/office/powerpoint/2010/main" val="3366560035"/>
              </p:ext>
            </p:extLst>
          </p:nvPr>
        </p:nvGraphicFramePr>
        <p:xfrm>
          <a:off x="885454" y="662512"/>
          <a:ext cx="7103218" cy="467166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3"/>
          <p:cNvSpPr txBox="1">
            <a:spLocks noChangeArrowheads="1"/>
          </p:cNvSpPr>
          <p:nvPr/>
        </p:nvSpPr>
        <p:spPr bwMode="auto">
          <a:xfrm>
            <a:off x="6907213" y="3493244"/>
            <a:ext cx="55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a:solidFill>
                  <a:srgbClr val="1F497D"/>
                </a:solidFill>
                <a:latin typeface="Arial" charset="0"/>
              </a:rPr>
              <a:t>ref</a:t>
            </a:r>
          </a:p>
        </p:txBody>
      </p:sp>
      <p:sp>
        <p:nvSpPr>
          <p:cNvPr id="5" name="Rectangle 4"/>
          <p:cNvSpPr/>
          <p:nvPr/>
        </p:nvSpPr>
        <p:spPr>
          <a:xfrm>
            <a:off x="4860032" y="6257836"/>
            <a:ext cx="4572000" cy="600164"/>
          </a:xfrm>
          <a:prstGeom prst="rect">
            <a:avLst/>
          </a:prstGeom>
        </p:spPr>
        <p:txBody>
          <a:bodyPr>
            <a:spAutoFit/>
          </a:bodyPr>
          <a:lstStyle/>
          <a:p>
            <a:r>
              <a:rPr lang="en-GB" sz="1100" dirty="0">
                <a:latin typeface="Segoe UI" panose="020B0502040204020203" pitchFamily="34" charset="0"/>
              </a:rPr>
              <a:t>White MP, Wheeler BW, Herbert S, Alcock I, </a:t>
            </a:r>
            <a:r>
              <a:rPr lang="en-GB" sz="1100" dirty="0" err="1">
                <a:latin typeface="Segoe UI" panose="020B0502040204020203" pitchFamily="34" charset="0"/>
              </a:rPr>
              <a:t>Depledge</a:t>
            </a:r>
            <a:r>
              <a:rPr lang="en-GB" sz="1100" dirty="0">
                <a:latin typeface="Segoe UI" panose="020B0502040204020203" pitchFamily="34" charset="0"/>
              </a:rPr>
              <a:t> MH (2014) Coastal proximity and physical activity: Is the coast an under-appreciated public health resource? Preventive Medicine 69:135-140. </a:t>
            </a:r>
            <a:endParaRPr lang="en-GB" sz="1100" dirty="0"/>
          </a:p>
        </p:txBody>
      </p:sp>
    </p:spTree>
    <p:extLst>
      <p:ext uri="{BB962C8B-B14F-4D97-AF65-F5344CB8AC3E}">
        <p14:creationId xmlns:p14="http://schemas.microsoft.com/office/powerpoint/2010/main" val="2714640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896938" y="846138"/>
            <a:ext cx="7796212" cy="635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412" name="TextBox 26"/>
          <p:cNvSpPr txBox="1">
            <a:spLocks noChangeArrowheads="1"/>
          </p:cNvSpPr>
          <p:nvPr/>
        </p:nvSpPr>
        <p:spPr bwMode="auto">
          <a:xfrm>
            <a:off x="2984500" y="557213"/>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GB" altLang="en-US" sz="2000" dirty="0">
                <a:solidFill>
                  <a:srgbClr val="002060"/>
                </a:solidFill>
                <a:latin typeface="Myriad Pro" pitchFamily="34" charset="0"/>
              </a:rPr>
              <a:t>What do people do at the coast?</a:t>
            </a:r>
          </a:p>
        </p:txBody>
      </p:sp>
      <p:sp>
        <p:nvSpPr>
          <p:cNvPr id="9" name="TextBox 8"/>
          <p:cNvSpPr txBox="1">
            <a:spLocks noChangeArrowheads="1"/>
          </p:cNvSpPr>
          <p:nvPr/>
        </p:nvSpPr>
        <p:spPr bwMode="auto">
          <a:xfrm>
            <a:off x="2195513" y="1009650"/>
            <a:ext cx="5040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400">
                <a:solidFill>
                  <a:srgbClr val="002060"/>
                </a:solidFill>
                <a:latin typeface="Arial" charset="0"/>
              </a:rPr>
              <a:t>MENE Coastal activities n = 1,290</a:t>
            </a:r>
          </a:p>
        </p:txBody>
      </p:sp>
      <p:graphicFrame>
        <p:nvGraphicFramePr>
          <p:cNvPr id="11" name="Chart 10"/>
          <p:cNvGraphicFramePr>
            <a:graphicFrameLocks/>
          </p:cNvGraphicFramePr>
          <p:nvPr/>
        </p:nvGraphicFramePr>
        <p:xfrm>
          <a:off x="502455" y="1659310"/>
          <a:ext cx="8426648" cy="465742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a:spLocks noChangeArrowheads="1"/>
          </p:cNvSpPr>
          <p:nvPr/>
        </p:nvSpPr>
        <p:spPr bwMode="auto">
          <a:xfrm>
            <a:off x="3695700" y="4010025"/>
            <a:ext cx="647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solidFill>
                  <a:srgbClr val="002060"/>
                </a:solidFill>
                <a:latin typeface="Arial" charset="0"/>
              </a:rPr>
              <a:t> 2%</a:t>
            </a:r>
          </a:p>
        </p:txBody>
      </p:sp>
      <p:sp>
        <p:nvSpPr>
          <p:cNvPr id="13" name="TextBox 12"/>
          <p:cNvSpPr txBox="1">
            <a:spLocks noChangeArrowheads="1"/>
          </p:cNvSpPr>
          <p:nvPr/>
        </p:nvSpPr>
        <p:spPr bwMode="auto">
          <a:xfrm>
            <a:off x="4224338" y="3862388"/>
            <a:ext cx="649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solidFill>
                  <a:srgbClr val="002060"/>
                </a:solidFill>
                <a:latin typeface="Arial" charset="0"/>
              </a:rPr>
              <a:t>3%</a:t>
            </a:r>
          </a:p>
        </p:txBody>
      </p:sp>
      <p:sp>
        <p:nvSpPr>
          <p:cNvPr id="14" name="TextBox 13"/>
          <p:cNvSpPr txBox="1">
            <a:spLocks noChangeArrowheads="1"/>
          </p:cNvSpPr>
          <p:nvPr/>
        </p:nvSpPr>
        <p:spPr bwMode="auto">
          <a:xfrm>
            <a:off x="7342188" y="3027363"/>
            <a:ext cx="649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solidFill>
                  <a:srgbClr val="002060"/>
                </a:solidFill>
                <a:latin typeface="Arial" charset="0"/>
              </a:rPr>
              <a:t> 17%</a:t>
            </a:r>
          </a:p>
        </p:txBody>
      </p:sp>
      <p:sp>
        <p:nvSpPr>
          <p:cNvPr id="15" name="TextBox 14"/>
          <p:cNvSpPr txBox="1">
            <a:spLocks noChangeArrowheads="1"/>
          </p:cNvSpPr>
          <p:nvPr/>
        </p:nvSpPr>
        <p:spPr bwMode="auto">
          <a:xfrm>
            <a:off x="7991475" y="1731963"/>
            <a:ext cx="647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600">
                <a:solidFill>
                  <a:srgbClr val="002060"/>
                </a:solidFill>
                <a:latin typeface="Arial" charset="0"/>
              </a:rPr>
              <a:t> 70%</a:t>
            </a:r>
          </a:p>
        </p:txBody>
      </p:sp>
      <p:pic>
        <p:nvPicPr>
          <p:cNvPr id="17420" name="Picture 12" descr="NatEng_logo_RGB_lar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100" y="917575"/>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6"/>
          <p:cNvSpPr txBox="1">
            <a:spLocks noChangeArrowheads="1"/>
          </p:cNvSpPr>
          <p:nvPr/>
        </p:nvSpPr>
        <p:spPr bwMode="auto">
          <a:xfrm>
            <a:off x="1835696" y="2348880"/>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000" b="1" dirty="0" smtClean="0">
                <a:solidFill>
                  <a:srgbClr val="FF0000"/>
                </a:solidFill>
                <a:latin typeface="Myriad Pro" pitchFamily="34" charset="0"/>
              </a:rPr>
              <a:t>Most </a:t>
            </a:r>
            <a:r>
              <a:rPr lang="en-GB" altLang="en-US" sz="2000" b="1" dirty="0" smtClean="0">
                <a:solidFill>
                  <a:srgbClr val="FF0000"/>
                </a:solidFill>
                <a:latin typeface="Myriad Pro" pitchFamily="34" charset="0"/>
              </a:rPr>
              <a:t>coastal </a:t>
            </a:r>
            <a:r>
              <a:rPr lang="en-GB" altLang="en-US" sz="2000" b="1" dirty="0" smtClean="0">
                <a:solidFill>
                  <a:srgbClr val="FF0000"/>
                </a:solidFill>
                <a:latin typeface="Myriad Pro" pitchFamily="34" charset="0"/>
              </a:rPr>
              <a:t>activity doesn’t involve getting </a:t>
            </a:r>
            <a:r>
              <a:rPr lang="en-GB" altLang="en-US" sz="2000" b="1" dirty="0" smtClean="0">
                <a:solidFill>
                  <a:srgbClr val="FF0000"/>
                </a:solidFill>
                <a:latin typeface="Myriad Pro" pitchFamily="34" charset="0"/>
              </a:rPr>
              <a:t>wet</a:t>
            </a:r>
          </a:p>
          <a:p>
            <a:pPr eaLnBrk="1" hangingPunct="1">
              <a:spcBef>
                <a:spcPct val="0"/>
              </a:spcBef>
              <a:buFontTx/>
              <a:buNone/>
            </a:pPr>
            <a:r>
              <a:rPr lang="en-GB" altLang="en-US" sz="2000" b="1" dirty="0" smtClean="0">
                <a:solidFill>
                  <a:srgbClr val="FF0000"/>
                </a:solidFill>
                <a:latin typeface="Myriad Pro" pitchFamily="34" charset="0"/>
              </a:rPr>
              <a:t>Walking is important</a:t>
            </a:r>
            <a:endParaRPr lang="en-GB" altLang="en-US" sz="2000" b="1" dirty="0">
              <a:solidFill>
                <a:srgbClr val="FF0000"/>
              </a:solidFill>
              <a:latin typeface="Myriad Pro" pitchFamily="34" charset="0"/>
            </a:endParaRPr>
          </a:p>
        </p:txBody>
      </p:sp>
    </p:spTree>
    <p:extLst>
      <p:ext uri="{BB962C8B-B14F-4D97-AF65-F5344CB8AC3E}">
        <p14:creationId xmlns:p14="http://schemas.microsoft.com/office/powerpoint/2010/main" val="1077180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Dog walking &amp; greenspace</a:t>
            </a:r>
            <a:endParaRPr lang="en-GB" dirty="0"/>
          </a:p>
        </p:txBody>
      </p:sp>
      <p:sp>
        <p:nvSpPr>
          <p:cNvPr id="3" name="Text Placeholder 2"/>
          <p:cNvSpPr>
            <a:spLocks noGrp="1"/>
          </p:cNvSpPr>
          <p:nvPr>
            <p:ph type="body" sz="quarter" idx="10"/>
          </p:nvPr>
        </p:nvSpPr>
        <p:spPr>
          <a:xfrm>
            <a:off x="179512" y="1196752"/>
            <a:ext cx="3322713" cy="4824561"/>
          </a:xfrm>
        </p:spPr>
        <p:txBody>
          <a:bodyPr>
            <a:normAutofit/>
          </a:bodyPr>
          <a:lstStyle/>
          <a:p>
            <a:r>
              <a:rPr lang="en-GB" sz="2400" dirty="0" smtClean="0"/>
              <a:t>Potentially a key effect modifier (in England at least)</a:t>
            </a:r>
          </a:p>
          <a:p>
            <a:r>
              <a:rPr lang="en-GB" sz="2400" dirty="0" smtClean="0"/>
              <a:t>We find an association between neighbourhood greenspace and PA – but only for dog owners</a:t>
            </a:r>
          </a:p>
          <a:p>
            <a:endParaRPr lang="en-GB" sz="2400" dirty="0"/>
          </a:p>
        </p:txBody>
      </p:sp>
      <p:pic>
        <p:nvPicPr>
          <p:cNvPr id="4" name="Picture 3"/>
          <p:cNvPicPr>
            <a:picLocks noChangeAspect="1"/>
          </p:cNvPicPr>
          <p:nvPr/>
        </p:nvPicPr>
        <p:blipFill>
          <a:blip r:embed="rId2"/>
          <a:stretch>
            <a:fillRect/>
          </a:stretch>
        </p:blipFill>
        <p:spPr>
          <a:xfrm>
            <a:off x="3419872" y="1268760"/>
            <a:ext cx="5883374" cy="4464496"/>
          </a:xfrm>
          <a:prstGeom prst="rect">
            <a:avLst/>
          </a:prstGeom>
        </p:spPr>
      </p:pic>
      <p:sp>
        <p:nvSpPr>
          <p:cNvPr id="5" name="Rectangle 4"/>
          <p:cNvSpPr/>
          <p:nvPr/>
        </p:nvSpPr>
        <p:spPr>
          <a:xfrm>
            <a:off x="5243534" y="6027003"/>
            <a:ext cx="3873151" cy="830997"/>
          </a:xfrm>
          <a:prstGeom prst="rect">
            <a:avLst/>
          </a:prstGeom>
        </p:spPr>
        <p:txBody>
          <a:bodyPr wrap="square">
            <a:spAutoFit/>
          </a:bodyPr>
          <a:lstStyle/>
          <a:p>
            <a:r>
              <a:rPr lang="en-GB" sz="1200" dirty="0">
                <a:latin typeface="Gill Sans MT" panose="020B0502020104020203" pitchFamily="34" charset="0"/>
              </a:rPr>
              <a:t>White, M.P., Elliott, L.R., Wheeler, B.W., Fleming, L.E., 2018. Neighbourhood greenspace is related to physical activity in England, but only for dog owners. Landscape and Urban Planning 174, 18-23. </a:t>
            </a:r>
          </a:p>
        </p:txBody>
      </p:sp>
    </p:spTree>
    <p:extLst>
      <p:ext uri="{BB962C8B-B14F-4D97-AF65-F5344CB8AC3E}">
        <p14:creationId xmlns:p14="http://schemas.microsoft.com/office/powerpoint/2010/main" val="1531781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doesn’t visit nature (including urban)?</a:t>
            </a:r>
            <a:endParaRPr lang="en-GB" dirty="0"/>
          </a:p>
        </p:txBody>
      </p:sp>
      <p:sp>
        <p:nvSpPr>
          <p:cNvPr id="3" name="Text Placeholder 2"/>
          <p:cNvSpPr>
            <a:spLocks noGrp="1"/>
          </p:cNvSpPr>
          <p:nvPr>
            <p:ph type="body" sz="quarter" idx="10"/>
          </p:nvPr>
        </p:nvSpPr>
        <p:spPr/>
        <p:txBody>
          <a:bodyPr>
            <a:normAutofit fontScale="92500" lnSpcReduction="20000"/>
          </a:bodyPr>
          <a:lstStyle/>
          <a:p>
            <a:r>
              <a:rPr lang="en-GB" dirty="0" smtClean="0"/>
              <a:t>Survey data (n~60,000)</a:t>
            </a:r>
          </a:p>
          <a:p>
            <a:r>
              <a:rPr lang="en-GB" dirty="0"/>
              <a:t>a quarter of the population reported visiting natural environments </a:t>
            </a:r>
            <a:r>
              <a:rPr lang="en-GB" dirty="0" smtClean="0"/>
              <a:t>&lt; </a:t>
            </a:r>
            <a:r>
              <a:rPr lang="en-GB" dirty="0"/>
              <a:t>once a month (‘infrequent’ visitors</a:t>
            </a:r>
            <a:r>
              <a:rPr lang="en-GB" dirty="0" smtClean="0"/>
              <a:t>)</a:t>
            </a:r>
          </a:p>
          <a:p>
            <a:r>
              <a:rPr lang="en-GB" dirty="0" smtClean="0"/>
              <a:t>Infrequent visitors more likely to be:</a:t>
            </a:r>
          </a:p>
          <a:p>
            <a:pPr lvl="1"/>
            <a:r>
              <a:rPr lang="en-GB" dirty="0" smtClean="0"/>
              <a:t>Female</a:t>
            </a:r>
          </a:p>
          <a:p>
            <a:pPr lvl="1"/>
            <a:r>
              <a:rPr lang="en-GB" dirty="0" smtClean="0"/>
              <a:t>Older</a:t>
            </a:r>
          </a:p>
          <a:p>
            <a:pPr lvl="1"/>
            <a:r>
              <a:rPr lang="en-GB" dirty="0" smtClean="0"/>
              <a:t>In </a:t>
            </a:r>
            <a:r>
              <a:rPr lang="en-GB" dirty="0"/>
              <a:t>poor </a:t>
            </a:r>
            <a:r>
              <a:rPr lang="en-GB" dirty="0" smtClean="0"/>
              <a:t>health</a:t>
            </a:r>
          </a:p>
          <a:p>
            <a:pPr lvl="1"/>
            <a:r>
              <a:rPr lang="en-GB" dirty="0"/>
              <a:t>L</a:t>
            </a:r>
            <a:r>
              <a:rPr lang="en-GB" dirty="0" smtClean="0"/>
              <a:t>ower </a:t>
            </a:r>
            <a:r>
              <a:rPr lang="en-GB" dirty="0"/>
              <a:t>socioeconomic </a:t>
            </a:r>
            <a:r>
              <a:rPr lang="en-GB" dirty="0" smtClean="0"/>
              <a:t>status</a:t>
            </a:r>
          </a:p>
          <a:p>
            <a:pPr lvl="1"/>
            <a:r>
              <a:rPr lang="en-GB" dirty="0" smtClean="0"/>
              <a:t>Black &amp; Minority Ethnic Groups</a:t>
            </a:r>
          </a:p>
          <a:p>
            <a:pPr lvl="1"/>
            <a:r>
              <a:rPr lang="en-GB" dirty="0" smtClean="0"/>
              <a:t>Live </a:t>
            </a:r>
            <a:r>
              <a:rPr lang="en-GB" dirty="0"/>
              <a:t>in relatively deprived </a:t>
            </a:r>
            <a:r>
              <a:rPr lang="en-GB" dirty="0" smtClean="0"/>
              <a:t>areas</a:t>
            </a:r>
          </a:p>
          <a:p>
            <a:pPr lvl="1"/>
            <a:r>
              <a:rPr lang="en-GB" dirty="0" smtClean="0"/>
              <a:t>Reside in areas with less </a:t>
            </a:r>
            <a:r>
              <a:rPr lang="en-GB" dirty="0"/>
              <a:t>neighbourhood </a:t>
            </a:r>
            <a:r>
              <a:rPr lang="en-GB" dirty="0" smtClean="0"/>
              <a:t>greenspace</a:t>
            </a:r>
            <a:endParaRPr lang="en-GB" dirty="0"/>
          </a:p>
        </p:txBody>
      </p:sp>
      <p:sp>
        <p:nvSpPr>
          <p:cNvPr id="4" name="Rectangle 3"/>
          <p:cNvSpPr/>
          <p:nvPr/>
        </p:nvSpPr>
        <p:spPr>
          <a:xfrm>
            <a:off x="4788024" y="5688449"/>
            <a:ext cx="4355976" cy="1169551"/>
          </a:xfrm>
          <a:prstGeom prst="rect">
            <a:avLst/>
          </a:prstGeom>
        </p:spPr>
        <p:txBody>
          <a:bodyPr wrap="square">
            <a:spAutoFit/>
          </a:bodyPr>
          <a:lstStyle/>
          <a:p>
            <a:r>
              <a:rPr lang="en-GB" sz="1400" dirty="0" smtClean="0">
                <a:latin typeface="Segoe UI" panose="020B0502040204020203" pitchFamily="34" charset="0"/>
              </a:rPr>
              <a:t>Boyd et al </a:t>
            </a:r>
            <a:r>
              <a:rPr lang="en-GB" sz="1400" dirty="0">
                <a:latin typeface="Segoe UI" panose="020B0502040204020203" pitchFamily="34" charset="0"/>
              </a:rPr>
              <a:t>2018. Who doesn’t visit natural environments for recreation and why: A population representative analysis of spatial, individual and temporal factors among adults in England. Landscape and Urban Planning 175, 102-113.</a:t>
            </a:r>
            <a:endParaRPr lang="en-GB" sz="1400" dirty="0"/>
          </a:p>
        </p:txBody>
      </p:sp>
    </p:spTree>
    <p:extLst>
      <p:ext uri="{BB962C8B-B14F-4D97-AF65-F5344CB8AC3E}">
        <p14:creationId xmlns:p14="http://schemas.microsoft.com/office/powerpoint/2010/main" val="2728484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Why?</a:t>
            </a:r>
            <a:endParaRPr lang="en-GB" dirty="0"/>
          </a:p>
        </p:txBody>
      </p:sp>
      <p:sp>
        <p:nvSpPr>
          <p:cNvPr id="3" name="Text Placeholder 2"/>
          <p:cNvSpPr>
            <a:spLocks noGrp="1"/>
          </p:cNvSpPr>
          <p:nvPr>
            <p:ph type="body" sz="quarter" idx="10"/>
          </p:nvPr>
        </p:nvSpPr>
        <p:spPr>
          <a:xfrm>
            <a:off x="467544" y="908720"/>
            <a:ext cx="8229600" cy="4248497"/>
          </a:xfrm>
        </p:spPr>
        <p:txBody>
          <a:bodyPr/>
          <a:lstStyle/>
          <a:p>
            <a:r>
              <a:rPr lang="en-GB" dirty="0" smtClean="0"/>
              <a:t>Main reason for not visiting nature </a:t>
            </a:r>
            <a:endParaRPr lang="en-GB" dirty="0"/>
          </a:p>
        </p:txBody>
      </p:sp>
      <p:pic>
        <p:nvPicPr>
          <p:cNvPr id="5" name="Picture 4"/>
          <p:cNvPicPr>
            <a:picLocks noChangeAspect="1"/>
          </p:cNvPicPr>
          <p:nvPr/>
        </p:nvPicPr>
        <p:blipFill>
          <a:blip r:embed="rId2"/>
          <a:stretch>
            <a:fillRect/>
          </a:stretch>
        </p:blipFill>
        <p:spPr>
          <a:xfrm>
            <a:off x="467544" y="1628800"/>
            <a:ext cx="7920880" cy="5135405"/>
          </a:xfrm>
          <a:prstGeom prst="rect">
            <a:avLst/>
          </a:prstGeom>
        </p:spPr>
      </p:pic>
    </p:spTree>
    <p:extLst>
      <p:ext uri="{BB962C8B-B14F-4D97-AF65-F5344CB8AC3E}">
        <p14:creationId xmlns:p14="http://schemas.microsoft.com/office/powerpoint/2010/main" val="651498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88913"/>
            <a:ext cx="8229600" cy="706437"/>
          </a:xfrm>
        </p:spPr>
        <p:txBody>
          <a:bodyPr>
            <a:normAutofit/>
          </a:bodyPr>
          <a:lstStyle/>
          <a:p>
            <a:r>
              <a:rPr lang="en-GB" dirty="0" smtClean="0"/>
              <a:t>Nature – Health &amp; Wellbeing Pathways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7" y="1299060"/>
            <a:ext cx="9120220" cy="458419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960886"/>
            <a:ext cx="2251100" cy="127294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4554327"/>
            <a:ext cx="2064726" cy="154854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653136"/>
            <a:ext cx="2171621" cy="1227999"/>
          </a:xfrm>
          <a:prstGeom prst="rect">
            <a:avLst/>
          </a:prstGeom>
        </p:spPr>
      </p:pic>
      <p:sp>
        <p:nvSpPr>
          <p:cNvPr id="11" name="TextBox 10"/>
          <p:cNvSpPr txBox="1"/>
          <p:nvPr/>
        </p:nvSpPr>
        <p:spPr>
          <a:xfrm>
            <a:off x="4832741" y="6350169"/>
            <a:ext cx="4311259" cy="507831"/>
          </a:xfrm>
          <a:prstGeom prst="rect">
            <a:avLst/>
          </a:prstGeom>
          <a:solidFill>
            <a:schemeClr val="bg1"/>
          </a:solidFill>
        </p:spPr>
        <p:txBody>
          <a:bodyPr wrap="square" rtlCol="0">
            <a:spAutoFit/>
          </a:bodyPr>
          <a:lstStyle/>
          <a:p>
            <a:r>
              <a:rPr lang="en-GB" sz="900" dirty="0" smtClean="0">
                <a:latin typeface="Gill Sans MT" panose="020B0502020104020203" pitchFamily="34" charset="0"/>
              </a:rPr>
              <a:t>Wheeler et al 2015</a:t>
            </a:r>
            <a:r>
              <a:rPr lang="en-GB" sz="900" dirty="0">
                <a:latin typeface="Gill Sans MT" panose="020B0502020104020203" pitchFamily="34" charset="0"/>
              </a:rPr>
              <a:t>. Beyond greenspace: an ecological study of population general health and indicators of natural environment type and quality. </a:t>
            </a:r>
            <a:r>
              <a:rPr lang="en-GB" sz="900" dirty="0" err="1">
                <a:latin typeface="Gill Sans MT" panose="020B0502020104020203" pitchFamily="34" charset="0"/>
              </a:rPr>
              <a:t>Int</a:t>
            </a:r>
            <a:r>
              <a:rPr lang="en-GB" sz="900" dirty="0">
                <a:latin typeface="Gill Sans MT" panose="020B0502020104020203" pitchFamily="34" charset="0"/>
              </a:rPr>
              <a:t> J Health </a:t>
            </a:r>
            <a:r>
              <a:rPr lang="en-GB" sz="900" dirty="0" err="1">
                <a:latin typeface="Gill Sans MT" panose="020B0502020104020203" pitchFamily="34" charset="0"/>
              </a:rPr>
              <a:t>Geogr</a:t>
            </a:r>
            <a:r>
              <a:rPr lang="en-GB" sz="900" dirty="0">
                <a:latin typeface="Gill Sans MT" panose="020B0502020104020203" pitchFamily="34" charset="0"/>
              </a:rPr>
              <a:t> 14, 17</a:t>
            </a:r>
            <a:r>
              <a:rPr lang="en-GB" sz="900" dirty="0" smtClean="0">
                <a:latin typeface="Gill Sans MT" panose="020B0502020104020203" pitchFamily="34" charset="0"/>
              </a:rPr>
              <a:t>. Adapted from Hartig et al 2014 Nature &amp; Health. Ann Rev PH</a:t>
            </a:r>
            <a:endParaRPr lang="en-GB" sz="900" dirty="0">
              <a:latin typeface="Gill Sans MT" panose="020B0502020104020203" pitchFamily="34" charset="0"/>
            </a:endParaRPr>
          </a:p>
        </p:txBody>
      </p:sp>
    </p:spTree>
    <p:extLst>
      <p:ext uri="{BB962C8B-B14F-4D97-AF65-F5344CB8AC3E}">
        <p14:creationId xmlns:p14="http://schemas.microsoft.com/office/powerpoint/2010/main" val="2729219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38" y="-6121"/>
            <a:ext cx="8229600" cy="1143000"/>
          </a:xfrm>
        </p:spPr>
        <p:txBody>
          <a:bodyPr/>
          <a:lstStyle/>
          <a:p>
            <a:r>
              <a:rPr lang="en-GB" dirty="0" smtClean="0">
                <a:latin typeface="Gill Sans MT" panose="020B0502020104020203" pitchFamily="34" charset="0"/>
              </a:rPr>
              <a:t>Potential Environmental Risks</a:t>
            </a:r>
            <a:endParaRPr lang="en-GB" dirty="0">
              <a:latin typeface="Gill Sans MT" panose="020B0502020104020203" pitchFamily="34" charset="0"/>
            </a:endParaRPr>
          </a:p>
        </p:txBody>
      </p:sp>
      <p:sp>
        <p:nvSpPr>
          <p:cNvPr id="3" name="Text Placeholder 2"/>
          <p:cNvSpPr>
            <a:spLocks noGrp="1"/>
          </p:cNvSpPr>
          <p:nvPr>
            <p:ph type="body" sz="quarter" idx="10"/>
          </p:nvPr>
        </p:nvSpPr>
        <p:spPr>
          <a:xfrm>
            <a:off x="251520" y="908720"/>
            <a:ext cx="8229600" cy="4248497"/>
          </a:xfrm>
        </p:spPr>
        <p:txBody>
          <a:bodyPr>
            <a:normAutofit/>
          </a:bodyPr>
          <a:lstStyle/>
          <a:p>
            <a:r>
              <a:rPr lang="en-GB" sz="2800" dirty="0" smtClean="0">
                <a:latin typeface="Gill Sans MT" panose="020B0502020104020203" pitchFamily="34" charset="0"/>
              </a:rPr>
              <a:t>Nature won’t be beneficial for everyone – and could be harmful, e.g.</a:t>
            </a:r>
          </a:p>
          <a:p>
            <a:pPr lvl="1"/>
            <a:r>
              <a:rPr lang="en-GB" sz="2400" dirty="0" smtClean="0">
                <a:latin typeface="Gill Sans MT" panose="020B0502020104020203" pitchFamily="34" charset="0"/>
              </a:rPr>
              <a:t>Pollen – allergies</a:t>
            </a:r>
          </a:p>
          <a:p>
            <a:pPr lvl="1"/>
            <a:r>
              <a:rPr lang="en-GB" sz="2400" dirty="0" smtClean="0">
                <a:latin typeface="Gill Sans MT" panose="020B0502020104020203" pitchFamily="34" charset="0"/>
              </a:rPr>
              <a:t>Ticks and other disease vectors</a:t>
            </a:r>
          </a:p>
          <a:p>
            <a:pPr lvl="1"/>
            <a:r>
              <a:rPr lang="en-GB" sz="2400" dirty="0" smtClean="0">
                <a:latin typeface="Gill Sans MT" panose="020B0502020104020203" pitchFamily="34" charset="0"/>
              </a:rPr>
              <a:t>Chemical and biological exposures</a:t>
            </a:r>
          </a:p>
          <a:p>
            <a:pPr lvl="1"/>
            <a:r>
              <a:rPr lang="en-GB" sz="2400" dirty="0" smtClean="0">
                <a:latin typeface="Gill Sans MT" panose="020B0502020104020203" pitchFamily="34" charset="0"/>
              </a:rPr>
              <a:t>Weather (heat, cold, UV)</a:t>
            </a:r>
          </a:p>
          <a:p>
            <a:pPr lvl="1"/>
            <a:r>
              <a:rPr lang="en-GB" sz="2400" dirty="0" smtClean="0">
                <a:latin typeface="Gill Sans MT" panose="020B0502020104020203" pitchFamily="34" charset="0"/>
              </a:rPr>
              <a:t>Accidents – injuries, drowning</a:t>
            </a:r>
          </a:p>
          <a:p>
            <a:r>
              <a:rPr lang="en-GB" sz="2800" dirty="0" smtClean="0">
                <a:latin typeface="Gill Sans MT" panose="020B0502020104020203" pitchFamily="34" charset="0"/>
              </a:rPr>
              <a:t>Context: wider climate change impacts</a:t>
            </a:r>
          </a:p>
          <a:p>
            <a:pPr lvl="1"/>
            <a:endParaRPr lang="en-GB" sz="2400" dirty="0">
              <a:latin typeface="Gill Sans MT" panose="020B05020201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4581128"/>
            <a:ext cx="2915816" cy="2186862"/>
          </a:xfrm>
          <a:prstGeom prst="rect">
            <a:avLst/>
          </a:prstGeom>
        </p:spPr>
      </p:pic>
    </p:spTree>
    <p:extLst>
      <p:ext uri="{BB962C8B-B14F-4D97-AF65-F5344CB8AC3E}">
        <p14:creationId xmlns:p14="http://schemas.microsoft.com/office/powerpoint/2010/main" val="3639566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Gill Sans MT" panose="020B0502020104020203" pitchFamily="34" charset="0"/>
              </a:rPr>
              <a:t>Risk of </a:t>
            </a:r>
            <a:r>
              <a:rPr lang="en-GB" i="1" dirty="0" smtClean="0">
                <a:latin typeface="Gill Sans MT" panose="020B0502020104020203" pitchFamily="34" charset="0"/>
              </a:rPr>
              <a:t>increasing</a:t>
            </a:r>
            <a:r>
              <a:rPr lang="en-GB" dirty="0" smtClean="0">
                <a:latin typeface="Gill Sans MT" panose="020B0502020104020203" pitchFamily="34" charset="0"/>
              </a:rPr>
              <a:t> inequalities?</a:t>
            </a:r>
            <a:endParaRPr lang="en-GB" dirty="0">
              <a:latin typeface="Gill Sans MT" panose="020B0502020104020203" pitchFamily="34" charset="0"/>
            </a:endParaRPr>
          </a:p>
        </p:txBody>
      </p:sp>
      <p:sp>
        <p:nvSpPr>
          <p:cNvPr id="3" name="Text Placeholder 2"/>
          <p:cNvSpPr>
            <a:spLocks noGrp="1"/>
          </p:cNvSpPr>
          <p:nvPr>
            <p:ph type="body" sz="quarter" idx="10"/>
          </p:nvPr>
        </p:nvSpPr>
        <p:spPr/>
        <p:txBody>
          <a:bodyPr>
            <a:normAutofit/>
          </a:bodyPr>
          <a:lstStyle/>
          <a:p>
            <a:r>
              <a:rPr lang="en-GB" sz="2800" dirty="0">
                <a:latin typeface="Gill Sans MT" panose="020B0502020104020203" pitchFamily="34" charset="0"/>
              </a:rPr>
              <a:t>Universal public health interventions risk widening inequalities</a:t>
            </a:r>
          </a:p>
          <a:p>
            <a:r>
              <a:rPr lang="en-GB" sz="2800" dirty="0" smtClean="0">
                <a:latin typeface="Gill Sans MT" panose="020B0502020104020203" pitchFamily="34" charset="0"/>
              </a:rPr>
              <a:t>Risk of gentrification with ‘greening’ of urban areas?</a:t>
            </a:r>
          </a:p>
        </p:txBody>
      </p:sp>
      <p:pic>
        <p:nvPicPr>
          <p:cNvPr id="4" name="Picture 3"/>
          <p:cNvPicPr>
            <a:picLocks noChangeAspect="1"/>
          </p:cNvPicPr>
          <p:nvPr/>
        </p:nvPicPr>
        <p:blipFill>
          <a:blip r:embed="rId2"/>
          <a:stretch>
            <a:fillRect/>
          </a:stretch>
        </p:blipFill>
        <p:spPr>
          <a:xfrm>
            <a:off x="0" y="4044185"/>
            <a:ext cx="6718407" cy="2779660"/>
          </a:xfrm>
          <a:prstGeom prst="rect">
            <a:avLst/>
          </a:prstGeom>
        </p:spPr>
      </p:pic>
      <p:sp>
        <p:nvSpPr>
          <p:cNvPr id="5" name="Rectangle 4"/>
          <p:cNvSpPr/>
          <p:nvPr/>
        </p:nvSpPr>
        <p:spPr>
          <a:xfrm>
            <a:off x="-24882" y="3717032"/>
            <a:ext cx="4572000" cy="338554"/>
          </a:xfrm>
          <a:prstGeom prst="rect">
            <a:avLst/>
          </a:prstGeom>
        </p:spPr>
        <p:txBody>
          <a:bodyPr>
            <a:spAutoFit/>
          </a:bodyPr>
          <a:lstStyle/>
          <a:p>
            <a:r>
              <a:rPr lang="en-GB" sz="1600" dirty="0">
                <a:hlinkClick r:id="rId3"/>
              </a:rPr>
              <a:t>http://www.bcnuej.org/green-inequalities-blog</a:t>
            </a:r>
            <a:r>
              <a:rPr lang="en-GB" sz="1600" dirty="0" smtClean="0">
                <a:hlinkClick r:id="rId3"/>
              </a:rPr>
              <a:t>/</a:t>
            </a:r>
            <a:r>
              <a:rPr lang="en-GB" sz="1600" dirty="0" smtClean="0"/>
              <a:t> </a:t>
            </a:r>
            <a:endParaRPr lang="en-GB" sz="1600" dirty="0"/>
          </a:p>
        </p:txBody>
      </p:sp>
    </p:spTree>
    <p:extLst>
      <p:ext uri="{BB962C8B-B14F-4D97-AF65-F5344CB8AC3E}">
        <p14:creationId xmlns:p14="http://schemas.microsoft.com/office/powerpoint/2010/main" val="885502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Informing policy &amp; practice</a:t>
            </a:r>
            <a:endParaRPr lang="en-GB" dirty="0"/>
          </a:p>
        </p:txBody>
      </p:sp>
      <p:sp>
        <p:nvSpPr>
          <p:cNvPr id="3" name="Text Placeholder 2"/>
          <p:cNvSpPr>
            <a:spLocks noGrp="1"/>
          </p:cNvSpPr>
          <p:nvPr>
            <p:ph type="body" sz="quarter" idx="10"/>
          </p:nvPr>
        </p:nvSpPr>
        <p:spPr/>
        <p:txBody>
          <a:bodyPr>
            <a:normAutofit/>
          </a:bodyPr>
          <a:lstStyle/>
          <a:p>
            <a:r>
              <a:rPr lang="en-GB" sz="2800" dirty="0" smtClean="0">
                <a:latin typeface="Gill Sans MT" panose="020B0502020104020203" pitchFamily="34" charset="0"/>
              </a:rPr>
              <a:t>Action going on at all levels in environment &amp; health sectors</a:t>
            </a:r>
          </a:p>
          <a:p>
            <a:pPr lvl="1"/>
            <a:r>
              <a:rPr lang="en-GB" sz="2400" dirty="0" smtClean="0">
                <a:latin typeface="Gill Sans MT" panose="020B0502020104020203" pitchFamily="34" charset="0"/>
              </a:rPr>
              <a:t>Local/city authorities</a:t>
            </a:r>
          </a:p>
          <a:p>
            <a:pPr lvl="1"/>
            <a:r>
              <a:rPr lang="en-GB" sz="2400" dirty="0" smtClean="0">
                <a:latin typeface="Gill Sans MT" panose="020B0502020104020203" pitchFamily="34" charset="0"/>
              </a:rPr>
              <a:t>National</a:t>
            </a:r>
          </a:p>
          <a:p>
            <a:pPr lvl="1"/>
            <a:r>
              <a:rPr lang="en-GB" sz="2400" dirty="0" smtClean="0">
                <a:latin typeface="Gill Sans MT" panose="020B0502020104020203" pitchFamily="34" charset="0"/>
              </a:rPr>
              <a:t>International</a:t>
            </a:r>
          </a:p>
          <a:p>
            <a:r>
              <a:rPr lang="en-GB" sz="2800" dirty="0" smtClean="0">
                <a:latin typeface="Gill Sans MT" panose="020B0502020104020203" pitchFamily="34" charset="0"/>
              </a:rPr>
              <a:t>A lot of enthusiasm</a:t>
            </a:r>
          </a:p>
          <a:p>
            <a:r>
              <a:rPr lang="en-GB" sz="2800" dirty="0" smtClean="0">
                <a:latin typeface="Gill Sans MT" panose="020B0502020104020203" pitchFamily="34" charset="0"/>
              </a:rPr>
              <a:t>But money talks…</a:t>
            </a:r>
          </a:p>
          <a:p>
            <a:endParaRPr lang="en-GB" sz="2800" dirty="0">
              <a:latin typeface="Gill Sans MT" panose="020B0502020104020203" pitchFamily="34" charset="0"/>
            </a:endParaRPr>
          </a:p>
        </p:txBody>
      </p:sp>
    </p:spTree>
    <p:extLst>
      <p:ext uri="{BB962C8B-B14F-4D97-AF65-F5344CB8AC3E}">
        <p14:creationId xmlns:p14="http://schemas.microsoft.com/office/powerpoint/2010/main" val="34290313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So, what’s it worth?</a:t>
            </a:r>
            <a:endParaRPr lang="en-GB" dirty="0"/>
          </a:p>
        </p:txBody>
      </p:sp>
      <p:sp>
        <p:nvSpPr>
          <p:cNvPr id="5" name="Text Placeholder 4"/>
          <p:cNvSpPr>
            <a:spLocks noGrp="1"/>
          </p:cNvSpPr>
          <p:nvPr>
            <p:ph type="body" sz="quarter" idx="10"/>
          </p:nvPr>
        </p:nvSpPr>
        <p:spPr/>
        <p:txBody>
          <a:bodyPr/>
          <a:lstStyle/>
          <a:p>
            <a:r>
              <a:rPr lang="en-GB" dirty="0" smtClean="0"/>
              <a:t>If natural environments support and promote PA, what’s the health economic value?</a:t>
            </a:r>
          </a:p>
          <a:p>
            <a:endParaRPr lang="en-GB" dirty="0"/>
          </a:p>
          <a:p>
            <a:pPr marL="0" indent="0" algn="ctr">
              <a:buNone/>
            </a:pPr>
            <a:r>
              <a:rPr lang="en-GB" sz="4400" dirty="0" smtClean="0"/>
              <a:t>PA </a:t>
            </a:r>
            <a:r>
              <a:rPr lang="en-GB" sz="4400" dirty="0" smtClean="0">
                <a:sym typeface="Wingdings" panose="05000000000000000000" pitchFamily="2" charset="2"/>
              </a:rPr>
              <a:t> better health  £$€¥</a:t>
            </a:r>
          </a:p>
          <a:p>
            <a:pPr marL="0" indent="0" algn="ctr">
              <a:buNone/>
            </a:pPr>
            <a:r>
              <a:rPr lang="en-GB" sz="6600" dirty="0">
                <a:solidFill>
                  <a:srgbClr val="FF0000"/>
                </a:solidFill>
                <a:sym typeface="Wingdings" panose="05000000000000000000" pitchFamily="2" charset="2"/>
              </a:rPr>
              <a:t>?</a:t>
            </a:r>
            <a:endParaRPr lang="en-GB" sz="4400" dirty="0">
              <a:solidFill>
                <a:srgbClr val="FF0000"/>
              </a:solidFill>
            </a:endParaRPr>
          </a:p>
        </p:txBody>
      </p:sp>
    </p:spTree>
    <p:extLst>
      <p:ext uri="{BB962C8B-B14F-4D97-AF65-F5344CB8AC3E}">
        <p14:creationId xmlns:p14="http://schemas.microsoft.com/office/powerpoint/2010/main" val="4088936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5589240"/>
            <a:ext cx="8532440" cy="738664"/>
          </a:xfrm>
          <a:prstGeom prst="rect">
            <a:avLst/>
          </a:prstGeom>
        </p:spPr>
        <p:txBody>
          <a:bodyPr wrap="square">
            <a:spAutoFit/>
          </a:bodyPr>
          <a:lstStyle/>
          <a:p>
            <a:r>
              <a:rPr lang="en-GB" sz="1400" dirty="0">
                <a:latin typeface="Segoe UI" panose="020B0502040204020203" pitchFamily="34" charset="0"/>
              </a:rPr>
              <a:t>White, M.P., Elliott, L.R., Taylor, T., Wheeler, B.W., Spencer, A., Bone, A., </a:t>
            </a:r>
            <a:r>
              <a:rPr lang="en-GB" sz="1400" dirty="0" err="1">
                <a:latin typeface="Segoe UI" panose="020B0502040204020203" pitchFamily="34" charset="0"/>
              </a:rPr>
              <a:t>Depledge</a:t>
            </a:r>
            <a:r>
              <a:rPr lang="en-GB" sz="1400" dirty="0">
                <a:latin typeface="Segoe UI" panose="020B0502040204020203" pitchFamily="34" charset="0"/>
              </a:rPr>
              <a:t>, M.H., Fleming, L.E., 2016. Recreational physical activity in natural environments and implications for health: A population based cross-sectional study in England. Preventive Medicine 91, 383-388.</a:t>
            </a:r>
          </a:p>
        </p:txBody>
      </p:sp>
      <p:pic>
        <p:nvPicPr>
          <p:cNvPr id="7" name="Picture 6"/>
          <p:cNvPicPr>
            <a:picLocks noChangeAspect="1"/>
          </p:cNvPicPr>
          <p:nvPr/>
        </p:nvPicPr>
        <p:blipFill>
          <a:blip r:embed="rId2"/>
          <a:stretch>
            <a:fillRect/>
          </a:stretch>
        </p:blipFill>
        <p:spPr>
          <a:xfrm>
            <a:off x="251520" y="116632"/>
            <a:ext cx="4695367" cy="5445224"/>
          </a:xfrm>
          <a:prstGeom prst="rect">
            <a:avLst/>
          </a:prstGeom>
        </p:spPr>
      </p:pic>
      <p:sp>
        <p:nvSpPr>
          <p:cNvPr id="5" name="Text Box 22"/>
          <p:cNvSpPr txBox="1">
            <a:spLocks noChangeArrowheads="1"/>
          </p:cNvSpPr>
          <p:nvPr/>
        </p:nvSpPr>
        <p:spPr bwMode="auto">
          <a:xfrm>
            <a:off x="5076056" y="548680"/>
            <a:ext cx="331236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smtClean="0">
                <a:solidFill>
                  <a:schemeClr val="tx2">
                    <a:lumMod val="75000"/>
                  </a:schemeClr>
                </a:solidFill>
                <a:latin typeface="Gill Sans MT" panose="020B0502020104020203" pitchFamily="34" charset="0"/>
              </a:rPr>
              <a:t>Using MENE data on PA in natural environments and the UK social value of a QALY.</a:t>
            </a:r>
          </a:p>
          <a:p>
            <a:pPr eaLnBrk="1" hangingPunct="1">
              <a:spcBef>
                <a:spcPct val="50000"/>
              </a:spcBef>
            </a:pPr>
            <a:r>
              <a:rPr lang="en-GB" sz="2400" dirty="0" smtClean="0">
                <a:solidFill>
                  <a:schemeClr val="tx2">
                    <a:lumMod val="75000"/>
                  </a:schemeClr>
                </a:solidFill>
                <a:latin typeface="Gill Sans MT" panose="020B0502020104020203" pitchFamily="34" charset="0"/>
              </a:rPr>
              <a:t>NICE – pay £20k-</a:t>
            </a:r>
            <a:r>
              <a:rPr lang="en-GB" sz="2400" dirty="0">
                <a:solidFill>
                  <a:schemeClr val="tx2">
                    <a:lumMod val="75000"/>
                  </a:schemeClr>
                </a:solidFill>
                <a:latin typeface="Gill Sans MT" panose="020B0502020104020203" pitchFamily="34" charset="0"/>
              </a:rPr>
              <a:t>£30k for a treatment that produces 1 additional </a:t>
            </a:r>
            <a:r>
              <a:rPr lang="en-GB" sz="2400" dirty="0" smtClean="0">
                <a:solidFill>
                  <a:schemeClr val="tx2">
                    <a:lumMod val="75000"/>
                  </a:schemeClr>
                </a:solidFill>
                <a:latin typeface="Gill Sans MT" panose="020B0502020104020203" pitchFamily="34" charset="0"/>
              </a:rPr>
              <a:t>QALY</a:t>
            </a:r>
            <a:endParaRPr lang="en-US" sz="2400" dirty="0">
              <a:solidFill>
                <a:schemeClr val="tx2">
                  <a:lumMod val="75000"/>
                </a:schemeClr>
              </a:solidFill>
              <a:latin typeface="Gill Sans MT" panose="020B0502020104020203" pitchFamily="34" charset="0"/>
            </a:endParaRPr>
          </a:p>
          <a:p>
            <a:pPr eaLnBrk="1" hangingPunct="1">
              <a:spcBef>
                <a:spcPct val="50000"/>
              </a:spcBef>
            </a:pPr>
            <a:endParaRPr lang="en-US" sz="2400" dirty="0">
              <a:solidFill>
                <a:schemeClr val="tx2">
                  <a:lumMod val="75000"/>
                </a:schemeClr>
              </a:solidFill>
              <a:latin typeface="Gill Sans MT" panose="020B0502020104020203" pitchFamily="34" charset="0"/>
            </a:endParaRPr>
          </a:p>
        </p:txBody>
      </p:sp>
    </p:spTree>
    <p:extLst>
      <p:ext uri="{BB962C8B-B14F-4D97-AF65-F5344CB8AC3E}">
        <p14:creationId xmlns:p14="http://schemas.microsoft.com/office/powerpoint/2010/main" val="1716724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52"/>
            <a:ext cx="8229600" cy="1143000"/>
          </a:xfrm>
        </p:spPr>
        <p:txBody>
          <a:bodyPr>
            <a:normAutofit/>
          </a:bodyPr>
          <a:lstStyle/>
          <a:p>
            <a:r>
              <a:rPr lang="en-GB" dirty="0" smtClean="0"/>
              <a:t>What about all the other evidence?</a:t>
            </a:r>
            <a:endParaRPr lang="en-GB" dirty="0"/>
          </a:p>
        </p:txBody>
      </p:sp>
      <p:pic>
        <p:nvPicPr>
          <p:cNvPr id="4" name="Picture 3"/>
          <p:cNvPicPr>
            <a:picLocks noChangeAspect="1"/>
          </p:cNvPicPr>
          <p:nvPr/>
        </p:nvPicPr>
        <p:blipFill>
          <a:blip r:embed="rId2"/>
          <a:stretch>
            <a:fillRect/>
          </a:stretch>
        </p:blipFill>
        <p:spPr>
          <a:xfrm>
            <a:off x="29630" y="2328476"/>
            <a:ext cx="3684290" cy="2396843"/>
          </a:xfrm>
          <a:prstGeom prst="rect">
            <a:avLst/>
          </a:prstGeom>
        </p:spPr>
      </p:pic>
      <p:pic>
        <p:nvPicPr>
          <p:cNvPr id="5" name="Picture 4"/>
          <p:cNvPicPr>
            <a:picLocks noChangeAspect="1"/>
          </p:cNvPicPr>
          <p:nvPr/>
        </p:nvPicPr>
        <p:blipFill rotWithShape="1">
          <a:blip r:embed="rId3"/>
          <a:srcRect b="42862"/>
          <a:stretch/>
        </p:blipFill>
        <p:spPr>
          <a:xfrm>
            <a:off x="0" y="4245498"/>
            <a:ext cx="3631873" cy="1700616"/>
          </a:xfrm>
          <a:prstGeom prst="rect">
            <a:avLst/>
          </a:prstGeom>
        </p:spPr>
      </p:pic>
      <p:pic>
        <p:nvPicPr>
          <p:cNvPr id="6" name="Picture 5"/>
          <p:cNvPicPr>
            <a:picLocks noChangeAspect="1"/>
          </p:cNvPicPr>
          <p:nvPr/>
        </p:nvPicPr>
        <p:blipFill>
          <a:blip r:embed="rId4"/>
          <a:stretch>
            <a:fillRect/>
          </a:stretch>
        </p:blipFill>
        <p:spPr>
          <a:xfrm>
            <a:off x="4348750" y="1031548"/>
            <a:ext cx="4618856" cy="2643972"/>
          </a:xfrm>
          <a:prstGeom prst="rect">
            <a:avLst/>
          </a:prstGeom>
        </p:spPr>
      </p:pic>
      <p:pic>
        <p:nvPicPr>
          <p:cNvPr id="7" name="Picture 6"/>
          <p:cNvPicPr>
            <a:picLocks noChangeAspect="1"/>
          </p:cNvPicPr>
          <p:nvPr/>
        </p:nvPicPr>
        <p:blipFill>
          <a:blip r:embed="rId5"/>
          <a:stretch>
            <a:fillRect/>
          </a:stretch>
        </p:blipFill>
        <p:spPr>
          <a:xfrm>
            <a:off x="2987198" y="3064943"/>
            <a:ext cx="3169603" cy="1993113"/>
          </a:xfrm>
          <a:prstGeom prst="rect">
            <a:avLst/>
          </a:prstGeom>
        </p:spPr>
      </p:pic>
      <p:pic>
        <p:nvPicPr>
          <p:cNvPr id="8" name="Picture 7"/>
          <p:cNvPicPr>
            <a:picLocks noChangeAspect="1"/>
          </p:cNvPicPr>
          <p:nvPr/>
        </p:nvPicPr>
        <p:blipFill>
          <a:blip r:embed="rId6"/>
          <a:stretch>
            <a:fillRect/>
          </a:stretch>
        </p:blipFill>
        <p:spPr>
          <a:xfrm>
            <a:off x="1547664" y="1650905"/>
            <a:ext cx="3888432" cy="1148509"/>
          </a:xfrm>
          <a:prstGeom prst="rect">
            <a:avLst/>
          </a:prstGeom>
        </p:spPr>
      </p:pic>
      <p:pic>
        <p:nvPicPr>
          <p:cNvPr id="9" name="Picture 8"/>
          <p:cNvPicPr>
            <a:picLocks noChangeAspect="1"/>
          </p:cNvPicPr>
          <p:nvPr/>
        </p:nvPicPr>
        <p:blipFill>
          <a:blip r:embed="rId7"/>
          <a:stretch>
            <a:fillRect/>
          </a:stretch>
        </p:blipFill>
        <p:spPr>
          <a:xfrm>
            <a:off x="5278045" y="2480127"/>
            <a:ext cx="3830692" cy="1693634"/>
          </a:xfrm>
          <a:prstGeom prst="rect">
            <a:avLst/>
          </a:prstGeom>
        </p:spPr>
      </p:pic>
      <p:pic>
        <p:nvPicPr>
          <p:cNvPr id="10" name="Picture 9"/>
          <p:cNvPicPr>
            <a:picLocks noChangeAspect="1"/>
          </p:cNvPicPr>
          <p:nvPr/>
        </p:nvPicPr>
        <p:blipFill rotWithShape="1">
          <a:blip r:embed="rId8"/>
          <a:srcRect b="29791"/>
          <a:stretch/>
        </p:blipFill>
        <p:spPr>
          <a:xfrm>
            <a:off x="1042647" y="5325771"/>
            <a:ext cx="5342546" cy="1487605"/>
          </a:xfrm>
          <a:prstGeom prst="rect">
            <a:avLst/>
          </a:prstGeom>
        </p:spPr>
      </p:pic>
      <p:pic>
        <p:nvPicPr>
          <p:cNvPr id="11" name="Picture 10"/>
          <p:cNvPicPr>
            <a:picLocks noChangeAspect="1"/>
          </p:cNvPicPr>
          <p:nvPr/>
        </p:nvPicPr>
        <p:blipFill rotWithShape="1">
          <a:blip r:embed="rId9"/>
          <a:srcRect b="23287"/>
          <a:stretch/>
        </p:blipFill>
        <p:spPr>
          <a:xfrm>
            <a:off x="5523863" y="4746472"/>
            <a:ext cx="3558639" cy="1199642"/>
          </a:xfrm>
          <a:prstGeom prst="rect">
            <a:avLst/>
          </a:prstGeom>
        </p:spPr>
      </p:pic>
    </p:spTree>
    <p:extLst>
      <p:ext uri="{BB962C8B-B14F-4D97-AF65-F5344CB8AC3E}">
        <p14:creationId xmlns:p14="http://schemas.microsoft.com/office/powerpoint/2010/main" val="13426669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Recent systematic reviews</a:t>
            </a:r>
            <a:endParaRPr lang="en-GB" dirty="0"/>
          </a:p>
        </p:txBody>
      </p:sp>
      <p:sp>
        <p:nvSpPr>
          <p:cNvPr id="3" name="Text Placeholder 2"/>
          <p:cNvSpPr>
            <a:spLocks noGrp="1"/>
          </p:cNvSpPr>
          <p:nvPr>
            <p:ph type="body" sz="quarter" idx="10"/>
          </p:nvPr>
        </p:nvSpPr>
        <p:spPr>
          <a:xfrm>
            <a:off x="467544" y="1268760"/>
            <a:ext cx="8229600" cy="4248497"/>
          </a:xfrm>
        </p:spPr>
        <p:txBody>
          <a:bodyPr>
            <a:normAutofit/>
          </a:bodyPr>
          <a:lstStyle/>
          <a:p>
            <a:r>
              <a:rPr lang="en-GB" dirty="0" smtClean="0"/>
              <a:t>Evidence for benefits for a range of health outcomes</a:t>
            </a:r>
          </a:p>
          <a:p>
            <a:r>
              <a:rPr lang="en-GB" dirty="0" smtClean="0"/>
              <a:t>But limited e.g. by:</a:t>
            </a:r>
          </a:p>
          <a:p>
            <a:pPr lvl="1"/>
            <a:r>
              <a:rPr lang="en-GB" dirty="0" smtClean="0"/>
              <a:t>Lack of causal evidence</a:t>
            </a:r>
          </a:p>
          <a:p>
            <a:pPr lvl="1"/>
            <a:r>
              <a:rPr lang="en-GB" dirty="0" err="1" smtClean="0"/>
              <a:t>Heterogenity</a:t>
            </a:r>
            <a:r>
              <a:rPr lang="en-GB" dirty="0" smtClean="0"/>
              <a:t> of exposure/outcome measures</a:t>
            </a:r>
          </a:p>
          <a:p>
            <a:pPr lvl="1"/>
            <a:r>
              <a:rPr lang="en-GB" dirty="0" smtClean="0"/>
              <a:t>Limited assessment of environmental quality</a:t>
            </a:r>
          </a:p>
          <a:p>
            <a:pPr lvl="1"/>
            <a:r>
              <a:rPr lang="en-GB" dirty="0" smtClean="0"/>
              <a:t>Limited control for SES, other covariates</a:t>
            </a:r>
            <a:endParaRPr lang="en-GB" dirty="0"/>
          </a:p>
        </p:txBody>
      </p:sp>
      <p:sp>
        <p:nvSpPr>
          <p:cNvPr id="4" name="Rectangle 3"/>
          <p:cNvSpPr>
            <a:spLocks noChangeArrowheads="1"/>
          </p:cNvSpPr>
          <p:nvPr/>
        </p:nvSpPr>
        <p:spPr bwMode="auto">
          <a:xfrm>
            <a:off x="-4327" y="4869160"/>
            <a:ext cx="92525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400" b="1" dirty="0" smtClean="0">
                <a:latin typeface="Gill Sans MT" panose="020B0502020104020203" pitchFamily="34" charset="0"/>
              </a:rPr>
              <a:t>e.g. Gascon et al 2015</a:t>
            </a:r>
            <a:r>
              <a:rPr lang="en-US" sz="1400" dirty="0">
                <a:latin typeface="Gill Sans MT" panose="020B0502020104020203" pitchFamily="34" charset="0"/>
              </a:rPr>
              <a:t>. Mental health benefits of long-term exposure to residential green and blue spaces: a systematic review</a:t>
            </a:r>
            <a:r>
              <a:rPr lang="en-US" sz="1400" dirty="0" smtClean="0">
                <a:latin typeface="Gill Sans MT" panose="020B0502020104020203" pitchFamily="34" charset="0"/>
              </a:rPr>
              <a:t>.  </a:t>
            </a:r>
            <a:r>
              <a:rPr lang="en-US" sz="1400" dirty="0">
                <a:latin typeface="Gill Sans MT" panose="020B0502020104020203" pitchFamily="34" charset="0"/>
              </a:rPr>
              <a:t>International Journal of Environmental Research and Public Health 12, </a:t>
            </a:r>
            <a:r>
              <a:rPr lang="en-US" sz="1400" dirty="0" smtClean="0">
                <a:latin typeface="Gill Sans MT" panose="020B0502020104020203" pitchFamily="34" charset="0"/>
              </a:rPr>
              <a:t>4354-4379</a:t>
            </a:r>
          </a:p>
          <a:p>
            <a:pPr fontAlgn="base">
              <a:spcBef>
                <a:spcPct val="0"/>
              </a:spcBef>
              <a:spcAft>
                <a:spcPct val="0"/>
              </a:spcAft>
            </a:pPr>
            <a:r>
              <a:rPr lang="en-GB" sz="1400" b="1" dirty="0">
                <a:latin typeface="Gill Sans MT" panose="020B0502020104020203" pitchFamily="34" charset="0"/>
              </a:rPr>
              <a:t>Lovell </a:t>
            </a:r>
            <a:r>
              <a:rPr lang="en-GB" sz="1400" b="1" dirty="0" smtClean="0">
                <a:latin typeface="Gill Sans MT" panose="020B0502020104020203" pitchFamily="34" charset="0"/>
              </a:rPr>
              <a:t>et al 2015</a:t>
            </a:r>
            <a:r>
              <a:rPr lang="en-GB" sz="1400" dirty="0" smtClean="0">
                <a:latin typeface="Gill Sans MT" panose="020B0502020104020203" pitchFamily="34" charset="0"/>
              </a:rPr>
              <a:t> </a:t>
            </a:r>
            <a:r>
              <a:rPr lang="en-GB" sz="1400" dirty="0">
                <a:latin typeface="Gill Sans MT" panose="020B0502020104020203" pitchFamily="34" charset="0"/>
              </a:rPr>
              <a:t>Understanding how environmental enhancement and conservation activities may benefit health and wellbeing: a systematic review. BMC Public Health 15 (1):1-18</a:t>
            </a:r>
            <a:r>
              <a:rPr lang="en-GB" sz="1400" dirty="0" smtClean="0">
                <a:latin typeface="Gill Sans MT" panose="020B0502020104020203" pitchFamily="34" charset="0"/>
              </a:rPr>
              <a:t>.</a:t>
            </a:r>
          </a:p>
          <a:p>
            <a:pPr fontAlgn="base">
              <a:spcBef>
                <a:spcPct val="0"/>
              </a:spcBef>
              <a:spcAft>
                <a:spcPct val="0"/>
              </a:spcAft>
            </a:pPr>
            <a:r>
              <a:rPr lang="en-GB" sz="1400" b="1" dirty="0" smtClean="0">
                <a:latin typeface="Gill Sans MT" panose="020B0502020104020203" pitchFamily="34" charset="0"/>
              </a:rPr>
              <a:t>Twohig-Bennett &amp; Jones 2018</a:t>
            </a:r>
            <a:r>
              <a:rPr lang="en-GB" sz="1400" dirty="0">
                <a:latin typeface="Gill Sans MT" panose="020B0502020104020203" pitchFamily="34" charset="0"/>
              </a:rPr>
              <a:t>. The health benefits of the great outdoors: A systematic review and meta-analysis of greenspace exposure and health outcomes. Environmental Research 166, 628-637. </a:t>
            </a:r>
            <a:endParaRPr kumimoji="0" lang="en-US" sz="1400" b="0" i="0" u="none" strike="noStrike" cap="none" normalizeH="0" baseline="0" dirty="0" smtClean="0">
              <a:ln>
                <a:noFill/>
              </a:ln>
              <a:solidFill>
                <a:schemeClr val="tx1"/>
              </a:solidFill>
              <a:effectLst/>
              <a:latin typeface="Gill Sans MT" panose="020B0502020104020203" pitchFamily="34" charset="0"/>
            </a:endParaRPr>
          </a:p>
        </p:txBody>
      </p:sp>
    </p:spTree>
    <p:extLst>
      <p:ext uri="{BB962C8B-B14F-4D97-AF65-F5344CB8AC3E}">
        <p14:creationId xmlns:p14="http://schemas.microsoft.com/office/powerpoint/2010/main" val="35953795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01" t="9237" r="9818" b="4148"/>
          <a:stretch/>
        </p:blipFill>
        <p:spPr bwMode="auto">
          <a:xfrm>
            <a:off x="898234" y="55865"/>
            <a:ext cx="7444519" cy="555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3436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00" t="19305" r="23519" b="14401"/>
          <a:stretch/>
        </p:blipFill>
        <p:spPr bwMode="auto">
          <a:xfrm>
            <a:off x="1115616" y="44505"/>
            <a:ext cx="6646892" cy="572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821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544" y="188640"/>
            <a:ext cx="8229600" cy="706090"/>
          </a:xfrm>
          <a:prstGeom prst="rect">
            <a:avLst/>
          </a:prstGeom>
        </p:spPr>
        <p:txBody>
          <a:bodyPr/>
          <a:lstStyle>
            <a:lvl1pPr algn="l" defTabSz="914400" rtl="0" eaLnBrk="1" latinLnBrk="0" hangingPunct="1">
              <a:spcBef>
                <a:spcPct val="0"/>
              </a:spcBef>
              <a:buNone/>
              <a:defRPr sz="3600" kern="1200">
                <a:solidFill>
                  <a:srgbClr val="0062AB"/>
                </a:solidFill>
                <a:latin typeface="+mj-lt"/>
                <a:ea typeface="+mj-ea"/>
                <a:cs typeface="Arial" pitchFamily="34" charset="0"/>
              </a:defRPr>
            </a:lvl1pPr>
          </a:lstStyle>
          <a:p>
            <a:r>
              <a:rPr lang="en-GB" dirty="0" smtClean="0">
                <a:latin typeface="Gill Sans MT" panose="020B0502020104020203" pitchFamily="34" charset="0"/>
              </a:rPr>
              <a:t>National Policy</a:t>
            </a:r>
            <a:endParaRPr lang="en-GB" dirty="0">
              <a:latin typeface="Gill Sans MT" panose="020B0502020104020203" pitchFamily="34" charset="0"/>
            </a:endParaRPr>
          </a:p>
        </p:txBody>
      </p:sp>
      <p:sp>
        <p:nvSpPr>
          <p:cNvPr id="3" name="Text Placeholder 2"/>
          <p:cNvSpPr txBox="1">
            <a:spLocks/>
          </p:cNvSpPr>
          <p:nvPr/>
        </p:nvSpPr>
        <p:spPr>
          <a:xfrm>
            <a:off x="457199" y="1124744"/>
            <a:ext cx="3610745" cy="4248497"/>
          </a:xfrm>
          <a:prstGeom prst="rect">
            <a:avLst/>
          </a:prstGeom>
        </p:spPr>
        <p:txBody>
          <a:bodyPr/>
          <a:lstStyle>
            <a:lvl1pPr marL="342900" indent="-342900" algn="l" defTabSz="914400" rtl="0" eaLnBrk="1" latinLnBrk="0" hangingPunct="1">
              <a:spcBef>
                <a:spcPct val="20000"/>
              </a:spcBef>
              <a:buClr>
                <a:srgbClr val="0062AB"/>
              </a:buClr>
              <a:buFont typeface="Arial" pitchFamily="34" charset="0"/>
              <a:buChar char="•"/>
              <a:defRPr sz="2400" kern="1200">
                <a:solidFill>
                  <a:schemeClr val="tx1"/>
                </a:solidFill>
                <a:latin typeface="+mj-lt"/>
                <a:ea typeface="+mn-ea"/>
                <a:cs typeface="Arial" pitchFamily="34" charset="0"/>
              </a:defRPr>
            </a:lvl1pPr>
            <a:lvl2pPr marL="742950" indent="-285750" algn="l" defTabSz="914400" rtl="0" eaLnBrk="1" latinLnBrk="0" hangingPunct="1">
              <a:spcBef>
                <a:spcPct val="20000"/>
              </a:spcBef>
              <a:buClr>
                <a:srgbClr val="0062AB"/>
              </a:buClr>
              <a:buFont typeface="Arial" pitchFamily="34" charset="0"/>
              <a:buChar char="–"/>
              <a:defRPr sz="2000" kern="1200">
                <a:solidFill>
                  <a:schemeClr val="tx1"/>
                </a:solidFill>
                <a:latin typeface="+mj-lt"/>
                <a:ea typeface="+mn-ea"/>
                <a:cs typeface="Arial" pitchFamily="34" charset="0"/>
              </a:defRPr>
            </a:lvl2pPr>
            <a:lvl3pPr marL="1143000" indent="-228600" algn="l" defTabSz="914400" rtl="0" eaLnBrk="1" latinLnBrk="0" hangingPunct="1">
              <a:spcBef>
                <a:spcPct val="20000"/>
              </a:spcBef>
              <a:buClr>
                <a:srgbClr val="0062AB"/>
              </a:buClr>
              <a:buFont typeface="Arial" pitchFamily="34" charset="0"/>
              <a:buChar char="•"/>
              <a:defRPr sz="2000" kern="1200">
                <a:solidFill>
                  <a:schemeClr val="tx1"/>
                </a:solidFill>
                <a:latin typeface="+mj-lt"/>
                <a:ea typeface="+mn-ea"/>
                <a:cs typeface="Arial" pitchFamily="34" charset="0"/>
              </a:defRPr>
            </a:lvl3pPr>
            <a:lvl4pPr marL="1600200" indent="-228600" algn="l" defTabSz="914400" rtl="0" eaLnBrk="1" latinLnBrk="0" hangingPunct="1">
              <a:spcBef>
                <a:spcPct val="20000"/>
              </a:spcBef>
              <a:buClr>
                <a:srgbClr val="0062AB"/>
              </a:buClr>
              <a:buFont typeface="Arial" pitchFamily="34" charset="0"/>
              <a:buChar char="–"/>
              <a:defRPr sz="2000" kern="1200">
                <a:solidFill>
                  <a:schemeClr val="tx1"/>
                </a:solidFill>
                <a:latin typeface="+mj-lt"/>
                <a:ea typeface="+mn-ea"/>
                <a:cs typeface="Arial" pitchFamily="34" charset="0"/>
              </a:defRPr>
            </a:lvl4pPr>
            <a:lvl5pPr marL="2057400" indent="-228600" algn="l" defTabSz="914400" rtl="0" eaLnBrk="1" latinLnBrk="0" hangingPunct="1">
              <a:spcBef>
                <a:spcPct val="20000"/>
              </a:spcBef>
              <a:buClr>
                <a:srgbClr val="0062AB"/>
              </a:buClr>
              <a:buFont typeface="Arial" pitchFamily="34"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b="1" dirty="0" smtClean="0">
                <a:latin typeface="Gill Sans MT" panose="020B0502020104020203" pitchFamily="34" charset="0"/>
              </a:rPr>
              <a:t>Marine &amp; Coastal Access Act 2009</a:t>
            </a:r>
          </a:p>
          <a:p>
            <a:pPr marL="0" indent="0">
              <a:buNone/>
            </a:pPr>
            <a:r>
              <a:rPr lang="en-GB" dirty="0" smtClean="0">
                <a:latin typeface="Gill Sans MT" panose="020B0502020104020203" pitchFamily="34" charset="0"/>
              </a:rPr>
              <a:t>“aims </a:t>
            </a:r>
            <a:r>
              <a:rPr lang="en-GB" dirty="0">
                <a:latin typeface="Gill Sans MT" panose="020B0502020104020203" pitchFamily="34" charset="0"/>
              </a:rPr>
              <a:t>to improve public access to, and enjoyment of, the English coastline by creating clear and consistent public rights along the English coast for open-air recreation on foot</a:t>
            </a:r>
            <a:r>
              <a:rPr lang="en-GB" dirty="0" smtClean="0">
                <a:latin typeface="Gill Sans MT" panose="020B0502020104020203" pitchFamily="34" charset="0"/>
              </a:rPr>
              <a:t>.”</a:t>
            </a:r>
            <a:endParaRPr lang="en-GB" dirty="0">
              <a:latin typeface="Gill Sans MT" panose="020B0502020104020203" pitchFamily="34" charset="0"/>
            </a:endParaRPr>
          </a:p>
        </p:txBody>
      </p:sp>
      <p:pic>
        <p:nvPicPr>
          <p:cNvPr id="4" name="Picture 3"/>
          <p:cNvPicPr>
            <a:picLocks noChangeAspect="1"/>
          </p:cNvPicPr>
          <p:nvPr/>
        </p:nvPicPr>
        <p:blipFill>
          <a:blip r:embed="rId2"/>
          <a:stretch>
            <a:fillRect/>
          </a:stretch>
        </p:blipFill>
        <p:spPr>
          <a:xfrm>
            <a:off x="4544704" y="128040"/>
            <a:ext cx="4599296" cy="6729960"/>
          </a:xfrm>
          <a:prstGeom prst="rect">
            <a:avLst/>
          </a:prstGeom>
        </p:spPr>
      </p:pic>
      <p:sp>
        <p:nvSpPr>
          <p:cNvPr id="5" name="Rectangle 4"/>
          <p:cNvSpPr/>
          <p:nvPr/>
        </p:nvSpPr>
        <p:spPr>
          <a:xfrm>
            <a:off x="18332" y="6208039"/>
            <a:ext cx="4572000" cy="523220"/>
          </a:xfrm>
          <a:prstGeom prst="rect">
            <a:avLst/>
          </a:prstGeom>
        </p:spPr>
        <p:txBody>
          <a:bodyPr>
            <a:spAutoFit/>
          </a:bodyPr>
          <a:lstStyle/>
          <a:p>
            <a:r>
              <a:rPr lang="en-GB" sz="1400" dirty="0">
                <a:hlinkClick r:id="rId3"/>
              </a:rPr>
              <a:t>http://</a:t>
            </a:r>
            <a:r>
              <a:rPr lang="en-GB" sz="1400" dirty="0" smtClean="0">
                <a:hlinkClick r:id="rId3"/>
              </a:rPr>
              <a:t>publications.naturalengland.org.uk/publication/5327964912746496</a:t>
            </a:r>
            <a:r>
              <a:rPr lang="en-GB" sz="1400" dirty="0" smtClean="0"/>
              <a:t> </a:t>
            </a:r>
            <a:endParaRPr lang="en-GB" sz="1400" dirty="0"/>
          </a:p>
        </p:txBody>
      </p:sp>
    </p:spTree>
    <p:extLst>
      <p:ext uri="{BB962C8B-B14F-4D97-AF65-F5344CB8AC3E}">
        <p14:creationId xmlns:p14="http://schemas.microsoft.com/office/powerpoint/2010/main" val="3372424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88913"/>
            <a:ext cx="8229600" cy="706437"/>
          </a:xfrm>
        </p:spPr>
        <p:txBody>
          <a:bodyPr>
            <a:normAutofit/>
          </a:bodyPr>
          <a:lstStyle/>
          <a:p>
            <a:r>
              <a:rPr lang="en-GB" dirty="0" smtClean="0"/>
              <a:t>Nature – Health &amp; Wellbeing Pathways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7" y="1299060"/>
            <a:ext cx="9120220" cy="458419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960886"/>
            <a:ext cx="2251100" cy="127294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4554327"/>
            <a:ext cx="2064726" cy="154854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653136"/>
            <a:ext cx="2171621" cy="1227999"/>
          </a:xfrm>
          <a:prstGeom prst="rect">
            <a:avLst/>
          </a:prstGeom>
        </p:spPr>
      </p:pic>
      <p:sp>
        <p:nvSpPr>
          <p:cNvPr id="18" name="TextBox 17"/>
          <p:cNvSpPr txBox="1"/>
          <p:nvPr/>
        </p:nvSpPr>
        <p:spPr>
          <a:xfrm>
            <a:off x="2411760" y="4365104"/>
            <a:ext cx="2070247" cy="400110"/>
          </a:xfrm>
          <a:prstGeom prst="rect">
            <a:avLst/>
          </a:prstGeom>
          <a:solidFill>
            <a:schemeClr val="accent3">
              <a:lumMod val="75000"/>
            </a:schemeClr>
          </a:solidFill>
        </p:spPr>
        <p:txBody>
          <a:bodyPr wrap="none" rtlCol="0">
            <a:spAutoFit/>
          </a:bodyPr>
          <a:lstStyle/>
          <a:p>
            <a:r>
              <a:rPr lang="en-GB" sz="2000" b="1" dirty="0" smtClean="0">
                <a:solidFill>
                  <a:schemeClr val="bg1"/>
                </a:solidFill>
              </a:rPr>
              <a:t>Individual Agency</a:t>
            </a:r>
            <a:endParaRPr lang="en-GB" sz="2000" b="1" dirty="0">
              <a:solidFill>
                <a:schemeClr val="bg1"/>
              </a:solidFill>
            </a:endParaRPr>
          </a:p>
        </p:txBody>
      </p:sp>
      <p:sp>
        <p:nvSpPr>
          <p:cNvPr id="19" name="TextBox 18"/>
          <p:cNvSpPr txBox="1"/>
          <p:nvPr/>
        </p:nvSpPr>
        <p:spPr>
          <a:xfrm>
            <a:off x="5220072" y="1484784"/>
            <a:ext cx="2168479" cy="400110"/>
          </a:xfrm>
          <a:prstGeom prst="rect">
            <a:avLst/>
          </a:prstGeom>
          <a:solidFill>
            <a:srgbClr val="00B0F0"/>
          </a:solidFill>
        </p:spPr>
        <p:txBody>
          <a:bodyPr wrap="none" rtlCol="0">
            <a:spAutoFit/>
          </a:bodyPr>
          <a:lstStyle/>
          <a:p>
            <a:r>
              <a:rPr lang="en-GB" sz="2000" b="1" dirty="0" smtClean="0">
                <a:solidFill>
                  <a:schemeClr val="bg1"/>
                </a:solidFill>
              </a:rPr>
              <a:t>Societal Structures</a:t>
            </a:r>
            <a:endParaRPr lang="en-GB" sz="2000" b="1" dirty="0">
              <a:solidFill>
                <a:schemeClr val="bg1"/>
              </a:solidFill>
            </a:endParaRPr>
          </a:p>
        </p:txBody>
      </p:sp>
      <p:sp>
        <p:nvSpPr>
          <p:cNvPr id="20" name="TextBox 19"/>
          <p:cNvSpPr txBox="1"/>
          <p:nvPr/>
        </p:nvSpPr>
        <p:spPr>
          <a:xfrm>
            <a:off x="6300192" y="2204864"/>
            <a:ext cx="1788438" cy="400110"/>
          </a:xfrm>
          <a:prstGeom prst="rect">
            <a:avLst/>
          </a:prstGeom>
          <a:solidFill>
            <a:schemeClr val="accent4">
              <a:lumMod val="75000"/>
            </a:schemeClr>
          </a:solidFill>
        </p:spPr>
        <p:txBody>
          <a:bodyPr wrap="none" rtlCol="0">
            <a:spAutoFit/>
          </a:bodyPr>
          <a:lstStyle/>
          <a:p>
            <a:r>
              <a:rPr lang="en-GB" sz="2000" b="1" dirty="0" smtClean="0">
                <a:solidFill>
                  <a:schemeClr val="bg1"/>
                </a:solidFill>
              </a:rPr>
              <a:t>Cultural Norms</a:t>
            </a:r>
            <a:endParaRPr lang="en-GB" sz="2000" b="1" dirty="0">
              <a:solidFill>
                <a:schemeClr val="bg1"/>
              </a:solidFill>
            </a:endParaRPr>
          </a:p>
        </p:txBody>
      </p:sp>
      <p:sp>
        <p:nvSpPr>
          <p:cNvPr id="21" name="TextBox 20"/>
          <p:cNvSpPr txBox="1"/>
          <p:nvPr/>
        </p:nvSpPr>
        <p:spPr>
          <a:xfrm>
            <a:off x="755576" y="2564904"/>
            <a:ext cx="2744854" cy="369332"/>
          </a:xfrm>
          <a:prstGeom prst="rect">
            <a:avLst/>
          </a:prstGeom>
          <a:solidFill>
            <a:schemeClr val="bg2">
              <a:lumMod val="50000"/>
            </a:schemeClr>
          </a:solidFill>
        </p:spPr>
        <p:txBody>
          <a:bodyPr wrap="none" rtlCol="0">
            <a:spAutoFit/>
          </a:bodyPr>
          <a:lstStyle/>
          <a:p>
            <a:r>
              <a:rPr lang="en-GB" b="1" dirty="0" smtClean="0">
                <a:solidFill>
                  <a:schemeClr val="bg1"/>
                </a:solidFill>
                <a:latin typeface="Gill Sans MT" panose="020B0502020104020203" pitchFamily="34" charset="0"/>
              </a:rPr>
              <a:t>Nature Connectedness</a:t>
            </a:r>
            <a:endParaRPr lang="en-GB" b="1" dirty="0">
              <a:solidFill>
                <a:schemeClr val="bg1"/>
              </a:solidFill>
              <a:latin typeface="Gill Sans MT" panose="020B0502020104020203" pitchFamily="34" charset="0"/>
            </a:endParaRPr>
          </a:p>
        </p:txBody>
      </p:sp>
      <p:sp>
        <p:nvSpPr>
          <p:cNvPr id="12" name="TextBox 11"/>
          <p:cNvSpPr txBox="1"/>
          <p:nvPr/>
        </p:nvSpPr>
        <p:spPr>
          <a:xfrm>
            <a:off x="4832741" y="6350169"/>
            <a:ext cx="4311259" cy="507831"/>
          </a:xfrm>
          <a:prstGeom prst="rect">
            <a:avLst/>
          </a:prstGeom>
          <a:solidFill>
            <a:schemeClr val="bg1"/>
          </a:solidFill>
        </p:spPr>
        <p:txBody>
          <a:bodyPr wrap="square" rtlCol="0">
            <a:spAutoFit/>
          </a:bodyPr>
          <a:lstStyle/>
          <a:p>
            <a:r>
              <a:rPr lang="en-GB" sz="900" dirty="0" smtClean="0">
                <a:latin typeface="Gill Sans MT" panose="020B0502020104020203" pitchFamily="34" charset="0"/>
              </a:rPr>
              <a:t>Wheeler et al 2015</a:t>
            </a:r>
            <a:r>
              <a:rPr lang="en-GB" sz="900" dirty="0">
                <a:latin typeface="Gill Sans MT" panose="020B0502020104020203" pitchFamily="34" charset="0"/>
              </a:rPr>
              <a:t>. Beyond greenspace: an ecological study of population general health and indicators of natural environment type and quality. </a:t>
            </a:r>
            <a:r>
              <a:rPr lang="en-GB" sz="900" dirty="0" err="1">
                <a:latin typeface="Gill Sans MT" panose="020B0502020104020203" pitchFamily="34" charset="0"/>
              </a:rPr>
              <a:t>Int</a:t>
            </a:r>
            <a:r>
              <a:rPr lang="en-GB" sz="900" dirty="0">
                <a:latin typeface="Gill Sans MT" panose="020B0502020104020203" pitchFamily="34" charset="0"/>
              </a:rPr>
              <a:t> J Health </a:t>
            </a:r>
            <a:r>
              <a:rPr lang="en-GB" sz="900" dirty="0" err="1">
                <a:latin typeface="Gill Sans MT" panose="020B0502020104020203" pitchFamily="34" charset="0"/>
              </a:rPr>
              <a:t>Geogr</a:t>
            </a:r>
            <a:r>
              <a:rPr lang="en-GB" sz="900" dirty="0">
                <a:latin typeface="Gill Sans MT" panose="020B0502020104020203" pitchFamily="34" charset="0"/>
              </a:rPr>
              <a:t> 14, 17</a:t>
            </a:r>
            <a:r>
              <a:rPr lang="en-GB" sz="900" dirty="0" smtClean="0">
                <a:latin typeface="Gill Sans MT" panose="020B0502020104020203" pitchFamily="34" charset="0"/>
              </a:rPr>
              <a:t>. Adapted from Hartig et al 2014 Nature &amp; Health. Ann Rev PH</a:t>
            </a:r>
            <a:endParaRPr lang="en-GB" sz="900" dirty="0">
              <a:latin typeface="Gill Sans MT" panose="020B0502020104020203" pitchFamily="34" charset="0"/>
            </a:endParaRPr>
          </a:p>
        </p:txBody>
      </p:sp>
    </p:spTree>
    <p:extLst>
      <p:ext uri="{BB962C8B-B14F-4D97-AF65-F5344CB8AC3E}">
        <p14:creationId xmlns:p14="http://schemas.microsoft.com/office/powerpoint/2010/main" val="42336773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692696"/>
            <a:ext cx="8408677" cy="5040560"/>
          </a:xfrm>
          <a:prstGeom prst="rect">
            <a:avLst/>
          </a:prstGeom>
          <a:ln w="19050">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3" name="Title 1"/>
          <p:cNvSpPr txBox="1">
            <a:spLocks/>
          </p:cNvSpPr>
          <p:nvPr/>
        </p:nvSpPr>
        <p:spPr>
          <a:xfrm>
            <a:off x="107504" y="0"/>
            <a:ext cx="8229600" cy="706090"/>
          </a:xfrm>
          <a:prstGeom prst="rect">
            <a:avLst/>
          </a:prstGeom>
        </p:spPr>
        <p:txBody>
          <a:bodyPr/>
          <a:lstStyle>
            <a:lvl1pPr algn="l" defTabSz="914400" rtl="0" eaLnBrk="1" latinLnBrk="0" hangingPunct="1">
              <a:spcBef>
                <a:spcPct val="0"/>
              </a:spcBef>
              <a:buNone/>
              <a:defRPr sz="3600" kern="1200">
                <a:solidFill>
                  <a:srgbClr val="0062AB"/>
                </a:solidFill>
                <a:latin typeface="+mj-lt"/>
                <a:ea typeface="+mj-ea"/>
                <a:cs typeface="Arial" pitchFamily="34" charset="0"/>
              </a:defRPr>
            </a:lvl1pPr>
          </a:lstStyle>
          <a:p>
            <a:r>
              <a:rPr lang="en-GB" dirty="0" smtClean="0">
                <a:latin typeface="Gill Sans MT" panose="020B0502020104020203" pitchFamily="34" charset="0"/>
              </a:rPr>
              <a:t>National Policy</a:t>
            </a:r>
            <a:endParaRPr lang="en-GB" dirty="0">
              <a:latin typeface="Gill Sans MT" panose="020B0502020104020203" pitchFamily="34" charset="0"/>
            </a:endParaRPr>
          </a:p>
        </p:txBody>
      </p:sp>
      <p:sp>
        <p:nvSpPr>
          <p:cNvPr id="4" name="Title 1"/>
          <p:cNvSpPr txBox="1">
            <a:spLocks/>
          </p:cNvSpPr>
          <p:nvPr/>
        </p:nvSpPr>
        <p:spPr>
          <a:xfrm>
            <a:off x="395536" y="5877272"/>
            <a:ext cx="8229600" cy="706090"/>
          </a:xfrm>
          <a:prstGeom prst="rect">
            <a:avLst/>
          </a:prstGeom>
        </p:spPr>
        <p:txBody>
          <a:bodyPr/>
          <a:lstStyle>
            <a:lvl1pPr algn="l" defTabSz="914400" rtl="0" eaLnBrk="1" latinLnBrk="0" hangingPunct="1">
              <a:spcBef>
                <a:spcPct val="0"/>
              </a:spcBef>
              <a:buNone/>
              <a:defRPr sz="3600" kern="1200">
                <a:solidFill>
                  <a:srgbClr val="0062AB"/>
                </a:solidFill>
                <a:latin typeface="+mj-lt"/>
                <a:ea typeface="+mj-ea"/>
                <a:cs typeface="Arial" pitchFamily="34" charset="0"/>
              </a:defRPr>
            </a:lvl1pPr>
          </a:lstStyle>
          <a:p>
            <a:r>
              <a:rPr lang="en-GB" sz="2400" dirty="0" smtClean="0">
                <a:latin typeface="Gill Sans MT" panose="020B0502020104020203" pitchFamily="34" charset="0"/>
              </a:rPr>
              <a:t>Underpins health in the UK government’s 25 year plan for the natural environment</a:t>
            </a:r>
            <a:endParaRPr lang="en-GB" sz="2400" dirty="0">
              <a:latin typeface="Gill Sans MT" panose="020B0502020104020203" pitchFamily="34" charset="0"/>
            </a:endParaRPr>
          </a:p>
        </p:txBody>
      </p:sp>
      <p:sp>
        <p:nvSpPr>
          <p:cNvPr id="5" name="Rectangle 4"/>
          <p:cNvSpPr/>
          <p:nvPr/>
        </p:nvSpPr>
        <p:spPr>
          <a:xfrm>
            <a:off x="3635896" y="6453336"/>
            <a:ext cx="5148064" cy="307777"/>
          </a:xfrm>
          <a:prstGeom prst="rect">
            <a:avLst/>
          </a:prstGeom>
        </p:spPr>
        <p:txBody>
          <a:bodyPr wrap="square">
            <a:spAutoFit/>
          </a:bodyPr>
          <a:lstStyle/>
          <a:p>
            <a:r>
              <a:rPr lang="en-GB" sz="1400" dirty="0">
                <a:hlinkClick r:id="rId3"/>
              </a:rPr>
              <a:t>https://beyondgreenspace.net/2018/09/07/defra_health_review</a:t>
            </a:r>
            <a:r>
              <a:rPr lang="en-GB" sz="1400" dirty="0" smtClean="0">
                <a:hlinkClick r:id="rId3"/>
              </a:rPr>
              <a:t>/</a:t>
            </a:r>
            <a:r>
              <a:rPr lang="en-GB" sz="1400" dirty="0" smtClean="0"/>
              <a:t> </a:t>
            </a:r>
            <a:endParaRPr lang="en-GB" sz="1400" dirty="0"/>
          </a:p>
        </p:txBody>
      </p:sp>
    </p:spTree>
    <p:extLst>
      <p:ext uri="{BB962C8B-B14F-4D97-AF65-F5344CB8AC3E}">
        <p14:creationId xmlns:p14="http://schemas.microsoft.com/office/powerpoint/2010/main" val="17786226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65139" y="3861048"/>
            <a:ext cx="6015470" cy="1614321"/>
          </a:xfrm>
          <a:prstGeom prst="rect">
            <a:avLst/>
          </a:prstGeom>
          <a:ln w="19050">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3" name="Picture 2"/>
          <p:cNvPicPr>
            <a:picLocks noChangeAspect="1"/>
          </p:cNvPicPr>
          <p:nvPr/>
        </p:nvPicPr>
        <p:blipFill>
          <a:blip r:embed="rId3"/>
          <a:stretch>
            <a:fillRect/>
          </a:stretch>
        </p:blipFill>
        <p:spPr>
          <a:xfrm>
            <a:off x="5724128" y="62931"/>
            <a:ext cx="3419871" cy="3083949"/>
          </a:xfrm>
          <a:prstGeom prst="rect">
            <a:avLst/>
          </a:prstGeom>
        </p:spPr>
      </p:pic>
      <p:sp>
        <p:nvSpPr>
          <p:cNvPr id="4" name="Rectangle 3"/>
          <p:cNvSpPr/>
          <p:nvPr/>
        </p:nvSpPr>
        <p:spPr>
          <a:xfrm>
            <a:off x="107504" y="2276872"/>
            <a:ext cx="6251716" cy="1200329"/>
          </a:xfrm>
          <a:prstGeom prst="rect">
            <a:avLst/>
          </a:prstGeom>
        </p:spPr>
        <p:txBody>
          <a:bodyPr wrap="square">
            <a:spAutoFit/>
          </a:bodyPr>
          <a:lstStyle/>
          <a:p>
            <a:pPr marL="285750" indent="-285750">
              <a:buFont typeface="Arial" panose="020B0604020202020204" pitchFamily="34" charset="0"/>
              <a:buChar char="•"/>
            </a:pPr>
            <a:r>
              <a:rPr lang="en-GB" dirty="0" smtClean="0">
                <a:solidFill>
                  <a:schemeClr val="tx2"/>
                </a:solidFill>
                <a:latin typeface="Arial" panose="020B0604020202020204" pitchFamily="34" charset="0"/>
                <a:ea typeface="Calibri" panose="020F0502020204030204" pitchFamily="34" charset="0"/>
                <a:sym typeface="Wingdings" panose="05000000000000000000" pitchFamily="2" charset="2"/>
              </a:rPr>
              <a:t></a:t>
            </a:r>
            <a:r>
              <a:rPr lang="en-GB" dirty="0" smtClean="0">
                <a:solidFill>
                  <a:schemeClr val="tx2"/>
                </a:solidFill>
                <a:latin typeface="Arial" panose="020B0604020202020204" pitchFamily="34" charset="0"/>
                <a:ea typeface="Calibri" panose="020F0502020204030204" pitchFamily="34" charset="0"/>
              </a:rPr>
              <a:t>Evidence-based management of </a:t>
            </a:r>
            <a:r>
              <a:rPr lang="en-GB" dirty="0">
                <a:solidFill>
                  <a:schemeClr val="tx2"/>
                </a:solidFill>
                <a:latin typeface="Arial" panose="020B0604020202020204" pitchFamily="34" charset="0"/>
                <a:ea typeface="Calibri" panose="020F0502020204030204" pitchFamily="34" charset="0"/>
              </a:rPr>
              <a:t>public open space to support both biodiversity and human health and </a:t>
            </a:r>
            <a:r>
              <a:rPr lang="en-GB" dirty="0" smtClean="0">
                <a:solidFill>
                  <a:schemeClr val="tx2"/>
                </a:solidFill>
                <a:latin typeface="Arial" panose="020B0604020202020204" pitchFamily="34" charset="0"/>
                <a:ea typeface="Calibri" panose="020F0502020204030204" pitchFamily="34" charset="0"/>
              </a:rPr>
              <a:t>wellbeing</a:t>
            </a:r>
          </a:p>
          <a:p>
            <a:pPr marL="285750" indent="-285750">
              <a:buFont typeface="Arial" panose="020B0604020202020204" pitchFamily="34" charset="0"/>
              <a:buChar char="•"/>
            </a:pPr>
            <a:r>
              <a:rPr lang="en-GB" dirty="0" smtClean="0">
                <a:solidFill>
                  <a:schemeClr val="tx2"/>
                </a:solidFill>
              </a:rPr>
              <a:t>Supporting Cornwall’s Open Space Strategy</a:t>
            </a:r>
            <a:endParaRPr lang="en-GB" dirty="0">
              <a:solidFill>
                <a:schemeClr val="tx2"/>
              </a:solidFill>
            </a:endParaRPr>
          </a:p>
        </p:txBody>
      </p:sp>
      <p:sp>
        <p:nvSpPr>
          <p:cNvPr id="8" name="Title 1"/>
          <p:cNvSpPr txBox="1">
            <a:spLocks/>
          </p:cNvSpPr>
          <p:nvPr/>
        </p:nvSpPr>
        <p:spPr>
          <a:xfrm>
            <a:off x="124458" y="38522"/>
            <a:ext cx="5095614" cy="1143000"/>
          </a:xfrm>
          <a:prstGeom prst="rect">
            <a:avLst/>
          </a:prstGeom>
        </p:spPr>
        <p:txBody>
          <a:bodyPr/>
          <a:lstStyle>
            <a:lvl1pPr algn="l" defTabSz="914400" rtl="0" eaLnBrk="1" latinLnBrk="0" hangingPunct="1">
              <a:spcBef>
                <a:spcPct val="0"/>
              </a:spcBef>
              <a:buNone/>
              <a:defRPr sz="3600" kern="1200">
                <a:solidFill>
                  <a:srgbClr val="0062AB"/>
                </a:solidFill>
                <a:latin typeface="+mj-lt"/>
                <a:ea typeface="+mj-ea"/>
                <a:cs typeface="Arial" pitchFamily="34" charset="0"/>
              </a:defRPr>
            </a:lvl1pPr>
          </a:lstStyle>
          <a:p>
            <a:r>
              <a:rPr lang="en-GB" dirty="0"/>
              <a:t>Biodiversity, Health and Wellbeing in Cornwall’s Public Open Space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821455"/>
            <a:ext cx="1159775" cy="964722"/>
          </a:xfrm>
          <a:prstGeom prst="rect">
            <a:avLst/>
          </a:prstGeom>
        </p:spPr>
      </p:pic>
      <p:pic>
        <p:nvPicPr>
          <p:cNvPr id="5" name="Picture 4"/>
          <p:cNvPicPr>
            <a:picLocks noChangeAspect="1"/>
          </p:cNvPicPr>
          <p:nvPr/>
        </p:nvPicPr>
        <p:blipFill>
          <a:blip r:embed="rId5"/>
          <a:stretch>
            <a:fillRect/>
          </a:stretch>
        </p:blipFill>
        <p:spPr>
          <a:xfrm>
            <a:off x="2147600" y="4857888"/>
            <a:ext cx="5721227" cy="1517510"/>
          </a:xfrm>
          <a:prstGeom prst="rect">
            <a:avLst/>
          </a:prstGeom>
          <a:ln w="19050">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9" name="Rectangle 8"/>
          <p:cNvSpPr/>
          <p:nvPr/>
        </p:nvSpPr>
        <p:spPr>
          <a:xfrm>
            <a:off x="4769001" y="6433452"/>
            <a:ext cx="3197798" cy="369332"/>
          </a:xfrm>
          <a:prstGeom prst="rect">
            <a:avLst/>
          </a:prstGeom>
        </p:spPr>
        <p:txBody>
          <a:bodyPr wrap="none">
            <a:spAutoFit/>
          </a:bodyPr>
          <a:lstStyle/>
          <a:p>
            <a:r>
              <a:rPr lang="en-GB" dirty="0">
                <a:hlinkClick r:id="rId6"/>
              </a:rPr>
              <a:t>https://beyondgreenspace.net</a:t>
            </a:r>
            <a:r>
              <a:rPr lang="en-GB" dirty="0" smtClean="0">
                <a:hlinkClick r:id="rId6"/>
              </a:rPr>
              <a:t>/</a:t>
            </a:r>
            <a:r>
              <a:rPr lang="en-GB" dirty="0" smtClean="0"/>
              <a:t> </a:t>
            </a:r>
            <a:endParaRPr lang="en-GB" dirty="0"/>
          </a:p>
        </p:txBody>
      </p:sp>
    </p:spTree>
    <p:extLst>
      <p:ext uri="{BB962C8B-B14F-4D97-AF65-F5344CB8AC3E}">
        <p14:creationId xmlns:p14="http://schemas.microsoft.com/office/powerpoint/2010/main" val="7340736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Sustainable Development Goals</a:t>
            </a:r>
            <a:endParaRPr lang="en-GB" dirty="0"/>
          </a:p>
        </p:txBody>
      </p:sp>
      <p:sp>
        <p:nvSpPr>
          <p:cNvPr id="3" name="Text Placeholder 2"/>
          <p:cNvSpPr>
            <a:spLocks noGrp="1"/>
          </p:cNvSpPr>
          <p:nvPr>
            <p:ph type="body" sz="quarter" idx="10"/>
          </p:nvPr>
        </p:nvSpPr>
        <p:spPr/>
        <p:txBody>
          <a:bodyPr/>
          <a:lstStyle/>
          <a:p>
            <a:pPr marL="0" indent="0">
              <a:buNone/>
            </a:pPr>
            <a:r>
              <a:rPr lang="en-GB" sz="4000" b="1" dirty="0" smtClean="0"/>
              <a:t>SDG 11.7</a:t>
            </a:r>
          </a:p>
          <a:p>
            <a:pPr marL="0" indent="0">
              <a:buNone/>
            </a:pPr>
            <a:r>
              <a:rPr lang="en-GB" sz="3200" dirty="0"/>
              <a:t>By 2030, provide universal access to safe, inclusive and accessible, </a:t>
            </a:r>
            <a:r>
              <a:rPr lang="en-GB" sz="3200" b="1" dirty="0">
                <a:solidFill>
                  <a:srgbClr val="00B050"/>
                </a:solidFill>
              </a:rPr>
              <a:t>green and public spaces</a:t>
            </a:r>
            <a:r>
              <a:rPr lang="en-GB" sz="3200" dirty="0"/>
              <a:t>, in particular for women and children, older persons and persons with disabilities </a:t>
            </a:r>
            <a:endParaRPr lang="en-GB" sz="3200" dirty="0" smtClean="0"/>
          </a:p>
          <a:p>
            <a:pPr marL="0" indent="0">
              <a:buNone/>
            </a:pPr>
            <a:endParaRPr lang="en-GB" dirty="0"/>
          </a:p>
        </p:txBody>
      </p:sp>
      <p:pic>
        <p:nvPicPr>
          <p:cNvPr id="4" name="Picture 3"/>
          <p:cNvPicPr>
            <a:picLocks noChangeAspect="1"/>
          </p:cNvPicPr>
          <p:nvPr/>
        </p:nvPicPr>
        <p:blipFill>
          <a:blip r:embed="rId2"/>
          <a:stretch>
            <a:fillRect/>
          </a:stretch>
        </p:blipFill>
        <p:spPr>
          <a:xfrm>
            <a:off x="1" y="4005064"/>
            <a:ext cx="5728380" cy="2852936"/>
          </a:xfrm>
          <a:prstGeom prst="rect">
            <a:avLst/>
          </a:prstGeom>
        </p:spPr>
      </p:pic>
    </p:spTree>
    <p:extLst>
      <p:ext uri="{BB962C8B-B14F-4D97-AF65-F5344CB8AC3E}">
        <p14:creationId xmlns:p14="http://schemas.microsoft.com/office/powerpoint/2010/main" val="1207390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Action Brief</a:t>
            </a:r>
            <a:endParaRPr lang="en-GB" dirty="0"/>
          </a:p>
        </p:txBody>
      </p:sp>
      <p:pic>
        <p:nvPicPr>
          <p:cNvPr id="4" name="Picture 3"/>
          <p:cNvPicPr>
            <a:picLocks noChangeAspect="1"/>
          </p:cNvPicPr>
          <p:nvPr/>
        </p:nvPicPr>
        <p:blipFill>
          <a:blip r:embed="rId2"/>
          <a:stretch>
            <a:fillRect/>
          </a:stretch>
        </p:blipFill>
        <p:spPr>
          <a:xfrm>
            <a:off x="3995936" y="404664"/>
            <a:ext cx="4486275" cy="5800725"/>
          </a:xfrm>
          <a:prstGeom prst="rect">
            <a:avLst/>
          </a:prstGeom>
        </p:spPr>
      </p:pic>
    </p:spTree>
    <p:extLst>
      <p:ext uri="{BB962C8B-B14F-4D97-AF65-F5344CB8AC3E}">
        <p14:creationId xmlns:p14="http://schemas.microsoft.com/office/powerpoint/2010/main" val="3374933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16632"/>
            <a:ext cx="6791325" cy="1638300"/>
          </a:xfrm>
          <a:prstGeom prst="rect">
            <a:avLst/>
          </a:prstGeom>
        </p:spPr>
      </p:pic>
      <p:pic>
        <p:nvPicPr>
          <p:cNvPr id="5" name="Picture 4"/>
          <p:cNvPicPr>
            <a:picLocks noChangeAspect="1"/>
          </p:cNvPicPr>
          <p:nvPr/>
        </p:nvPicPr>
        <p:blipFill>
          <a:blip r:embed="rId3"/>
          <a:stretch>
            <a:fillRect/>
          </a:stretch>
        </p:blipFill>
        <p:spPr>
          <a:xfrm>
            <a:off x="1666552" y="1786913"/>
            <a:ext cx="4105275" cy="704850"/>
          </a:xfrm>
          <a:prstGeom prst="rect">
            <a:avLst/>
          </a:prstGeom>
        </p:spPr>
      </p:pic>
      <p:pic>
        <p:nvPicPr>
          <p:cNvPr id="6" name="Picture 5"/>
          <p:cNvPicPr>
            <a:picLocks noChangeAspect="1"/>
          </p:cNvPicPr>
          <p:nvPr/>
        </p:nvPicPr>
        <p:blipFill>
          <a:blip r:embed="rId4"/>
          <a:stretch>
            <a:fillRect/>
          </a:stretch>
        </p:blipFill>
        <p:spPr>
          <a:xfrm>
            <a:off x="1692583" y="2523744"/>
            <a:ext cx="4905375" cy="1362075"/>
          </a:xfrm>
          <a:prstGeom prst="rect">
            <a:avLst/>
          </a:prstGeom>
        </p:spPr>
      </p:pic>
      <p:sp>
        <p:nvSpPr>
          <p:cNvPr id="8" name="Rectangle 7"/>
          <p:cNvSpPr/>
          <p:nvPr/>
        </p:nvSpPr>
        <p:spPr>
          <a:xfrm>
            <a:off x="6948264" y="2139338"/>
            <a:ext cx="2438538" cy="923330"/>
          </a:xfrm>
          <a:prstGeom prst="rect">
            <a:avLst/>
          </a:prstGeom>
        </p:spPr>
        <p:txBody>
          <a:bodyPr wrap="square">
            <a:spAutoFit/>
          </a:bodyPr>
          <a:lstStyle/>
          <a:p>
            <a:r>
              <a:rPr lang="en-GB" dirty="0" smtClean="0">
                <a:solidFill>
                  <a:srgbClr val="00B050"/>
                </a:solidFill>
              </a:rPr>
              <a:t>[Amongst </a:t>
            </a:r>
            <a:r>
              <a:rPr lang="en-GB" dirty="0">
                <a:solidFill>
                  <a:srgbClr val="00B050"/>
                </a:solidFill>
              </a:rPr>
              <a:t>a large number of other </a:t>
            </a:r>
            <a:r>
              <a:rPr lang="en-GB" dirty="0" smtClean="0">
                <a:solidFill>
                  <a:srgbClr val="00B050"/>
                </a:solidFill>
              </a:rPr>
              <a:t>suggestions]</a:t>
            </a:r>
            <a:endParaRPr lang="en-GB" dirty="0">
              <a:solidFill>
                <a:srgbClr val="00B050"/>
              </a:solidFill>
            </a:endParaRPr>
          </a:p>
        </p:txBody>
      </p:sp>
      <p:sp>
        <p:nvSpPr>
          <p:cNvPr id="2" name="Rectangle 1"/>
          <p:cNvSpPr/>
          <p:nvPr/>
        </p:nvSpPr>
        <p:spPr>
          <a:xfrm>
            <a:off x="107504" y="5517232"/>
            <a:ext cx="9036496" cy="523220"/>
          </a:xfrm>
          <a:prstGeom prst="rect">
            <a:avLst/>
          </a:prstGeom>
        </p:spPr>
        <p:txBody>
          <a:bodyPr wrap="square">
            <a:spAutoFit/>
          </a:bodyPr>
          <a:lstStyle/>
          <a:p>
            <a:r>
              <a:rPr lang="en-GB" sz="1400" dirty="0">
                <a:latin typeface="Gill Sans MT" panose="020B0502020104020203" pitchFamily="34" charset="0"/>
                <a:hlinkClick r:id="rId5"/>
              </a:rPr>
              <a:t>http://</a:t>
            </a:r>
            <a:r>
              <a:rPr lang="en-GB" sz="1400" dirty="0" smtClean="0">
                <a:latin typeface="Gill Sans MT" panose="020B0502020104020203" pitchFamily="34" charset="0"/>
                <a:hlinkClick r:id="rId5"/>
              </a:rPr>
              <a:t>www.euro.who.int/en/health-topics/environment-and-health/urban-health/publications/2017/urban-green-spaces-a-brief-for-action-2017</a:t>
            </a:r>
            <a:r>
              <a:rPr lang="en-GB" sz="1400" dirty="0" smtClean="0">
                <a:latin typeface="Gill Sans MT" panose="020B0502020104020203" pitchFamily="34" charset="0"/>
              </a:rPr>
              <a:t> </a:t>
            </a:r>
            <a:endParaRPr lang="en-GB" sz="1400" dirty="0">
              <a:latin typeface="Gill Sans MT" panose="020B0502020104020203" pitchFamily="34" charset="0"/>
            </a:endParaRPr>
          </a:p>
        </p:txBody>
      </p:sp>
      <p:sp>
        <p:nvSpPr>
          <p:cNvPr id="9" name="Text Placeholder 2"/>
          <p:cNvSpPr>
            <a:spLocks noGrp="1"/>
          </p:cNvSpPr>
          <p:nvPr>
            <p:ph type="body" sz="quarter" idx="10"/>
          </p:nvPr>
        </p:nvSpPr>
        <p:spPr>
          <a:xfrm>
            <a:off x="467544" y="4077072"/>
            <a:ext cx="8229600" cy="1941973"/>
          </a:xfrm>
        </p:spPr>
        <p:txBody>
          <a:bodyPr>
            <a:normAutofit/>
          </a:bodyPr>
          <a:lstStyle/>
          <a:p>
            <a:r>
              <a:rPr lang="en-GB" dirty="0" smtClean="0"/>
              <a:t>Why 300m?</a:t>
            </a:r>
          </a:p>
          <a:p>
            <a:pPr lvl="1"/>
            <a:r>
              <a:rPr lang="en-GB" dirty="0" smtClean="0"/>
              <a:t>it </a:t>
            </a:r>
            <a:r>
              <a:rPr lang="en-GB" dirty="0"/>
              <a:t>seems </a:t>
            </a:r>
            <a:r>
              <a:rPr lang="en-GB" dirty="0" smtClean="0"/>
              <a:t>‘reasonable’ based on the evidence (WHO advisory group)</a:t>
            </a:r>
          </a:p>
          <a:p>
            <a:pPr lvl="1"/>
            <a:r>
              <a:rPr lang="en-GB" dirty="0" smtClean="0"/>
              <a:t>Maybe: </a:t>
            </a:r>
            <a:r>
              <a:rPr lang="en-GB" dirty="0" err="1" smtClean="0"/>
              <a:t>Grahn</a:t>
            </a:r>
            <a:r>
              <a:rPr lang="en-GB" dirty="0" smtClean="0"/>
              <a:t> &amp; </a:t>
            </a:r>
            <a:r>
              <a:rPr lang="en-GB" dirty="0" err="1" smtClean="0"/>
              <a:t>Stigsdotter</a:t>
            </a:r>
            <a:r>
              <a:rPr lang="en-GB" dirty="0" smtClean="0"/>
              <a:t> </a:t>
            </a:r>
            <a:r>
              <a:rPr lang="en-GB" dirty="0"/>
              <a:t>2003. Landscape planning and stress. Urban Forestry &amp; Urban </a:t>
            </a:r>
            <a:r>
              <a:rPr lang="en-GB" dirty="0" smtClean="0"/>
              <a:t>Greening</a:t>
            </a:r>
            <a:endParaRPr lang="en-GB" dirty="0"/>
          </a:p>
        </p:txBody>
      </p:sp>
    </p:spTree>
    <p:extLst>
      <p:ext uri="{BB962C8B-B14F-4D97-AF65-F5344CB8AC3E}">
        <p14:creationId xmlns:p14="http://schemas.microsoft.com/office/powerpoint/2010/main" val="26390744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88640"/>
            <a:ext cx="8229600" cy="706090"/>
          </a:xfrm>
        </p:spPr>
        <p:txBody>
          <a:bodyPr>
            <a:normAutofit/>
          </a:bodyPr>
          <a:lstStyle/>
          <a:p>
            <a:r>
              <a:rPr lang="en-GB" dirty="0" smtClean="0"/>
              <a:t>So…</a:t>
            </a:r>
            <a:endParaRPr lang="en-GB" dirty="0"/>
          </a:p>
        </p:txBody>
      </p:sp>
      <p:sp>
        <p:nvSpPr>
          <p:cNvPr id="5" name="Text Placeholder 4"/>
          <p:cNvSpPr>
            <a:spLocks noGrp="1"/>
          </p:cNvSpPr>
          <p:nvPr>
            <p:ph type="body" sz="quarter" idx="10"/>
          </p:nvPr>
        </p:nvSpPr>
        <p:spPr>
          <a:xfrm>
            <a:off x="539552" y="1124744"/>
            <a:ext cx="8229600" cy="5112593"/>
          </a:xfrm>
        </p:spPr>
        <p:txBody>
          <a:bodyPr>
            <a:normAutofit lnSpcReduction="10000"/>
          </a:bodyPr>
          <a:lstStyle/>
          <a:p>
            <a:pPr marL="514350" indent="-514350">
              <a:buFont typeface="+mj-lt"/>
              <a:buAutoNum type="arabicPeriod"/>
            </a:pPr>
            <a:r>
              <a:rPr lang="en-GB" dirty="0" smtClean="0"/>
              <a:t>There’s a rapidly growing evidence base</a:t>
            </a:r>
          </a:p>
          <a:p>
            <a:pPr marL="514350" indent="-514350">
              <a:buFont typeface="+mj-lt"/>
              <a:buAutoNum type="arabicPeriod"/>
            </a:pPr>
            <a:r>
              <a:rPr lang="en-GB" dirty="0" smtClean="0"/>
              <a:t>We could be better at considering complexity – of the environment, our interactions with it, mechanisms and health impacts</a:t>
            </a:r>
          </a:p>
          <a:p>
            <a:pPr marL="514350" indent="-514350">
              <a:buFont typeface="+mj-lt"/>
              <a:buAutoNum type="arabicPeriod"/>
            </a:pPr>
            <a:r>
              <a:rPr lang="en-GB" dirty="0" smtClean="0"/>
              <a:t>Increasing accessibility/engagement is not without risk</a:t>
            </a:r>
          </a:p>
          <a:p>
            <a:pPr marL="914400" lvl="1" indent="-514350">
              <a:buFont typeface="+mj-lt"/>
              <a:buAutoNum type="alphaUcPeriod"/>
            </a:pPr>
            <a:r>
              <a:rPr lang="en-GB" dirty="0" smtClean="0"/>
              <a:t>Environmental risks</a:t>
            </a:r>
          </a:p>
          <a:p>
            <a:pPr marL="914400" lvl="1" indent="-514350">
              <a:buFont typeface="+mj-lt"/>
              <a:buAutoNum type="alphaUcPeriod"/>
            </a:pPr>
            <a:r>
              <a:rPr lang="en-GB" dirty="0" smtClean="0"/>
              <a:t>Negative impacts of gentrification and widening inequalities</a:t>
            </a:r>
            <a:endParaRPr lang="en-GB" dirty="0"/>
          </a:p>
          <a:p>
            <a:pPr marL="514350" indent="-514350">
              <a:buFont typeface="+mj-lt"/>
              <a:buAutoNum type="arabicPeriod"/>
            </a:pPr>
            <a:r>
              <a:rPr lang="en-GB" dirty="0" smtClean="0"/>
              <a:t>But there seems to be potential to act to promote </a:t>
            </a:r>
            <a:r>
              <a:rPr lang="en-GB" dirty="0"/>
              <a:t>and protect both the </a:t>
            </a:r>
            <a:r>
              <a:rPr lang="en-GB" dirty="0" smtClean="0"/>
              <a:t>natural environment </a:t>
            </a:r>
            <a:r>
              <a:rPr lang="en-GB" dirty="0"/>
              <a:t>and human </a:t>
            </a:r>
            <a:r>
              <a:rPr lang="en-GB" dirty="0" smtClean="0"/>
              <a:t>health</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5771100"/>
            <a:ext cx="1449653" cy="10869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5705872"/>
            <a:ext cx="1152128" cy="115212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5661248"/>
            <a:ext cx="1152128" cy="1113724"/>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35349028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ttps://pbs.twimg.com/profile_images/666407537084796928/YBGgi9BO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140968"/>
            <a:ext cx="497627" cy="4976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p:cNvSpPr txBox="1">
            <a:spLocks/>
          </p:cNvSpPr>
          <p:nvPr/>
        </p:nvSpPr>
        <p:spPr>
          <a:xfrm>
            <a:off x="23136" y="3873056"/>
            <a:ext cx="7772400" cy="360288"/>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buClr>
                <a:srgbClr val="0062AB"/>
              </a:buClr>
              <a:buFont typeface="Arial" pitchFamily="34" charset="0"/>
              <a:buNone/>
              <a:defRPr sz="2400" b="1" kern="1200" baseline="0">
                <a:solidFill>
                  <a:schemeClr val="bg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mtClean="0">
                <a:latin typeface="Gill Sans MT" panose="020B0502020104020203" pitchFamily="34" charset="0"/>
              </a:rPr>
              <a:t>Beyond Greenspace blog</a:t>
            </a:r>
            <a:endParaRPr lang="en-GB" dirty="0">
              <a:latin typeface="Gill Sans MT" panose="020B0502020104020203" pitchFamily="34" charset="0"/>
            </a:endParaRPr>
          </a:p>
        </p:txBody>
      </p:sp>
      <p:sp>
        <p:nvSpPr>
          <p:cNvPr id="14" name="Text Placeholder 5"/>
          <p:cNvSpPr txBox="1">
            <a:spLocks/>
          </p:cNvSpPr>
          <p:nvPr/>
        </p:nvSpPr>
        <p:spPr>
          <a:xfrm>
            <a:off x="107504" y="116632"/>
            <a:ext cx="3960440" cy="3744416"/>
          </a:xfrm>
          <a:prstGeom prst="rect">
            <a:avLst/>
          </a:prstGeom>
        </p:spPr>
        <p:txBody>
          <a:bodyPr vert="horz" lIns="91440" tIns="45720" rIns="91440" bIns="45720" rtlCol="0">
            <a:normAutofit/>
          </a:bodyPr>
          <a:lstStyle>
            <a:lvl1pPr marL="0" indent="0" algn="l" defTabSz="914400" rtl="0" eaLnBrk="1" latinLnBrk="0" hangingPunct="1">
              <a:spcBef>
                <a:spcPct val="20000"/>
              </a:spcBef>
              <a:buClr>
                <a:srgbClr val="0062AB"/>
              </a:buClr>
              <a:buFont typeface="Arial" pitchFamily="34" charset="0"/>
              <a:buNone/>
              <a:defRPr sz="2400" b="1" kern="1200" baseline="0">
                <a:solidFill>
                  <a:srgbClr val="0062AB"/>
                </a:solidFill>
                <a:latin typeface="Arial" pitchFamily="34" charset="0"/>
                <a:ea typeface="+mn-ea"/>
                <a:cs typeface="Arial" pitchFamily="34" charset="0"/>
              </a:defRPr>
            </a:lvl1pPr>
            <a:lvl2pPr marL="742950" indent="-28575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latin typeface="Gill Sans MT" panose="020B0502020104020203" pitchFamily="34" charset="0"/>
              </a:rPr>
              <a:t>Thanks to colleagues</a:t>
            </a:r>
          </a:p>
          <a:p>
            <a:r>
              <a:rPr lang="en-GB" b="0" dirty="0">
                <a:latin typeface="Gill Sans MT" panose="020B0502020104020203" pitchFamily="34" charset="0"/>
              </a:rPr>
              <a:t>Mike </a:t>
            </a:r>
            <a:r>
              <a:rPr lang="en-GB" b="0" dirty="0" err="1" smtClean="0">
                <a:latin typeface="Gill Sans MT" panose="020B0502020104020203" pitchFamily="34" charset="0"/>
              </a:rPr>
              <a:t>Depledge</a:t>
            </a:r>
            <a:endParaRPr lang="en-GB" b="0" dirty="0" smtClean="0">
              <a:latin typeface="Gill Sans MT" panose="020B0502020104020203" pitchFamily="34" charset="0"/>
            </a:endParaRPr>
          </a:p>
          <a:p>
            <a:r>
              <a:rPr lang="en-GB" b="0" dirty="0" smtClean="0">
                <a:latin typeface="Gill Sans MT" panose="020B0502020104020203" pitchFamily="34" charset="0"/>
              </a:rPr>
              <a:t>Lora Fleming</a:t>
            </a:r>
            <a:endParaRPr lang="en-GB" b="0" dirty="0">
              <a:latin typeface="Gill Sans MT" panose="020B0502020104020203" pitchFamily="34" charset="0"/>
            </a:endParaRPr>
          </a:p>
          <a:p>
            <a:r>
              <a:rPr lang="en-GB" b="0" dirty="0" smtClean="0">
                <a:latin typeface="Gill Sans MT" panose="020B0502020104020203" pitchFamily="34" charset="0"/>
              </a:rPr>
              <a:t>Mat White</a:t>
            </a:r>
          </a:p>
          <a:p>
            <a:r>
              <a:rPr lang="en-GB" b="0" dirty="0" smtClean="0">
                <a:latin typeface="Gill Sans MT" panose="020B0502020104020203" pitchFamily="34" charset="0"/>
              </a:rPr>
              <a:t>Becca Lovell</a:t>
            </a:r>
          </a:p>
          <a:p>
            <a:r>
              <a:rPr lang="en-GB" b="0" dirty="0" smtClean="0">
                <a:latin typeface="Gill Sans MT" panose="020B0502020104020203" pitchFamily="34" charset="0"/>
              </a:rPr>
              <a:t>Sarah Bell</a:t>
            </a:r>
          </a:p>
          <a:p>
            <a:r>
              <a:rPr lang="en-GB" b="0" dirty="0" smtClean="0">
                <a:latin typeface="Gill Sans MT" panose="020B0502020104020203" pitchFamily="34" charset="0"/>
              </a:rPr>
              <a:t>&amp; the rest of the team</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221088"/>
            <a:ext cx="6370230" cy="161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5508104" y="2852936"/>
            <a:ext cx="3308470" cy="778675"/>
          </a:xfrm>
          <a:prstGeom prst="rect">
            <a:avLst/>
          </a:prstGeom>
        </p:spPr>
        <p:txBody>
          <a:bodyPr wrap="none">
            <a:spAutoFit/>
          </a:bodyPr>
          <a:lstStyle/>
          <a:p>
            <a:pPr algn="ctr"/>
            <a:r>
              <a:rPr lang="en-GB" sz="2000" b="1" dirty="0" smtClean="0">
                <a:solidFill>
                  <a:schemeClr val="tx2"/>
                </a:solidFill>
                <a:latin typeface="Gill Sans MT" panose="020B0502020104020203" pitchFamily="34" charset="0"/>
              </a:rPr>
              <a:t>b.w.wheeler@exeter.ac.uk</a:t>
            </a:r>
          </a:p>
          <a:p>
            <a:pPr algn="ctr"/>
            <a:r>
              <a:rPr lang="en-GB" sz="2000" b="1" dirty="0" smtClean="0">
                <a:solidFill>
                  <a:schemeClr val="tx2">
                    <a:lumMod val="60000"/>
                    <a:lumOff val="40000"/>
                  </a:schemeClr>
                </a:solidFill>
                <a:latin typeface="Gill Sans MT" panose="020B0502020104020203" pitchFamily="34" charset="0"/>
              </a:rPr>
              <a:t>@benedictwheeler</a:t>
            </a:r>
            <a:endParaRPr lang="en-GB" sz="2000" b="1" dirty="0">
              <a:solidFill>
                <a:schemeClr val="tx2">
                  <a:lumMod val="60000"/>
                  <a:lumOff val="40000"/>
                </a:schemeClr>
              </a:solidFill>
              <a:latin typeface="Gill Sans MT" panose="020B0502020104020203" pitchFamily="34" charset="0"/>
            </a:endParaRPr>
          </a:p>
        </p:txBody>
      </p:sp>
      <p:sp>
        <p:nvSpPr>
          <p:cNvPr id="17" name="Text Placeholder 4"/>
          <p:cNvSpPr txBox="1">
            <a:spLocks/>
          </p:cNvSpPr>
          <p:nvPr/>
        </p:nvSpPr>
        <p:spPr>
          <a:xfrm>
            <a:off x="4499992" y="3789040"/>
            <a:ext cx="3312368" cy="504056"/>
          </a:xfrm>
          <a:prstGeom prst="rect">
            <a:avLst/>
          </a:prstGeom>
        </p:spPr>
        <p:txBody>
          <a:bodyPr vert="horz" lIns="91440" tIns="45720" rIns="91440" bIns="45720" rtlCol="0">
            <a:normAutofit/>
          </a:bodyPr>
          <a:lstStyle>
            <a:lvl1pPr marL="0" indent="0" algn="l" defTabSz="914400" rtl="0" eaLnBrk="1" latinLnBrk="0" hangingPunct="1">
              <a:spcBef>
                <a:spcPct val="20000"/>
              </a:spcBef>
              <a:buClr>
                <a:srgbClr val="0062AB"/>
              </a:buClr>
              <a:buFont typeface="Arial" pitchFamily="34" charset="0"/>
              <a:buNone/>
              <a:defRPr sz="2000" kern="1200" baseline="0">
                <a:solidFill>
                  <a:schemeClr val="bg1">
                    <a:lumMod val="50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rgbClr val="0062AB"/>
              </a:buClr>
              <a:buFont typeface="Arial" pitchFamily="34" charset="0"/>
              <a:buChar char="»"/>
              <a:defRPr sz="2000" kern="1200">
                <a:solidFill>
                  <a:schemeClr val="bg1">
                    <a:lumMod val="50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latin typeface="Gill Sans MT" panose="020B0502020104020203" pitchFamily="34" charset="0"/>
                <a:hlinkClick r:id="rId4"/>
              </a:rPr>
              <a:t>http://beyondgreenspace.net</a:t>
            </a:r>
            <a:r>
              <a:rPr lang="en-GB" dirty="0" smtClean="0">
                <a:latin typeface="Gill Sans MT" panose="020B0502020104020203" pitchFamily="34" charset="0"/>
              </a:rPr>
              <a:t> </a:t>
            </a:r>
            <a:endParaRPr lang="en-GB" dirty="0">
              <a:latin typeface="Gill Sans MT" panose="020B0502020104020203" pitchFamily="34" charset="0"/>
            </a:endParaRPr>
          </a:p>
        </p:txBody>
      </p:sp>
    </p:spTree>
    <p:extLst>
      <p:ext uri="{BB962C8B-B14F-4D97-AF65-F5344CB8AC3E}">
        <p14:creationId xmlns:p14="http://schemas.microsoft.com/office/powerpoint/2010/main" val="2972106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p:cNvSpPr/>
          <p:nvPr/>
        </p:nvSpPr>
        <p:spPr>
          <a:xfrm>
            <a:off x="1547664" y="1052736"/>
            <a:ext cx="1872208" cy="161397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tIns="252000" rtlCol="0" anchor="ctr" anchorCtr="1"/>
          <a:lstStyle/>
          <a:p>
            <a:pPr algn="ctr"/>
            <a:r>
              <a:rPr lang="en-GB" dirty="0" smtClean="0"/>
              <a:t>Geographic/Proximity Studies</a:t>
            </a:r>
            <a:endParaRPr lang="en-GB" dirty="0"/>
          </a:p>
          <a:p>
            <a:pPr algn="ctr"/>
            <a:endParaRPr lang="en-GB" dirty="0"/>
          </a:p>
        </p:txBody>
      </p:sp>
      <p:sp>
        <p:nvSpPr>
          <p:cNvPr id="4" name="Action Button: Help 3">
            <a:hlinkClick r:id="" action="ppaction://noaction" highlightClick="1"/>
          </p:cNvPr>
          <p:cNvSpPr/>
          <p:nvPr/>
        </p:nvSpPr>
        <p:spPr>
          <a:xfrm>
            <a:off x="3779912" y="2780928"/>
            <a:ext cx="1224136" cy="1008112"/>
          </a:xfrm>
          <a:prstGeom prst="actionButtonHelp">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ln>
                <a:solidFill>
                  <a:schemeClr val="bg1"/>
                </a:solidFill>
              </a:ln>
              <a:solidFill>
                <a:schemeClr val="bg2"/>
              </a:solidFill>
            </a:endParaRPr>
          </a:p>
        </p:txBody>
      </p:sp>
      <p:sp>
        <p:nvSpPr>
          <p:cNvPr id="6" name="Hexagon 5"/>
          <p:cNvSpPr/>
          <p:nvPr/>
        </p:nvSpPr>
        <p:spPr>
          <a:xfrm>
            <a:off x="3563888" y="620688"/>
            <a:ext cx="1872208" cy="161397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tIns="252000" rtlCol="0" anchor="ctr" anchorCtr="1"/>
          <a:lstStyle/>
          <a:p>
            <a:pPr algn="ctr"/>
            <a:r>
              <a:rPr lang="en-GB" dirty="0" smtClean="0"/>
              <a:t>Qualitative interview/ focus groups</a:t>
            </a:r>
            <a:endParaRPr lang="en-GB" dirty="0"/>
          </a:p>
          <a:p>
            <a:pPr algn="ctr"/>
            <a:endParaRPr lang="en-GB" dirty="0"/>
          </a:p>
        </p:txBody>
      </p:sp>
      <p:sp>
        <p:nvSpPr>
          <p:cNvPr id="7" name="Hexagon 6"/>
          <p:cNvSpPr/>
          <p:nvPr/>
        </p:nvSpPr>
        <p:spPr>
          <a:xfrm>
            <a:off x="5652120" y="1052736"/>
            <a:ext cx="1872208" cy="161397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tIns="252000" rtlCol="0" anchor="ctr" anchorCtr="1"/>
          <a:lstStyle/>
          <a:p>
            <a:pPr algn="ctr"/>
            <a:r>
              <a:rPr lang="en-GB" dirty="0" smtClean="0"/>
              <a:t>Lab/VR Studies</a:t>
            </a:r>
            <a:endParaRPr lang="en-GB" dirty="0"/>
          </a:p>
          <a:p>
            <a:pPr algn="ctr"/>
            <a:endParaRPr lang="en-GB" dirty="0"/>
          </a:p>
        </p:txBody>
      </p:sp>
      <p:sp>
        <p:nvSpPr>
          <p:cNvPr id="8" name="Hexagon 7"/>
          <p:cNvSpPr/>
          <p:nvPr/>
        </p:nvSpPr>
        <p:spPr>
          <a:xfrm>
            <a:off x="6012160" y="2996952"/>
            <a:ext cx="1872208" cy="161397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36000" tIns="252000" rIns="36000" rtlCol="0" anchor="ctr" anchorCtr="1"/>
          <a:lstStyle/>
          <a:p>
            <a:pPr algn="ctr"/>
            <a:r>
              <a:rPr lang="en-GB" dirty="0" smtClean="0"/>
              <a:t>Field Experiments</a:t>
            </a:r>
            <a:endParaRPr lang="en-GB" dirty="0"/>
          </a:p>
          <a:p>
            <a:pPr algn="ctr"/>
            <a:endParaRPr lang="en-GB" dirty="0"/>
          </a:p>
        </p:txBody>
      </p:sp>
      <p:sp>
        <p:nvSpPr>
          <p:cNvPr id="9" name="Hexagon 8"/>
          <p:cNvSpPr/>
          <p:nvPr/>
        </p:nvSpPr>
        <p:spPr>
          <a:xfrm>
            <a:off x="2267744" y="4581128"/>
            <a:ext cx="1872208" cy="161397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lIns="36000" tIns="252000" rIns="36000" rtlCol="0" anchor="ctr" anchorCtr="1"/>
          <a:lstStyle/>
          <a:p>
            <a:pPr algn="ctr"/>
            <a:r>
              <a:rPr lang="en-GB" dirty="0" smtClean="0"/>
              <a:t>Systematic review &amp; evidence synth</a:t>
            </a:r>
            <a:endParaRPr lang="en-GB" dirty="0"/>
          </a:p>
          <a:p>
            <a:pPr algn="ctr"/>
            <a:endParaRPr lang="en-GB" dirty="0"/>
          </a:p>
        </p:txBody>
      </p:sp>
      <p:sp>
        <p:nvSpPr>
          <p:cNvPr id="10" name="Hexagon 9"/>
          <p:cNvSpPr/>
          <p:nvPr/>
        </p:nvSpPr>
        <p:spPr>
          <a:xfrm>
            <a:off x="971600" y="2924944"/>
            <a:ext cx="1872208" cy="161397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tIns="252000" rtlCol="0" anchor="ctr" anchorCtr="1"/>
          <a:lstStyle/>
          <a:p>
            <a:pPr algn="ctr"/>
            <a:r>
              <a:rPr lang="en-GB" dirty="0" smtClean="0"/>
              <a:t>Visit Surveys</a:t>
            </a:r>
            <a:endParaRPr lang="en-GB" dirty="0"/>
          </a:p>
          <a:p>
            <a:pPr algn="ctr"/>
            <a:endParaRPr lang="en-GB" dirty="0"/>
          </a:p>
        </p:txBody>
      </p:sp>
      <p:sp>
        <p:nvSpPr>
          <p:cNvPr id="11" name="Hexagon 10"/>
          <p:cNvSpPr/>
          <p:nvPr/>
        </p:nvSpPr>
        <p:spPr>
          <a:xfrm>
            <a:off x="4499992" y="4581128"/>
            <a:ext cx="1872208" cy="1613972"/>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tIns="252000" rtlCol="0" anchor="ctr" anchorCtr="1"/>
          <a:lstStyle/>
          <a:p>
            <a:pPr algn="ctr"/>
            <a:r>
              <a:rPr lang="en-GB" dirty="0" smtClean="0"/>
              <a:t>Geo- narrative</a:t>
            </a:r>
            <a:endParaRPr lang="en-GB" dirty="0"/>
          </a:p>
          <a:p>
            <a:pPr algn="ctr"/>
            <a:endParaRPr lang="en-GB" dirty="0"/>
          </a:p>
        </p:txBody>
      </p:sp>
      <p:sp>
        <p:nvSpPr>
          <p:cNvPr id="12" name="Title 1"/>
          <p:cNvSpPr txBox="1">
            <a:spLocks/>
          </p:cNvSpPr>
          <p:nvPr/>
        </p:nvSpPr>
        <p:spPr>
          <a:xfrm>
            <a:off x="0" y="25410"/>
            <a:ext cx="8229600" cy="1143000"/>
          </a:xfrm>
          <a:prstGeom prst="rect">
            <a:avLst/>
          </a:prstGeom>
        </p:spPr>
        <p:txBody>
          <a:bodyPr/>
          <a:lstStyle>
            <a:lvl1pPr algn="l" defTabSz="914400" rtl="0" eaLnBrk="1" latinLnBrk="0" hangingPunct="1">
              <a:spcBef>
                <a:spcPct val="0"/>
              </a:spcBef>
              <a:buNone/>
              <a:defRPr sz="3600" kern="1200">
                <a:solidFill>
                  <a:srgbClr val="0062AB"/>
                </a:solidFill>
                <a:latin typeface="Gill Sans MT" panose="020B0502020104020203" pitchFamily="34" charset="0"/>
                <a:ea typeface="+mj-ea"/>
                <a:cs typeface="Arial" pitchFamily="34" charset="0"/>
              </a:defRPr>
            </a:lvl1pPr>
          </a:lstStyle>
          <a:p>
            <a:r>
              <a:rPr lang="en-GB" dirty="0" smtClean="0"/>
              <a:t>How do we understand this complexity?</a:t>
            </a:r>
            <a:endParaRPr lang="en-GB" dirty="0"/>
          </a:p>
        </p:txBody>
      </p:sp>
    </p:spTree>
    <p:extLst>
      <p:ext uri="{BB962C8B-B14F-4D97-AF65-F5344CB8AC3E}">
        <p14:creationId xmlns:p14="http://schemas.microsoft.com/office/powerpoint/2010/main" val="1561682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10"/>
            <a:ext cx="8229600" cy="1143000"/>
          </a:xfrm>
        </p:spPr>
        <p:txBody>
          <a:bodyPr/>
          <a:lstStyle/>
          <a:p>
            <a:r>
              <a:rPr lang="en-GB" dirty="0" smtClean="0">
                <a:latin typeface="Gill Sans MT" panose="020B0502020104020203" pitchFamily="34" charset="0"/>
              </a:rPr>
              <a:t>Selected evidence</a:t>
            </a:r>
            <a:endParaRPr lang="en-GB" dirty="0">
              <a:latin typeface="Gill Sans MT" panose="020B0502020104020203" pitchFamily="34" charset="0"/>
            </a:endParaRPr>
          </a:p>
        </p:txBody>
      </p:sp>
      <p:pic>
        <p:nvPicPr>
          <p:cNvPr id="3074" name="Picture 2" descr="https://lh3.googleusercontent.com/M3Yku30jt9esfKHWRQtg5d-o27TzSgqfXcqU8AnulLgDpqIiLl99gdkBdOTigT-sOVMwuTTfsKwjeZkHzxNknJvi3FMnqEWoegqHnT9PIwKxmjAhGLliHvcfz8F_jcsndoIChV2fNE_6dAg7G3Vc6cTm_bu32xyiB2pouidPUwbpEYxOTJY3Ljwjyk7xkrD4EMKBI7EbDfz_V_8UsXivQzknMP9G1o-9mHFi7lRlcDO_0I0AB5rfMf3FvmmffNX8SnvcR1N4PtySKJ8pJLXPOpfjrxJYehIZTnweXYNjtxoYrT5G6JmviIerkvaZEcxbs3mNeotL79T5uEV8b3OxdqPxWWk8utnHuOygzVqyJQOWwIyrCAVikHy2EHiV6LmR4h3C4frpabi12qt1_9ri5axM0AMkSB1ybp_CE31F6oTu3BgFtfDi14kGM6jleg0IHuXRx1d6ltCvPHrbrce62_xq7x3IxnhtW7bMRugvxPO6n9jaUllSKIdeMjKdod2ZJc2dBE3GHVImPd3xcZwPnBW4YC46EGF8JJcKZjS0UxrGEUfcHMLPbq0lYklUsYnLyL9YHs7ZMX-tZi0WPWNgEuFU5IUPZpZWzZk=w1366-h393-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7" y="1916832"/>
            <a:ext cx="9159478" cy="263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05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15" y="0"/>
            <a:ext cx="8229600" cy="706437"/>
          </a:xfrm>
        </p:spPr>
        <p:txBody>
          <a:bodyPr/>
          <a:lstStyle/>
          <a:p>
            <a:r>
              <a:rPr lang="en-GB" dirty="0" smtClean="0"/>
              <a:t>Green space, mental health &amp; wellbeing</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52736"/>
            <a:ext cx="9144000" cy="5170714"/>
          </a:xfrm>
          <a:prstGeom prst="rect">
            <a:avLst/>
          </a:prstGeom>
        </p:spPr>
      </p:pic>
    </p:spTree>
    <p:extLst>
      <p:ext uri="{BB962C8B-B14F-4D97-AF65-F5344CB8AC3E}">
        <p14:creationId xmlns:p14="http://schemas.microsoft.com/office/powerpoint/2010/main" val="3417982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896938" y="485379"/>
            <a:ext cx="7796212" cy="635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72" name="TextBox 11"/>
          <p:cNvSpPr txBox="1">
            <a:spLocks noChangeArrowheads="1"/>
          </p:cNvSpPr>
          <p:nvPr/>
        </p:nvSpPr>
        <p:spPr bwMode="auto">
          <a:xfrm>
            <a:off x="3375025" y="-27384"/>
            <a:ext cx="55610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lgn="ctr" eaLnBrk="1" hangingPunct="1">
              <a:lnSpc>
                <a:spcPct val="90000"/>
              </a:lnSpc>
              <a:spcBef>
                <a:spcPct val="45000"/>
              </a:spcBef>
              <a:buFontTx/>
              <a:buNone/>
            </a:pPr>
            <a:endParaRPr lang="en-US" altLang="en-US" sz="1400" b="1">
              <a:solidFill>
                <a:srgbClr val="0D0D0D"/>
              </a:solidFill>
              <a:latin typeface="Gill Sans MT" panose="020B0502020104020203" pitchFamily="34" charset="0"/>
              <a:ea typeface="MS PGothic" pitchFamily="34" charset="-128"/>
            </a:endParaRPr>
          </a:p>
        </p:txBody>
      </p:sp>
      <p:sp>
        <p:nvSpPr>
          <p:cNvPr id="7173" name="Title 8"/>
          <p:cNvSpPr txBox="1">
            <a:spLocks/>
          </p:cNvSpPr>
          <p:nvPr/>
        </p:nvSpPr>
        <p:spPr bwMode="auto">
          <a:xfrm>
            <a:off x="790575" y="871141"/>
            <a:ext cx="74882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2000">
                <a:solidFill>
                  <a:srgbClr val="002060"/>
                </a:solidFill>
                <a:latin typeface="Gill Sans MT" panose="020B0502020104020203" pitchFamily="34" charset="0"/>
              </a:rPr>
              <a:t>British Household Panel Survey (1991-2008)</a:t>
            </a:r>
          </a:p>
          <a:p>
            <a:pPr algn="ctr" eaLnBrk="1" hangingPunct="1">
              <a:spcBef>
                <a:spcPct val="0"/>
              </a:spcBef>
              <a:buFontTx/>
              <a:buNone/>
            </a:pPr>
            <a:endParaRPr lang="en-GB" altLang="en-US" sz="1800">
              <a:solidFill>
                <a:srgbClr val="002060"/>
              </a:solidFill>
              <a:latin typeface="Gill Sans MT" panose="020B0502020104020203" pitchFamily="34" charset="0"/>
            </a:endParaRPr>
          </a:p>
        </p:txBody>
      </p:sp>
      <p:sp>
        <p:nvSpPr>
          <p:cNvPr id="7174" name="TextBox 26"/>
          <p:cNvSpPr txBox="1">
            <a:spLocks noChangeArrowheads="1"/>
          </p:cNvSpPr>
          <p:nvPr/>
        </p:nvSpPr>
        <p:spPr bwMode="auto">
          <a:xfrm>
            <a:off x="2984500" y="196454"/>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GB" altLang="en-US" sz="2000" dirty="0">
                <a:solidFill>
                  <a:srgbClr val="002060"/>
                </a:solidFill>
                <a:latin typeface="Gill Sans MT" panose="020B0502020104020203" pitchFamily="34" charset="0"/>
              </a:rPr>
              <a:t>Urban </a:t>
            </a:r>
            <a:r>
              <a:rPr lang="en-GB" altLang="en-US" sz="2000" dirty="0" smtClean="0">
                <a:solidFill>
                  <a:srgbClr val="002060"/>
                </a:solidFill>
                <a:latin typeface="Gill Sans MT" panose="020B0502020104020203" pitchFamily="34" charset="0"/>
              </a:rPr>
              <a:t>Greenspace </a:t>
            </a:r>
            <a:r>
              <a:rPr lang="en-GB" altLang="en-US" sz="2000" dirty="0">
                <a:solidFill>
                  <a:srgbClr val="002060"/>
                </a:solidFill>
                <a:latin typeface="Gill Sans MT" panose="020B0502020104020203" pitchFamily="34" charset="0"/>
              </a:rPr>
              <a:t>&amp; Mental Health in England </a:t>
            </a:r>
          </a:p>
        </p:txBody>
      </p:sp>
      <p:sp>
        <p:nvSpPr>
          <p:cNvPr id="2" name="Rectangle 1"/>
          <p:cNvSpPr/>
          <p:nvPr/>
        </p:nvSpPr>
        <p:spPr>
          <a:xfrm>
            <a:off x="3563938" y="5084366"/>
            <a:ext cx="576262"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GB" altLang="en-US" sz="1800" smtClean="0">
              <a:solidFill>
                <a:srgbClr val="FFFFFF"/>
              </a:solidFill>
              <a:latin typeface="Gill Sans MT" panose="020B0502020104020203" pitchFamily="34" charset="0"/>
              <a:cs typeface="Arial" charset="0"/>
            </a:endParaRPr>
          </a:p>
        </p:txBody>
      </p:sp>
      <p:pic>
        <p:nvPicPr>
          <p:cNvPr id="7176" name="Picture 2" descr="d:\Local Data\mwhite1\BLUE GYM\photostudies\Other Study Photos\Berman_Photos\Nature[1]\Restoration_Image_1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674291"/>
            <a:ext cx="15113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9" descr="walk in the woo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3925" y="702866"/>
            <a:ext cx="16684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Box 2"/>
          <p:cNvSpPr txBox="1">
            <a:spLocks noChangeArrowheads="1"/>
          </p:cNvSpPr>
          <p:nvPr/>
        </p:nvSpPr>
        <p:spPr bwMode="auto">
          <a:xfrm>
            <a:off x="269875" y="1880791"/>
            <a:ext cx="852963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000" dirty="0">
                <a:solidFill>
                  <a:srgbClr val="002060"/>
                </a:solidFill>
                <a:latin typeface="Gill Sans MT" panose="020B0502020104020203" pitchFamily="34" charset="0"/>
              </a:rPr>
              <a:t>Each year 5,000 households (n &gt; 10,000) surveyed</a:t>
            </a:r>
          </a:p>
          <a:p>
            <a:pPr eaLnBrk="1" hangingPunct="1">
              <a:spcBef>
                <a:spcPct val="0"/>
              </a:spcBef>
              <a:buFontTx/>
              <a:buNone/>
            </a:pPr>
            <a:endParaRPr lang="en-GB" altLang="en-US" sz="2000" dirty="0">
              <a:solidFill>
                <a:srgbClr val="002060"/>
              </a:solidFill>
              <a:latin typeface="Gill Sans MT" panose="020B0502020104020203" pitchFamily="34" charset="0"/>
            </a:endParaRPr>
          </a:p>
          <a:p>
            <a:pPr eaLnBrk="1" hangingPunct="1">
              <a:spcBef>
                <a:spcPct val="0"/>
              </a:spcBef>
              <a:buFontTx/>
              <a:buNone/>
            </a:pPr>
            <a:r>
              <a:rPr lang="en-GB" altLang="en-US" sz="2000" dirty="0">
                <a:solidFill>
                  <a:srgbClr val="002060"/>
                </a:solidFill>
                <a:latin typeface="Gill Sans MT" panose="020B0502020104020203" pitchFamily="34" charset="0"/>
              </a:rPr>
              <a:t>Focused on 84% of households in “urban” areas</a:t>
            </a:r>
          </a:p>
          <a:p>
            <a:pPr eaLnBrk="1" hangingPunct="1">
              <a:spcBef>
                <a:spcPct val="0"/>
              </a:spcBef>
              <a:buFontTx/>
              <a:buNone/>
            </a:pPr>
            <a:endParaRPr lang="en-GB" altLang="en-US" sz="2000" dirty="0">
              <a:solidFill>
                <a:srgbClr val="002060"/>
              </a:solidFill>
              <a:latin typeface="Gill Sans MT" panose="020B0502020104020203" pitchFamily="34" charset="0"/>
            </a:endParaRPr>
          </a:p>
          <a:p>
            <a:pPr eaLnBrk="1" hangingPunct="1">
              <a:spcBef>
                <a:spcPct val="0"/>
              </a:spcBef>
              <a:buFontTx/>
              <a:buNone/>
            </a:pPr>
            <a:r>
              <a:rPr lang="en-GB" altLang="en-US" sz="2000" u="sng" dirty="0">
                <a:solidFill>
                  <a:srgbClr val="002060"/>
                </a:solidFill>
                <a:latin typeface="Gill Sans MT" panose="020B0502020104020203" pitchFamily="34" charset="0"/>
              </a:rPr>
              <a:t>Mental Ill-health</a:t>
            </a:r>
            <a:r>
              <a:rPr lang="en-GB" altLang="en-US" sz="2000" dirty="0">
                <a:solidFill>
                  <a:srgbClr val="002060"/>
                </a:solidFill>
                <a:latin typeface="Gill Sans MT" panose="020B0502020104020203" pitchFamily="34" charset="0"/>
              </a:rPr>
              <a:t>: General Health Questionnaire (GHQ-12) “Compared to </a:t>
            </a:r>
          </a:p>
          <a:p>
            <a:pPr eaLnBrk="1" hangingPunct="1">
              <a:spcBef>
                <a:spcPct val="0"/>
              </a:spcBef>
              <a:buFontTx/>
              <a:buNone/>
            </a:pPr>
            <a:r>
              <a:rPr lang="en-GB" altLang="en-US" sz="2000" dirty="0">
                <a:solidFill>
                  <a:srgbClr val="002060"/>
                </a:solidFill>
                <a:latin typeface="Gill Sans MT" panose="020B0502020104020203" pitchFamily="34" charset="0"/>
              </a:rPr>
              <a:t>                            usual how have you been feeling in the last few weeks”  </a:t>
            </a:r>
          </a:p>
          <a:p>
            <a:pPr eaLnBrk="1" hangingPunct="1">
              <a:spcBef>
                <a:spcPct val="0"/>
              </a:spcBef>
              <a:buFontTx/>
              <a:buNone/>
            </a:pPr>
            <a:r>
              <a:rPr lang="en-GB" altLang="en-US" sz="2000" dirty="0">
                <a:solidFill>
                  <a:srgbClr val="002060"/>
                </a:solidFill>
                <a:latin typeface="Gill Sans MT" panose="020B0502020104020203" pitchFamily="34" charset="0"/>
              </a:rPr>
              <a:t>                            e.g. “able to cope”, “stressed”. The higher the score, the </a:t>
            </a:r>
          </a:p>
          <a:p>
            <a:pPr eaLnBrk="1" hangingPunct="1">
              <a:spcBef>
                <a:spcPct val="0"/>
              </a:spcBef>
              <a:buFontTx/>
              <a:buNone/>
            </a:pPr>
            <a:r>
              <a:rPr lang="en-GB" altLang="en-US" sz="2000" dirty="0">
                <a:solidFill>
                  <a:srgbClr val="002060"/>
                </a:solidFill>
                <a:latin typeface="Gill Sans MT" panose="020B0502020104020203" pitchFamily="34" charset="0"/>
              </a:rPr>
              <a:t>                            higher the mental distress. </a:t>
            </a:r>
          </a:p>
          <a:p>
            <a:pPr eaLnBrk="1" hangingPunct="1">
              <a:spcBef>
                <a:spcPct val="0"/>
              </a:spcBef>
              <a:buFontTx/>
              <a:buNone/>
            </a:pPr>
            <a:endParaRPr lang="en-GB" altLang="en-US" sz="2000" dirty="0">
              <a:solidFill>
                <a:srgbClr val="002060"/>
              </a:solidFill>
              <a:latin typeface="Gill Sans MT" panose="020B0502020104020203" pitchFamily="34" charset="0"/>
            </a:endParaRPr>
          </a:p>
          <a:p>
            <a:pPr eaLnBrk="1" hangingPunct="1">
              <a:spcBef>
                <a:spcPct val="0"/>
              </a:spcBef>
              <a:buFontTx/>
              <a:buNone/>
            </a:pPr>
            <a:r>
              <a:rPr lang="en-GB" altLang="en-US" sz="2000" u="sng" dirty="0">
                <a:solidFill>
                  <a:srgbClr val="002060"/>
                </a:solidFill>
                <a:latin typeface="Gill Sans MT" panose="020B0502020104020203" pitchFamily="34" charset="0"/>
              </a:rPr>
              <a:t>Subjective well-being</a:t>
            </a:r>
            <a:r>
              <a:rPr lang="en-GB" altLang="en-US" sz="2000" dirty="0">
                <a:solidFill>
                  <a:srgbClr val="002060"/>
                </a:solidFill>
                <a:latin typeface="Gill Sans MT" panose="020B0502020104020203" pitchFamily="34" charset="0"/>
              </a:rPr>
              <a:t>: Life Satisfaction (LS): “How dissatisfied or satisfied 		  </a:t>
            </a:r>
            <a:r>
              <a:rPr lang="en-GB" altLang="en-US" sz="2000" dirty="0" smtClean="0">
                <a:solidFill>
                  <a:srgbClr val="002060"/>
                </a:solidFill>
                <a:latin typeface="Gill Sans MT" panose="020B0502020104020203" pitchFamily="34" charset="0"/>
              </a:rPr>
              <a:t>	   </a:t>
            </a:r>
            <a:r>
              <a:rPr lang="en-GB" altLang="en-US" sz="2000" dirty="0">
                <a:solidFill>
                  <a:srgbClr val="002060"/>
                </a:solidFill>
                <a:latin typeface="Gill Sans MT" panose="020B0502020104020203" pitchFamily="34" charset="0"/>
              </a:rPr>
              <a:t>are you with your life overall?” with responses ranging </a:t>
            </a:r>
          </a:p>
          <a:p>
            <a:pPr eaLnBrk="1" hangingPunct="1">
              <a:spcBef>
                <a:spcPct val="0"/>
              </a:spcBef>
              <a:buFontTx/>
              <a:buNone/>
            </a:pPr>
            <a:r>
              <a:rPr lang="en-GB" altLang="en-US" sz="2000" dirty="0">
                <a:solidFill>
                  <a:srgbClr val="002060"/>
                </a:solidFill>
                <a:latin typeface="Gill Sans MT" panose="020B0502020104020203" pitchFamily="34" charset="0"/>
              </a:rPr>
              <a:t>                             from 1 (Not satisfied at all) to 7 (Completely satisfied).</a:t>
            </a:r>
          </a:p>
          <a:p>
            <a:pPr eaLnBrk="1" hangingPunct="1">
              <a:spcBef>
                <a:spcPct val="0"/>
              </a:spcBef>
              <a:buFontTx/>
              <a:buNone/>
            </a:pPr>
            <a:endParaRPr lang="en-GB" altLang="en-US" sz="2000" dirty="0">
              <a:solidFill>
                <a:srgbClr val="002060"/>
              </a:solidFill>
              <a:latin typeface="Gill Sans MT" panose="020B0502020104020203" pitchFamily="34" charset="0"/>
            </a:endParaRPr>
          </a:p>
          <a:p>
            <a:pPr eaLnBrk="1" hangingPunct="1">
              <a:spcBef>
                <a:spcPct val="0"/>
              </a:spcBef>
              <a:buFontTx/>
              <a:buNone/>
            </a:pPr>
            <a:r>
              <a:rPr lang="en-GB" altLang="en-US" sz="2000" dirty="0">
                <a:solidFill>
                  <a:srgbClr val="002060"/>
                </a:solidFill>
                <a:latin typeface="Gill Sans MT" panose="020B0502020104020203" pitchFamily="34" charset="0"/>
              </a:rPr>
              <a:t>r</a:t>
            </a:r>
            <a:r>
              <a:rPr lang="en-GB" altLang="en-US" sz="2000" baseline="-25000" dirty="0">
                <a:solidFill>
                  <a:srgbClr val="002060"/>
                </a:solidFill>
                <a:latin typeface="Gill Sans MT" panose="020B0502020104020203" pitchFamily="34" charset="0"/>
              </a:rPr>
              <a:t>(GHQ/LS) </a:t>
            </a:r>
            <a:r>
              <a:rPr lang="en-GB" altLang="en-US" sz="2000" dirty="0">
                <a:solidFill>
                  <a:srgbClr val="002060"/>
                </a:solidFill>
                <a:latin typeface="Gill Sans MT" panose="020B0502020104020203" pitchFamily="34" charset="0"/>
              </a:rPr>
              <a:t>= -.50 </a:t>
            </a:r>
          </a:p>
        </p:txBody>
      </p:sp>
    </p:spTree>
    <p:extLst>
      <p:ext uri="{BB962C8B-B14F-4D97-AF65-F5344CB8AC3E}">
        <p14:creationId xmlns:p14="http://schemas.microsoft.com/office/powerpoint/2010/main" val="948008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896938" y="485379"/>
            <a:ext cx="7796212" cy="635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72" name="TextBox 11"/>
          <p:cNvSpPr txBox="1">
            <a:spLocks noChangeArrowheads="1"/>
          </p:cNvSpPr>
          <p:nvPr/>
        </p:nvSpPr>
        <p:spPr bwMode="auto">
          <a:xfrm>
            <a:off x="3375025" y="-27384"/>
            <a:ext cx="55610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1" algn="ctr" eaLnBrk="1" hangingPunct="1">
              <a:lnSpc>
                <a:spcPct val="90000"/>
              </a:lnSpc>
              <a:spcBef>
                <a:spcPct val="45000"/>
              </a:spcBef>
              <a:buFontTx/>
              <a:buNone/>
            </a:pPr>
            <a:endParaRPr lang="en-US" altLang="en-US" sz="1400" b="1">
              <a:solidFill>
                <a:srgbClr val="0D0D0D"/>
              </a:solidFill>
              <a:latin typeface="Gill Sans MT" panose="020B0502020104020203" pitchFamily="34" charset="0"/>
              <a:ea typeface="MS PGothic" pitchFamily="34" charset="-128"/>
            </a:endParaRPr>
          </a:p>
        </p:txBody>
      </p:sp>
      <p:sp>
        <p:nvSpPr>
          <p:cNvPr id="7173" name="Title 8"/>
          <p:cNvSpPr txBox="1">
            <a:spLocks/>
          </p:cNvSpPr>
          <p:nvPr/>
        </p:nvSpPr>
        <p:spPr bwMode="auto">
          <a:xfrm>
            <a:off x="790575" y="871141"/>
            <a:ext cx="74882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2000">
                <a:solidFill>
                  <a:srgbClr val="002060"/>
                </a:solidFill>
                <a:latin typeface="Gill Sans MT" panose="020B0502020104020203" pitchFamily="34" charset="0"/>
              </a:rPr>
              <a:t>British Household Panel Survey (1991-2008)</a:t>
            </a:r>
          </a:p>
          <a:p>
            <a:pPr algn="ctr" eaLnBrk="1" hangingPunct="1">
              <a:spcBef>
                <a:spcPct val="0"/>
              </a:spcBef>
              <a:buFontTx/>
              <a:buNone/>
            </a:pPr>
            <a:endParaRPr lang="en-GB" altLang="en-US" sz="1800">
              <a:solidFill>
                <a:srgbClr val="002060"/>
              </a:solidFill>
              <a:latin typeface="Gill Sans MT" panose="020B0502020104020203" pitchFamily="34" charset="0"/>
            </a:endParaRPr>
          </a:p>
        </p:txBody>
      </p:sp>
      <p:sp>
        <p:nvSpPr>
          <p:cNvPr id="7174" name="TextBox 26"/>
          <p:cNvSpPr txBox="1">
            <a:spLocks noChangeArrowheads="1"/>
          </p:cNvSpPr>
          <p:nvPr/>
        </p:nvSpPr>
        <p:spPr bwMode="auto">
          <a:xfrm>
            <a:off x="2984500" y="196454"/>
            <a:ext cx="5981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GB" altLang="en-US" sz="2000" dirty="0">
                <a:solidFill>
                  <a:srgbClr val="002060"/>
                </a:solidFill>
                <a:latin typeface="Gill Sans MT" panose="020B0502020104020203" pitchFamily="34" charset="0"/>
              </a:rPr>
              <a:t>Urban Green space &amp; Mental Health in England </a:t>
            </a:r>
          </a:p>
        </p:txBody>
      </p:sp>
      <p:sp>
        <p:nvSpPr>
          <p:cNvPr id="2" name="Rectangle 1"/>
          <p:cNvSpPr/>
          <p:nvPr/>
        </p:nvSpPr>
        <p:spPr>
          <a:xfrm>
            <a:off x="3563938" y="5084366"/>
            <a:ext cx="576262"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GB" altLang="en-US" sz="1800" smtClean="0">
              <a:solidFill>
                <a:srgbClr val="FFFFFF"/>
              </a:solidFill>
              <a:latin typeface="Gill Sans MT" panose="020B0502020104020203" pitchFamily="34" charset="0"/>
              <a:cs typeface="Arial" charset="0"/>
            </a:endParaRPr>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5384"/>
          <a:stretch/>
        </p:blipFill>
        <p:spPr bwMode="auto">
          <a:xfrm>
            <a:off x="107504" y="1268760"/>
            <a:ext cx="8732922" cy="1504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Placeholder 2"/>
          <p:cNvSpPr txBox="1">
            <a:spLocks/>
          </p:cNvSpPr>
          <p:nvPr/>
        </p:nvSpPr>
        <p:spPr>
          <a:xfrm>
            <a:off x="468312" y="3501008"/>
            <a:ext cx="8229600" cy="2376266"/>
          </a:xfrm>
          <a:prstGeom prst="rect">
            <a:avLst/>
          </a:prstGeom>
        </p:spPr>
        <p:txBody>
          <a:bodyPr/>
          <a:lstStyle>
            <a:lvl1pPr marL="342900" indent="-342900" algn="l" defTabSz="914400" rtl="0" eaLnBrk="1" latinLnBrk="0" hangingPunct="1">
              <a:spcBef>
                <a:spcPct val="20000"/>
              </a:spcBef>
              <a:buClr>
                <a:srgbClr val="0062AB"/>
              </a:buClr>
              <a:buFont typeface="Arial" pitchFamily="34" charset="0"/>
              <a:buChar char="•"/>
              <a:defRPr sz="2800" kern="1200">
                <a:solidFill>
                  <a:schemeClr val="tx1"/>
                </a:solidFill>
                <a:latin typeface="Gill Sans MT" panose="020B0502020104020203" pitchFamily="34" charset="0"/>
                <a:ea typeface="+mn-ea"/>
                <a:cs typeface="Arial" pitchFamily="34" charset="0"/>
              </a:defRPr>
            </a:lvl1pPr>
            <a:lvl2pPr marL="742950" indent="-285750" algn="l" defTabSz="914400" rtl="0" eaLnBrk="1" latinLnBrk="0" hangingPunct="1">
              <a:spcBef>
                <a:spcPct val="20000"/>
              </a:spcBef>
              <a:buClr>
                <a:srgbClr val="0062AB"/>
              </a:buClr>
              <a:buFont typeface="Arial" pitchFamily="34" charset="0"/>
              <a:buChar char="–"/>
              <a:defRPr sz="2400" kern="1200">
                <a:solidFill>
                  <a:schemeClr val="tx1"/>
                </a:solidFill>
                <a:latin typeface="Gill Sans MT" panose="020B0502020104020203" pitchFamily="34" charset="0"/>
                <a:ea typeface="+mn-ea"/>
                <a:cs typeface="Arial" pitchFamily="34" charset="0"/>
              </a:defRPr>
            </a:lvl2pPr>
            <a:lvl3pPr marL="1143000" indent="-228600" algn="l" defTabSz="914400" rtl="0" eaLnBrk="1" latinLnBrk="0" hangingPunct="1">
              <a:spcBef>
                <a:spcPct val="20000"/>
              </a:spcBef>
              <a:buClr>
                <a:srgbClr val="0062AB"/>
              </a:buClr>
              <a:buFont typeface="Arial" pitchFamily="34" charset="0"/>
              <a:buChar char="•"/>
              <a:defRPr sz="2000" kern="1200">
                <a:solidFill>
                  <a:schemeClr val="tx1"/>
                </a:solidFill>
                <a:latin typeface="Gill Sans MT" panose="020B0502020104020203" pitchFamily="34" charset="0"/>
                <a:ea typeface="+mn-ea"/>
                <a:cs typeface="Arial" pitchFamily="34" charset="0"/>
              </a:defRPr>
            </a:lvl3pPr>
            <a:lvl4pPr marL="1600200" indent="-228600" algn="l" defTabSz="914400" rtl="0" eaLnBrk="1" latinLnBrk="0" hangingPunct="1">
              <a:spcBef>
                <a:spcPct val="20000"/>
              </a:spcBef>
              <a:buClr>
                <a:srgbClr val="0062AB"/>
              </a:buClr>
              <a:buFont typeface="Arial" pitchFamily="34" charset="0"/>
              <a:buChar char="–"/>
              <a:defRPr sz="1800" kern="1200">
                <a:solidFill>
                  <a:schemeClr val="tx1"/>
                </a:solidFill>
                <a:latin typeface="Gill Sans MT" panose="020B0502020104020203" pitchFamily="34" charset="0"/>
                <a:ea typeface="+mn-ea"/>
                <a:cs typeface="Arial" pitchFamily="34" charset="0"/>
              </a:defRPr>
            </a:lvl4pPr>
            <a:lvl5pPr marL="2057400" indent="-228600" algn="l" defTabSz="914400" rtl="0" eaLnBrk="1" latinLnBrk="0" hangingPunct="1">
              <a:spcBef>
                <a:spcPct val="20000"/>
              </a:spcBef>
              <a:buClr>
                <a:srgbClr val="0062AB"/>
              </a:buClr>
              <a:buFont typeface="Arial" pitchFamily="34" charset="0"/>
              <a:buChar char="»"/>
              <a:defRPr sz="1800" kern="1200">
                <a:solidFill>
                  <a:schemeClr val="tx1"/>
                </a:solidFill>
                <a:latin typeface="Gill Sans MT" panose="020B0502020104020203"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smtClean="0"/>
              <a:t>We know which small area participants live in, and self reported mental health/wellbeing at each wave</a:t>
            </a:r>
          </a:p>
          <a:p>
            <a:r>
              <a:rPr lang="en-GB" sz="2400" dirty="0" smtClean="0"/>
              <a:t>Geographically link with environment data</a:t>
            </a:r>
            <a:endParaRPr lang="en-GB" sz="2000" dirty="0" smtClean="0"/>
          </a:p>
          <a:p>
            <a:r>
              <a:rPr lang="en-GB" sz="2400" dirty="0" smtClean="0">
                <a:solidFill>
                  <a:srgbClr val="00B050"/>
                </a:solidFill>
              </a:rPr>
              <a:t>Do people report better mental health in years when they live in greener urban areas?</a:t>
            </a:r>
          </a:p>
        </p:txBody>
      </p:sp>
    </p:spTree>
    <p:extLst>
      <p:ext uri="{BB962C8B-B14F-4D97-AF65-F5344CB8AC3E}">
        <p14:creationId xmlns:p14="http://schemas.microsoft.com/office/powerpoint/2010/main" val="3242029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UEMS + Centre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EMS + Centre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EMS + Centre PPT Template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UEMS + Centre PPT Template</Template>
  <TotalTime>8074</TotalTime>
  <Words>2230</Words>
  <Application>Microsoft Office PowerPoint</Application>
  <PresentationFormat>On-screen Show (4:3)</PresentationFormat>
  <Paragraphs>251</Paragraphs>
  <Slides>46</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MS PGothic</vt:lpstr>
      <vt:lpstr>Arial</vt:lpstr>
      <vt:lpstr>Calibri</vt:lpstr>
      <vt:lpstr>Gill Sans MT</vt:lpstr>
      <vt:lpstr>Myriad Pro</vt:lpstr>
      <vt:lpstr>Segoe UI</vt:lpstr>
      <vt:lpstr>Times</vt:lpstr>
      <vt:lpstr>Wingdings</vt:lpstr>
      <vt:lpstr>UEMS + Centre PPT Template</vt:lpstr>
      <vt:lpstr>2_UEMS + Centre PPT Template</vt:lpstr>
      <vt:lpstr>UEMS + Centre PPT Template NEW</vt:lpstr>
      <vt:lpstr>PowerPoint Presentation</vt:lpstr>
      <vt:lpstr>Outline</vt:lpstr>
      <vt:lpstr>Nature – Health &amp; Wellbeing Pathways</vt:lpstr>
      <vt:lpstr>Nature – Health &amp; Wellbeing Pathways</vt:lpstr>
      <vt:lpstr>PowerPoint Presentation</vt:lpstr>
      <vt:lpstr>Selected evidence</vt:lpstr>
      <vt:lpstr>Green space, mental health &amp; wellbeing</vt:lpstr>
      <vt:lpstr>PowerPoint Presentation</vt:lpstr>
      <vt:lpstr>PowerPoint Presentation</vt:lpstr>
      <vt:lpstr>PowerPoint Presentation</vt:lpstr>
      <vt:lpstr>PowerPoint Presentation</vt:lpstr>
      <vt:lpstr>What about ‘blue space’? Evidence on coastal environments</vt:lpstr>
      <vt:lpstr>PowerPoint Presentation</vt:lpstr>
      <vt:lpstr>PowerPoint Presentation</vt:lpstr>
      <vt:lpstr>PowerPoint Presentation</vt:lpstr>
      <vt:lpstr>Health of coastal populations</vt:lpstr>
      <vt:lpstr>Health at the coast – after adjustment</vt:lpstr>
      <vt:lpstr>Inequalities</vt:lpstr>
      <vt:lpstr>Health at the coast &amp; equigenesis</vt:lpstr>
      <vt:lpstr>What about actual visits to nature?</vt:lpstr>
      <vt:lpstr>Monitor of Engagement with the Natural Environment</vt:lpstr>
      <vt:lpstr>PowerPoint Presentation</vt:lpstr>
      <vt:lpstr>PowerPoint Presentation</vt:lpstr>
      <vt:lpstr>Physical activity</vt:lpstr>
      <vt:lpstr>PowerPoint Presentation</vt:lpstr>
      <vt:lpstr>PowerPoint Presentation</vt:lpstr>
      <vt:lpstr>Dog walking &amp; greenspace</vt:lpstr>
      <vt:lpstr>Who doesn’t visit nature (including urban)?</vt:lpstr>
      <vt:lpstr>And Why?</vt:lpstr>
      <vt:lpstr>Potential Environmental Risks</vt:lpstr>
      <vt:lpstr>Risk of increasing inequalities?</vt:lpstr>
      <vt:lpstr>Informing policy &amp; practice</vt:lpstr>
      <vt:lpstr>So, what’s it worth?</vt:lpstr>
      <vt:lpstr>PowerPoint Presentation</vt:lpstr>
      <vt:lpstr>What about all the other evidence?</vt:lpstr>
      <vt:lpstr>Recent systematic reviews</vt:lpstr>
      <vt:lpstr>PowerPoint Presentation</vt:lpstr>
      <vt:lpstr>PowerPoint Presentation</vt:lpstr>
      <vt:lpstr>PowerPoint Presentation</vt:lpstr>
      <vt:lpstr>PowerPoint Presentation</vt:lpstr>
      <vt:lpstr>PowerPoint Presentation</vt:lpstr>
      <vt:lpstr>Sustainable Development Goals</vt:lpstr>
      <vt:lpstr>WHO Action Brief</vt:lpstr>
      <vt:lpstr>PowerPoint Presentation</vt:lpstr>
      <vt:lpstr>So…</vt:lpstr>
      <vt:lpstr>PowerPoint Presentation</vt:lpstr>
    </vt:vector>
  </TitlesOfParts>
  <Company>University of Plymouth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Wheeler</dc:creator>
  <cp:lastModifiedBy>Wheeler, Ben</cp:lastModifiedBy>
  <cp:revision>213</cp:revision>
  <dcterms:created xsi:type="dcterms:W3CDTF">2013-05-03T09:45:20Z</dcterms:created>
  <dcterms:modified xsi:type="dcterms:W3CDTF">2018-12-05T09:08:23Z</dcterms:modified>
</cp:coreProperties>
</file>